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0.xml" ContentType="application/inkml+xml"/>
  <Override PartName="/ppt/ink/ink1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ink/ink1.xml" ContentType="application/inkml+xml"/>
  <Override PartName="/ppt/comments/modernComment_16A_90AF5902.xml" ContentType="application/vnd.ms-powerpoint.comments+xml"/>
  <Override PartName="/ppt/comments/modernComment_17C_6AB2C4C3.xml" ContentType="application/vnd.ms-powerpoint.comments+xml"/>
  <Override PartName="/ppt/authors.xml" ContentType="application/vnd.ms-powerpoint.author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76" r:id="rId3"/>
    <p:sldId id="362" r:id="rId4"/>
    <p:sldId id="391" r:id="rId5"/>
    <p:sldId id="396" r:id="rId6"/>
    <p:sldId id="380" r:id="rId7"/>
    <p:sldId id="405" r:id="rId8"/>
    <p:sldId id="293" r:id="rId9"/>
    <p:sldId id="303" r:id="rId10"/>
    <p:sldId id="392" r:id="rId11"/>
    <p:sldId id="340" r:id="rId12"/>
    <p:sldId id="322" r:id="rId13"/>
    <p:sldId id="334" r:id="rId14"/>
    <p:sldId id="352" r:id="rId15"/>
    <p:sldId id="323" r:id="rId16"/>
    <p:sldId id="325" r:id="rId17"/>
    <p:sldId id="390" r:id="rId18"/>
    <p:sldId id="356" r:id="rId19"/>
    <p:sldId id="355" r:id="rId20"/>
    <p:sldId id="386" r:id="rId21"/>
    <p:sldId id="372" r:id="rId22"/>
    <p:sldId id="327" r:id="rId23"/>
    <p:sldId id="389" r:id="rId24"/>
    <p:sldId id="339" r:id="rId25"/>
    <p:sldId id="346" r:id="rId26"/>
    <p:sldId id="304" r:id="rId27"/>
    <p:sldId id="310" r:id="rId28"/>
    <p:sldId id="292" r:id="rId29"/>
    <p:sldId id="341" r:id="rId30"/>
    <p:sldId id="311" r:id="rId31"/>
    <p:sldId id="312" r:id="rId32"/>
    <p:sldId id="313" r:id="rId33"/>
    <p:sldId id="342" r:id="rId34"/>
    <p:sldId id="317" r:id="rId35"/>
    <p:sldId id="314" r:id="rId36"/>
    <p:sldId id="343" r:id="rId37"/>
    <p:sldId id="367" r:id="rId38"/>
    <p:sldId id="296" r:id="rId39"/>
    <p:sldId id="297" r:id="rId40"/>
    <p:sldId id="298" r:id="rId41"/>
    <p:sldId id="299" r:id="rId42"/>
    <p:sldId id="300" r:id="rId43"/>
    <p:sldId id="365" r:id="rId44"/>
    <p:sldId id="368" r:id="rId45"/>
    <p:sldId id="393" r:id="rId46"/>
    <p:sldId id="394" r:id="rId47"/>
    <p:sldId id="395" r:id="rId48"/>
    <p:sldId id="370" r:id="rId49"/>
    <p:sldId id="371" r:id="rId50"/>
    <p:sldId id="373" r:id="rId51"/>
    <p:sldId id="374" r:id="rId52"/>
    <p:sldId id="375" r:id="rId53"/>
    <p:sldId id="376" r:id="rId54"/>
    <p:sldId id="377" r:id="rId55"/>
    <p:sldId id="402" r:id="rId56"/>
    <p:sldId id="401" r:id="rId57"/>
    <p:sldId id="404" r:id="rId58"/>
    <p:sldId id="403" r:id="rId59"/>
    <p:sldId id="400" r:id="rId60"/>
    <p:sldId id="285" r:id="rId6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DF5135-1F9A-F314-D58F-85EC69D9AD58}" name="Daniele Cugnigni" initials="DC" userId="9bbd52318dc39691" providerId="Windows Live"/>
  <p188:author id="{3E9E52C4-F5F8-5806-70EB-6B77E2753A0B}" name="Gaia Penta" initials="GP" userId="e34a136ea6bedc7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8295"/>
    <a:srgbClr val="35B5CA"/>
    <a:srgbClr val="11A8C1"/>
    <a:srgbClr val="F59F26"/>
    <a:srgbClr val="C97B09"/>
    <a:srgbClr val="F8BC67"/>
    <a:srgbClr val="B46E08"/>
    <a:srgbClr val="B1B86C"/>
    <a:srgbClr val="D4D8AE"/>
    <a:srgbClr val="E9EB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08056-1948-4AD5-B232-4808E7BD1F71}" v="1" dt="2023-06-09T07:23:37.671"/>
    <p1510:client id="{124C31C3-8B0D-4B28-BFED-035FF25E94CD}" v="5811" dt="2023-06-09T10:32:13.280"/>
    <p1510:client id="{72811E16-4087-4DC3-AAD2-5D0592AFE28A}" v="27" dt="2023-06-09T08:58:43.146"/>
    <p1510:client id="{ABB7E8A7-DAFE-4D95-BAC2-A69F752E0817}" v="16" dt="2023-06-08T14:33:18.594"/>
    <p1510:client id="{E257880C-0F39-47D0-AA72-AA852EBCDFEC}" v="3427" dt="2023-06-08T22:19:01.4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ile 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Stile con tema 2 - Color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79"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modernComment_16A_90AF5902.xml><?xml version="1.0" encoding="utf-8"?>
<p188:cmLst xmlns:a="http://schemas.openxmlformats.org/drawingml/2006/main" xmlns:r="http://schemas.openxmlformats.org/officeDocument/2006/relationships" xmlns:p188="http://schemas.microsoft.com/office/powerpoint/2018/8/main">
  <p188:cm id="{02B928D6-39A5-4585-80BD-E9F4CEE6B303}" authorId="{3E9E52C4-F5F8-5806-70EB-6B77E2753A0B}" created="2023-05-26T15:37:30.159">
    <pc:sldMkLst xmlns:pc="http://schemas.microsoft.com/office/powerpoint/2013/main/command">
      <pc:docMk/>
      <pc:sldMk cId="2427410690" sldId="362"/>
    </pc:sldMkLst>
    <p188:txBody>
      <a:bodyPr/>
      <a:lstStyle/>
      <a:p>
        <a:r>
          <a:rPr lang="it-IT"/>
          <a:t>https://www.statista.com/outlook/dmo/online-food-delivery/worldwide#revenue</a:t>
        </a:r>
      </a:p>
    </p188:txBody>
  </p188:cm>
  <p188:cm id="{3D9F3E20-06F9-4E68-9195-4FC049E85085}" authorId="{3E9E52C4-F5F8-5806-70EB-6B77E2753A0B}" created="2023-05-26T15:37:57.037">
    <ac:txMkLst xmlns:ac="http://schemas.microsoft.com/office/drawing/2013/main/command">
      <pc:docMk xmlns:pc="http://schemas.microsoft.com/office/powerpoint/2013/main/command"/>
      <pc:sldMk xmlns:pc="http://schemas.microsoft.com/office/powerpoint/2013/main/command" cId="2427410690" sldId="362"/>
      <ac:spMk id="25" creationId="{E41F50F0-E598-E05E-67DE-CC7110B53B32}"/>
      <ac:txMk cp="0" len="61">
        <ac:context len="62" hash="645249612"/>
      </ac:txMk>
    </ac:txMkLst>
    <p188:txBody>
      <a:bodyPr/>
      <a:lstStyle/>
      <a:p>
        <a:r>
          <a:rPr lang="it-IT"/>
          <a:t>https://www.businessofapps.com/data/food-delivery-app-market/
</a:t>
        </a:r>
      </a:p>
    </p188:txBody>
  </p188:cm>
</p188:cmLst>
</file>

<file path=ppt/comments/modernComment_17C_6AB2C4C3.xml><?xml version="1.0" encoding="utf-8"?>
<p188:cmLst xmlns:a="http://schemas.openxmlformats.org/drawingml/2006/main" xmlns:r="http://schemas.openxmlformats.org/officeDocument/2006/relationships" xmlns:p188="http://schemas.microsoft.com/office/powerpoint/2018/8/main">
  <p188:cm id="{82B1F401-31AB-4828-923D-6CB3A6D3B7D9}" authorId="{3E9E52C4-F5F8-5806-70EB-6B77E2753A0B}" created="2023-05-26T15:41:41.315">
    <ac:deMkLst xmlns:ac="http://schemas.microsoft.com/office/drawing/2013/main/command">
      <pc:docMk xmlns:pc="http://schemas.microsoft.com/office/powerpoint/2013/main/command"/>
      <pc:sldMk xmlns:pc="http://schemas.microsoft.com/office/powerpoint/2013/main/command" cId="1790100675" sldId="380"/>
      <ac:picMk id="7" creationId="{9BDCED25-80E3-A70E-AE51-83CA4ADFDDA4}"/>
    </ac:deMkLst>
    <p188:txBody>
      <a:bodyPr/>
      <a:lstStyle/>
      <a:p>
        <a:r>
          <a:rPr lang="it-IT"/>
          <a:t>file:///C:/Users/gaiap/Downloads/statistic_id1348490_online-food-delivery-bookings-by-brand-in-india-2022.pdf</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51.svg"/><Relationship Id="rId1" Type="http://schemas.openxmlformats.org/officeDocument/2006/relationships/image" Target="../media/image34.png"/><Relationship Id="rId6" Type="http://schemas.openxmlformats.org/officeDocument/2006/relationships/image" Target="../media/image55.svg"/><Relationship Id="rId5" Type="http://schemas.openxmlformats.org/officeDocument/2006/relationships/image" Target="../media/image36.png"/><Relationship Id="rId4" Type="http://schemas.openxmlformats.org/officeDocument/2006/relationships/image" Target="../media/image53.svg"/></Relationships>
</file>

<file path=ppt/diagrams/_rels/data2.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image" Target="../media/image138.svg"/><Relationship Id="rId1" Type="http://schemas.openxmlformats.org/officeDocument/2006/relationships/image" Target="../media/image94.png"/><Relationship Id="rId6" Type="http://schemas.openxmlformats.org/officeDocument/2006/relationships/image" Target="../media/image142.svg"/><Relationship Id="rId5" Type="http://schemas.openxmlformats.org/officeDocument/2006/relationships/image" Target="../media/image96.png"/><Relationship Id="rId4" Type="http://schemas.openxmlformats.org/officeDocument/2006/relationships/image" Target="../media/image1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51.svg"/><Relationship Id="rId1" Type="http://schemas.openxmlformats.org/officeDocument/2006/relationships/image" Target="../media/image34.png"/><Relationship Id="rId6" Type="http://schemas.openxmlformats.org/officeDocument/2006/relationships/image" Target="../media/image55.svg"/><Relationship Id="rId5" Type="http://schemas.openxmlformats.org/officeDocument/2006/relationships/image" Target="../media/image36.png"/><Relationship Id="rId4" Type="http://schemas.openxmlformats.org/officeDocument/2006/relationships/image" Target="../media/image5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image" Target="../media/image138.svg"/><Relationship Id="rId1" Type="http://schemas.openxmlformats.org/officeDocument/2006/relationships/image" Target="../media/image94.png"/><Relationship Id="rId6" Type="http://schemas.openxmlformats.org/officeDocument/2006/relationships/image" Target="../media/image142.svg"/><Relationship Id="rId5" Type="http://schemas.openxmlformats.org/officeDocument/2006/relationships/image" Target="../media/image96.png"/><Relationship Id="rId4" Type="http://schemas.openxmlformats.org/officeDocument/2006/relationships/image" Target="../media/image140.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10C14-A7FC-4513-B9CA-60FA9F8A3EBF}"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8AFFF4A6-12CD-4F0E-ABB7-64E8ABF83CBC}">
      <dgm:prSet/>
      <dgm:spPr/>
      <dgm:t>
        <a:bodyPr/>
        <a:lstStyle/>
        <a:p>
          <a:pPr>
            <a:lnSpc>
              <a:spcPct val="100000"/>
            </a:lnSpc>
          </a:pPr>
          <a:r>
            <a:rPr lang="it-IT">
              <a:latin typeface="+mj-lt"/>
            </a:rPr>
            <a:t>Aspetti di primaria importanza sono la </a:t>
          </a:r>
          <a:r>
            <a:rPr lang="it-IT" b="1">
              <a:latin typeface="+mj-lt"/>
            </a:rPr>
            <a:t>facilità di acquisto</a:t>
          </a:r>
          <a:r>
            <a:rPr lang="it-IT">
              <a:latin typeface="+mj-lt"/>
            </a:rPr>
            <a:t>, </a:t>
          </a:r>
          <a:r>
            <a:rPr lang="it-IT" b="1">
              <a:latin typeface="+mj-lt"/>
            </a:rPr>
            <a:t>convenienza</a:t>
          </a:r>
          <a:r>
            <a:rPr lang="it-IT">
              <a:latin typeface="+mj-lt"/>
            </a:rPr>
            <a:t> e </a:t>
          </a:r>
          <a:r>
            <a:rPr lang="it-IT" b="1">
              <a:latin typeface="+mj-lt"/>
            </a:rPr>
            <a:t>risparmio del tempo </a:t>
          </a:r>
          <a:r>
            <a:rPr lang="it-IT">
              <a:latin typeface="+mj-lt"/>
            </a:rPr>
            <a:t>nell'effettuare un ordine online, ma anche </a:t>
          </a:r>
          <a:r>
            <a:rPr lang="it-IT" b="1">
              <a:latin typeface="+mj-lt"/>
            </a:rPr>
            <a:t>l'accessibilità da un punto di vista economico </a:t>
          </a:r>
          <a:r>
            <a:rPr lang="it-IT">
              <a:latin typeface="+mj-lt"/>
            </a:rPr>
            <a:t>dei prodotti venduti</a:t>
          </a:r>
          <a:r>
            <a:rPr lang="it-IT" b="1">
              <a:latin typeface="+mj-lt"/>
            </a:rPr>
            <a:t> </a:t>
          </a:r>
          <a:endParaRPr lang="en-US" b="1">
            <a:latin typeface="+mj-lt"/>
          </a:endParaRPr>
        </a:p>
      </dgm:t>
    </dgm:pt>
    <dgm:pt modelId="{4E007A54-C2F7-4150-9327-DA6904361C09}" type="parTrans" cxnId="{D3B5C75F-96C1-42C4-A8C8-FCF453D8E1E3}">
      <dgm:prSet/>
      <dgm:spPr/>
      <dgm:t>
        <a:bodyPr/>
        <a:lstStyle/>
        <a:p>
          <a:endParaRPr lang="en-US"/>
        </a:p>
      </dgm:t>
    </dgm:pt>
    <dgm:pt modelId="{473093FD-EA07-45F2-A791-D2F2FDB25A05}" type="sibTrans" cxnId="{D3B5C75F-96C1-42C4-A8C8-FCF453D8E1E3}">
      <dgm:prSet/>
      <dgm:spPr/>
      <dgm:t>
        <a:bodyPr/>
        <a:lstStyle/>
        <a:p>
          <a:pPr>
            <a:lnSpc>
              <a:spcPct val="100000"/>
            </a:lnSpc>
          </a:pPr>
          <a:endParaRPr lang="en-US"/>
        </a:p>
      </dgm:t>
    </dgm:pt>
    <dgm:pt modelId="{8F5B6132-9CEC-46AC-9E87-2ECB335CE1A0}">
      <dgm:prSet/>
      <dgm:spPr/>
      <dgm:t>
        <a:bodyPr/>
        <a:lstStyle/>
        <a:p>
          <a:pPr>
            <a:lnSpc>
              <a:spcPct val="100000"/>
            </a:lnSpc>
          </a:pPr>
          <a:r>
            <a:rPr lang="it-IT" b="1">
              <a:latin typeface="+mj-lt"/>
            </a:rPr>
            <a:t>Miglioramento dell'app da cui ordinare </a:t>
          </a:r>
          <a:r>
            <a:rPr lang="it-IT">
              <a:latin typeface="+mj-lt"/>
            </a:rPr>
            <a:t>per rendere la navigazione fluida e funzionale alle esigenze del cliente</a:t>
          </a:r>
          <a:endParaRPr lang="en-US">
            <a:latin typeface="+mj-lt"/>
          </a:endParaRPr>
        </a:p>
      </dgm:t>
    </dgm:pt>
    <dgm:pt modelId="{7ABA594C-A78F-47E9-8810-F316241F14AC}" type="parTrans" cxnId="{680C0B1C-3984-47DD-8883-98B1C4375CC9}">
      <dgm:prSet/>
      <dgm:spPr/>
      <dgm:t>
        <a:bodyPr/>
        <a:lstStyle/>
        <a:p>
          <a:endParaRPr lang="en-US"/>
        </a:p>
      </dgm:t>
    </dgm:pt>
    <dgm:pt modelId="{41965CF7-D3D2-4CEA-96F1-E46713A322BF}" type="sibTrans" cxnId="{680C0B1C-3984-47DD-8883-98B1C4375CC9}">
      <dgm:prSet/>
      <dgm:spPr/>
      <dgm:t>
        <a:bodyPr/>
        <a:lstStyle/>
        <a:p>
          <a:pPr>
            <a:lnSpc>
              <a:spcPct val="100000"/>
            </a:lnSpc>
          </a:pPr>
          <a:endParaRPr lang="en-US"/>
        </a:p>
      </dgm:t>
    </dgm:pt>
    <dgm:pt modelId="{99E09CAC-12A2-4AE3-B9D4-0636B08622C5}">
      <dgm:prSet/>
      <dgm:spPr/>
      <dgm:t>
        <a:bodyPr/>
        <a:lstStyle/>
        <a:p>
          <a:pPr>
            <a:lnSpc>
              <a:spcPct val="100000"/>
            </a:lnSpc>
          </a:pPr>
          <a:r>
            <a:rPr lang="it-IT" b="1">
              <a:latin typeface="+mj-lt"/>
            </a:rPr>
            <a:t>Riprovare a chiamare il cliente </a:t>
          </a:r>
          <a:r>
            <a:rPr lang="it-IT">
              <a:latin typeface="+mj-lt"/>
            </a:rPr>
            <a:t>nel caso di mancata risposta al momento della consegna</a:t>
          </a:r>
          <a:endParaRPr lang="en-US">
            <a:latin typeface="+mj-lt"/>
          </a:endParaRPr>
        </a:p>
      </dgm:t>
    </dgm:pt>
    <dgm:pt modelId="{8CAADE93-66CA-42DD-8650-B3081CC3A078}" type="parTrans" cxnId="{8819B393-48D6-4790-AEBF-A7EF81D96DC4}">
      <dgm:prSet/>
      <dgm:spPr/>
      <dgm:t>
        <a:bodyPr/>
        <a:lstStyle/>
        <a:p>
          <a:endParaRPr lang="en-US"/>
        </a:p>
      </dgm:t>
    </dgm:pt>
    <dgm:pt modelId="{7515C9EA-22F3-4B50-8302-47D511F75E5A}" type="sibTrans" cxnId="{8819B393-48D6-4790-AEBF-A7EF81D96DC4}">
      <dgm:prSet/>
      <dgm:spPr/>
      <dgm:t>
        <a:bodyPr/>
        <a:lstStyle/>
        <a:p>
          <a:pPr>
            <a:lnSpc>
              <a:spcPct val="100000"/>
            </a:lnSpc>
          </a:pPr>
          <a:endParaRPr lang="en-US"/>
        </a:p>
      </dgm:t>
    </dgm:pt>
    <dgm:pt modelId="{5043DE66-8A37-4146-BE4E-739B19101FAB}">
      <dgm:prSet/>
      <dgm:spPr/>
      <dgm:t>
        <a:bodyPr/>
        <a:lstStyle/>
        <a:p>
          <a:pPr>
            <a:lnSpc>
              <a:spcPct val="100000"/>
            </a:lnSpc>
          </a:pPr>
          <a:r>
            <a:rPr lang="it-IT">
              <a:latin typeface="+mj-lt"/>
            </a:rPr>
            <a:t>Porre particolare attenzione </a:t>
          </a:r>
          <a:r>
            <a:rPr lang="it-IT" b="1">
              <a:latin typeface="+mj-lt"/>
            </a:rPr>
            <a:t>all’assunzione di fattorini capaci e determinati</a:t>
          </a:r>
          <a:r>
            <a:rPr lang="it-IT"/>
            <a:t> </a:t>
          </a:r>
          <a:r>
            <a:rPr lang="it-IT" b="1">
              <a:latin typeface="+mj-lt"/>
            </a:rPr>
            <a:t>e/o coinvolgere nel proprio business ristoranti seri ed affidabili </a:t>
          </a:r>
          <a:r>
            <a:rPr lang="it-IT">
              <a:latin typeface="+mj-lt"/>
            </a:rPr>
            <a:t>in modo da rendere minimi i tempi di attesa dei clienti </a:t>
          </a:r>
          <a:endParaRPr lang="en-US">
            <a:latin typeface="+mj-lt"/>
          </a:endParaRPr>
        </a:p>
      </dgm:t>
    </dgm:pt>
    <dgm:pt modelId="{A45E23FB-2B7B-4890-BA6B-45E18E081876}" type="parTrans" cxnId="{6026BDE2-AF3F-4AE8-8347-4E7F1C32F8F1}">
      <dgm:prSet/>
      <dgm:spPr/>
      <dgm:t>
        <a:bodyPr/>
        <a:lstStyle/>
        <a:p>
          <a:endParaRPr lang="en-US"/>
        </a:p>
      </dgm:t>
    </dgm:pt>
    <dgm:pt modelId="{141C3225-ABB4-4640-9A51-51D3EE1DEDD2}" type="sibTrans" cxnId="{6026BDE2-AF3F-4AE8-8347-4E7F1C32F8F1}">
      <dgm:prSet/>
      <dgm:spPr/>
      <dgm:t>
        <a:bodyPr/>
        <a:lstStyle/>
        <a:p>
          <a:endParaRPr lang="en-US"/>
        </a:p>
      </dgm:t>
    </dgm:pt>
    <dgm:pt modelId="{971668AF-8F4E-4A5D-BFDD-2FC88ADE9CC2}" type="pres">
      <dgm:prSet presAssocID="{F0D10C14-A7FC-4513-B9CA-60FA9F8A3EBF}" presName="root" presStyleCnt="0">
        <dgm:presLayoutVars>
          <dgm:dir/>
          <dgm:resizeHandles val="exact"/>
        </dgm:presLayoutVars>
      </dgm:prSet>
      <dgm:spPr/>
      <dgm:t>
        <a:bodyPr/>
        <a:lstStyle/>
        <a:p>
          <a:endParaRPr lang="it-IT"/>
        </a:p>
      </dgm:t>
    </dgm:pt>
    <dgm:pt modelId="{71B317DD-C5E1-459A-BA65-1F039224AFAE}" type="pres">
      <dgm:prSet presAssocID="{F0D10C14-A7FC-4513-B9CA-60FA9F8A3EBF}" presName="container" presStyleCnt="0">
        <dgm:presLayoutVars>
          <dgm:dir/>
          <dgm:resizeHandles val="exact"/>
        </dgm:presLayoutVars>
      </dgm:prSet>
      <dgm:spPr/>
    </dgm:pt>
    <dgm:pt modelId="{8B290B84-DABA-4A75-AE65-AFC4C01219A5}" type="pres">
      <dgm:prSet presAssocID="{8AFFF4A6-12CD-4F0E-ABB7-64E8ABF83CBC}" presName="compNode" presStyleCnt="0"/>
      <dgm:spPr/>
    </dgm:pt>
    <dgm:pt modelId="{E4BB4024-4CEC-4878-BE20-3A6DD8D306C1}" type="pres">
      <dgm:prSet presAssocID="{8AFFF4A6-12CD-4F0E-ABB7-64E8ABF83CBC}" presName="iconBgRect" presStyleLbl="bgShp" presStyleIdx="0" presStyleCnt="4"/>
      <dgm:spPr/>
    </dgm:pt>
    <dgm:pt modelId="{0C28FC44-8D41-4B5D-82B4-39C559CB737D}" type="pres">
      <dgm:prSet presAssocID="{8AFFF4A6-12CD-4F0E-ABB7-64E8ABF83CBC}" presName="iconRect" presStyleLbl="node1" presStyleIdx="0" presStyleCnt="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dgm:spPr>
      <dgm:t>
        <a:bodyPr/>
        <a:lstStyle/>
        <a:p>
          <a:endParaRPr lang="it-IT"/>
        </a:p>
      </dgm:t>
      <dgm:extLst>
        <a:ext uri="{E40237B7-FDA0-4F09-8148-C483321AD2D9}">
          <dgm14:cNvPr xmlns:dgm14="http://schemas.microsoft.com/office/drawing/2010/diagram" id="0" name="" descr="Monitor con riempimento a tinta unita"/>
        </a:ext>
      </dgm:extLst>
    </dgm:pt>
    <dgm:pt modelId="{AC7867EB-F80E-4CF3-9B48-B4AE8644BD2F}" type="pres">
      <dgm:prSet presAssocID="{8AFFF4A6-12CD-4F0E-ABB7-64E8ABF83CBC}" presName="spaceRect" presStyleCnt="0"/>
      <dgm:spPr/>
    </dgm:pt>
    <dgm:pt modelId="{D39C4193-A9C5-4BFC-B7EF-43298BC11CF8}" type="pres">
      <dgm:prSet presAssocID="{8AFFF4A6-12CD-4F0E-ABB7-64E8ABF83CBC}" presName="textRect" presStyleLbl="revTx" presStyleIdx="0" presStyleCnt="4">
        <dgm:presLayoutVars>
          <dgm:chMax val="1"/>
          <dgm:chPref val="1"/>
        </dgm:presLayoutVars>
      </dgm:prSet>
      <dgm:spPr/>
      <dgm:t>
        <a:bodyPr/>
        <a:lstStyle/>
        <a:p>
          <a:endParaRPr lang="it-IT"/>
        </a:p>
      </dgm:t>
    </dgm:pt>
    <dgm:pt modelId="{52EA368C-8DB6-4459-A88F-5DD239FE83F0}" type="pres">
      <dgm:prSet presAssocID="{473093FD-EA07-45F2-A791-D2F2FDB25A05}" presName="sibTrans" presStyleLbl="sibTrans2D1" presStyleIdx="0" presStyleCnt="0"/>
      <dgm:spPr/>
      <dgm:t>
        <a:bodyPr/>
        <a:lstStyle/>
        <a:p>
          <a:endParaRPr lang="it-IT"/>
        </a:p>
      </dgm:t>
    </dgm:pt>
    <dgm:pt modelId="{83FCB4C8-0D50-492B-AD36-391F80E965A7}" type="pres">
      <dgm:prSet presAssocID="{8F5B6132-9CEC-46AC-9E87-2ECB335CE1A0}" presName="compNode" presStyleCnt="0"/>
      <dgm:spPr/>
    </dgm:pt>
    <dgm:pt modelId="{CDFE975C-0A10-416A-86BE-1497090DBC64}" type="pres">
      <dgm:prSet presAssocID="{8F5B6132-9CEC-46AC-9E87-2ECB335CE1A0}" presName="iconBgRect" presStyleLbl="bgShp" presStyleIdx="1" presStyleCnt="4"/>
      <dgm:spPr/>
    </dgm:pt>
    <dgm:pt modelId="{DA141DE2-8249-4915-9AE8-0AB05B14BAC3}" type="pres">
      <dgm:prSet presAssocID="{8F5B6132-9CEC-46AC-9E87-2ECB335CE1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it-IT"/>
        </a:p>
      </dgm:t>
      <dgm:extLst>
        <a:ext uri="{E40237B7-FDA0-4F09-8148-C483321AD2D9}">
          <dgm14:cNvPr xmlns:dgm14="http://schemas.microsoft.com/office/drawing/2010/diagram" id="0" name="" descr="Segno di spunta"/>
        </a:ext>
      </dgm:extLst>
    </dgm:pt>
    <dgm:pt modelId="{39B281D3-4344-460D-A7A8-F3F4D7D9A1E7}" type="pres">
      <dgm:prSet presAssocID="{8F5B6132-9CEC-46AC-9E87-2ECB335CE1A0}" presName="spaceRect" presStyleCnt="0"/>
      <dgm:spPr/>
    </dgm:pt>
    <dgm:pt modelId="{2A3B23B0-026F-445F-B085-5333765282E9}" type="pres">
      <dgm:prSet presAssocID="{8F5B6132-9CEC-46AC-9E87-2ECB335CE1A0}" presName="textRect" presStyleLbl="revTx" presStyleIdx="1" presStyleCnt="4">
        <dgm:presLayoutVars>
          <dgm:chMax val="1"/>
          <dgm:chPref val="1"/>
        </dgm:presLayoutVars>
      </dgm:prSet>
      <dgm:spPr/>
      <dgm:t>
        <a:bodyPr/>
        <a:lstStyle/>
        <a:p>
          <a:endParaRPr lang="it-IT"/>
        </a:p>
      </dgm:t>
    </dgm:pt>
    <dgm:pt modelId="{8C6DEAC4-286C-410D-8BAF-585F7BCC33FB}" type="pres">
      <dgm:prSet presAssocID="{41965CF7-D3D2-4CEA-96F1-E46713A322BF}" presName="sibTrans" presStyleLbl="sibTrans2D1" presStyleIdx="0" presStyleCnt="0"/>
      <dgm:spPr/>
      <dgm:t>
        <a:bodyPr/>
        <a:lstStyle/>
        <a:p>
          <a:endParaRPr lang="it-IT"/>
        </a:p>
      </dgm:t>
    </dgm:pt>
    <dgm:pt modelId="{394CC4DC-C545-4B67-B3EE-61857B943394}" type="pres">
      <dgm:prSet presAssocID="{99E09CAC-12A2-4AE3-B9D4-0636B08622C5}" presName="compNode" presStyleCnt="0"/>
      <dgm:spPr/>
    </dgm:pt>
    <dgm:pt modelId="{6A3CA022-D802-44AC-9A1E-EFAC2BB9F732}" type="pres">
      <dgm:prSet presAssocID="{99E09CAC-12A2-4AE3-B9D4-0636B08622C5}" presName="iconBgRect" presStyleLbl="bgShp" presStyleIdx="2" presStyleCnt="4"/>
      <dgm:spPr/>
    </dgm:pt>
    <dgm:pt modelId="{D71F0021-AEA9-4022-A3B7-A60C6704D16B}" type="pres">
      <dgm:prSet presAssocID="{99E09CAC-12A2-4AE3-B9D4-0636B08622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it-IT"/>
        </a:p>
      </dgm:t>
      <dgm:extLst>
        <a:ext uri="{E40237B7-FDA0-4F09-8148-C483321AD2D9}">
          <dgm14:cNvPr xmlns:dgm14="http://schemas.microsoft.com/office/drawing/2010/diagram" id="0" name="" descr="Call center"/>
        </a:ext>
      </dgm:extLst>
    </dgm:pt>
    <dgm:pt modelId="{1F5C5957-2063-4FB5-9624-07ADFB6ED809}" type="pres">
      <dgm:prSet presAssocID="{99E09CAC-12A2-4AE3-B9D4-0636B08622C5}" presName="spaceRect" presStyleCnt="0"/>
      <dgm:spPr/>
    </dgm:pt>
    <dgm:pt modelId="{53299024-C0F7-40A9-AA43-19C4B2193206}" type="pres">
      <dgm:prSet presAssocID="{99E09CAC-12A2-4AE3-B9D4-0636B08622C5}" presName="textRect" presStyleLbl="revTx" presStyleIdx="2" presStyleCnt="4">
        <dgm:presLayoutVars>
          <dgm:chMax val="1"/>
          <dgm:chPref val="1"/>
        </dgm:presLayoutVars>
      </dgm:prSet>
      <dgm:spPr/>
      <dgm:t>
        <a:bodyPr/>
        <a:lstStyle/>
        <a:p>
          <a:endParaRPr lang="it-IT"/>
        </a:p>
      </dgm:t>
    </dgm:pt>
    <dgm:pt modelId="{7CB18E9D-348C-4BB2-AB45-9DFACC9846CF}" type="pres">
      <dgm:prSet presAssocID="{7515C9EA-22F3-4B50-8302-47D511F75E5A}" presName="sibTrans" presStyleLbl="sibTrans2D1" presStyleIdx="0" presStyleCnt="0"/>
      <dgm:spPr/>
      <dgm:t>
        <a:bodyPr/>
        <a:lstStyle/>
        <a:p>
          <a:endParaRPr lang="it-IT"/>
        </a:p>
      </dgm:t>
    </dgm:pt>
    <dgm:pt modelId="{BE4D0AA1-84C4-440B-B549-F59BED91124F}" type="pres">
      <dgm:prSet presAssocID="{5043DE66-8A37-4146-BE4E-739B19101FAB}" presName="compNode" presStyleCnt="0"/>
      <dgm:spPr/>
    </dgm:pt>
    <dgm:pt modelId="{BD2A467D-84E2-4D75-9B8E-F84495E1CE8D}" type="pres">
      <dgm:prSet presAssocID="{5043DE66-8A37-4146-BE4E-739B19101FAB}" presName="iconBgRect" presStyleLbl="bgShp" presStyleIdx="3" presStyleCnt="4"/>
      <dgm:spPr/>
    </dgm:pt>
    <dgm:pt modelId="{B4DA2FFA-C747-4C01-BC22-B64479F1D093}" type="pres">
      <dgm:prSet presAssocID="{5043DE66-8A37-4146-BE4E-739B19101F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it-IT"/>
        </a:p>
      </dgm:t>
      <dgm:extLst>
        <a:ext uri="{E40237B7-FDA0-4F09-8148-C483321AD2D9}">
          <dgm14:cNvPr xmlns:dgm14="http://schemas.microsoft.com/office/drawing/2010/diagram" id="0" name="" descr="Cameriere"/>
        </a:ext>
      </dgm:extLst>
    </dgm:pt>
    <dgm:pt modelId="{17C29BA4-370D-4961-99AD-800FB4EE5B37}" type="pres">
      <dgm:prSet presAssocID="{5043DE66-8A37-4146-BE4E-739B19101FAB}" presName="spaceRect" presStyleCnt="0"/>
      <dgm:spPr/>
    </dgm:pt>
    <dgm:pt modelId="{8DC67017-F12F-4FB8-B15C-5EB5ABB499B7}" type="pres">
      <dgm:prSet presAssocID="{5043DE66-8A37-4146-BE4E-739B19101FAB}" presName="textRect" presStyleLbl="revTx" presStyleIdx="3" presStyleCnt="4">
        <dgm:presLayoutVars>
          <dgm:chMax val="1"/>
          <dgm:chPref val="1"/>
        </dgm:presLayoutVars>
      </dgm:prSet>
      <dgm:spPr/>
      <dgm:t>
        <a:bodyPr/>
        <a:lstStyle/>
        <a:p>
          <a:endParaRPr lang="it-IT"/>
        </a:p>
      </dgm:t>
    </dgm:pt>
  </dgm:ptLst>
  <dgm:cxnLst>
    <dgm:cxn modelId="{C7A745F5-B088-489F-BB96-D382EBE155AD}" type="presOf" srcId="{41965CF7-D3D2-4CEA-96F1-E46713A322BF}" destId="{8C6DEAC4-286C-410D-8BAF-585F7BCC33FB}" srcOrd="0" destOrd="0" presId="urn:microsoft.com/office/officeart/2018/2/layout/IconCircleList"/>
    <dgm:cxn modelId="{6702BA4A-8F1D-4F96-9209-E26A88FF343B}" type="presOf" srcId="{F0D10C14-A7FC-4513-B9CA-60FA9F8A3EBF}" destId="{971668AF-8F4E-4A5D-BFDD-2FC88ADE9CC2}" srcOrd="0" destOrd="0" presId="urn:microsoft.com/office/officeart/2018/2/layout/IconCircleList"/>
    <dgm:cxn modelId="{8819B393-48D6-4790-AEBF-A7EF81D96DC4}" srcId="{F0D10C14-A7FC-4513-B9CA-60FA9F8A3EBF}" destId="{99E09CAC-12A2-4AE3-B9D4-0636B08622C5}" srcOrd="2" destOrd="0" parTransId="{8CAADE93-66CA-42DD-8650-B3081CC3A078}" sibTransId="{7515C9EA-22F3-4B50-8302-47D511F75E5A}"/>
    <dgm:cxn modelId="{6026BDE2-AF3F-4AE8-8347-4E7F1C32F8F1}" srcId="{F0D10C14-A7FC-4513-B9CA-60FA9F8A3EBF}" destId="{5043DE66-8A37-4146-BE4E-739B19101FAB}" srcOrd="3" destOrd="0" parTransId="{A45E23FB-2B7B-4890-BA6B-45E18E081876}" sibTransId="{141C3225-ABB4-4640-9A51-51D3EE1DEDD2}"/>
    <dgm:cxn modelId="{B7C41986-980E-4703-9447-C7B736B4BB25}" type="presOf" srcId="{7515C9EA-22F3-4B50-8302-47D511F75E5A}" destId="{7CB18E9D-348C-4BB2-AB45-9DFACC9846CF}" srcOrd="0" destOrd="0" presId="urn:microsoft.com/office/officeart/2018/2/layout/IconCircleList"/>
    <dgm:cxn modelId="{CAEB9ABA-A8D2-4DFD-90BD-456BE221AFAF}" type="presOf" srcId="{5043DE66-8A37-4146-BE4E-739B19101FAB}" destId="{8DC67017-F12F-4FB8-B15C-5EB5ABB499B7}" srcOrd="0" destOrd="0" presId="urn:microsoft.com/office/officeart/2018/2/layout/IconCircleList"/>
    <dgm:cxn modelId="{D3B5C75F-96C1-42C4-A8C8-FCF453D8E1E3}" srcId="{F0D10C14-A7FC-4513-B9CA-60FA9F8A3EBF}" destId="{8AFFF4A6-12CD-4F0E-ABB7-64E8ABF83CBC}" srcOrd="0" destOrd="0" parTransId="{4E007A54-C2F7-4150-9327-DA6904361C09}" sibTransId="{473093FD-EA07-45F2-A791-D2F2FDB25A05}"/>
    <dgm:cxn modelId="{C00381B0-2CD1-464D-9C81-558F4CC77EC6}" type="presOf" srcId="{99E09CAC-12A2-4AE3-B9D4-0636B08622C5}" destId="{53299024-C0F7-40A9-AA43-19C4B2193206}" srcOrd="0" destOrd="0" presId="urn:microsoft.com/office/officeart/2018/2/layout/IconCircleList"/>
    <dgm:cxn modelId="{5D910677-F26D-4DCD-B09B-C5B9FD24E6DE}" type="presOf" srcId="{8AFFF4A6-12CD-4F0E-ABB7-64E8ABF83CBC}" destId="{D39C4193-A9C5-4BFC-B7EF-43298BC11CF8}" srcOrd="0" destOrd="0" presId="urn:microsoft.com/office/officeart/2018/2/layout/IconCircleList"/>
    <dgm:cxn modelId="{6F33EB4A-3101-40EE-962D-4BEC0C215772}" type="presOf" srcId="{473093FD-EA07-45F2-A791-D2F2FDB25A05}" destId="{52EA368C-8DB6-4459-A88F-5DD239FE83F0}" srcOrd="0" destOrd="0" presId="urn:microsoft.com/office/officeart/2018/2/layout/IconCircleList"/>
    <dgm:cxn modelId="{680C0B1C-3984-47DD-8883-98B1C4375CC9}" srcId="{F0D10C14-A7FC-4513-B9CA-60FA9F8A3EBF}" destId="{8F5B6132-9CEC-46AC-9E87-2ECB335CE1A0}" srcOrd="1" destOrd="0" parTransId="{7ABA594C-A78F-47E9-8810-F316241F14AC}" sibTransId="{41965CF7-D3D2-4CEA-96F1-E46713A322BF}"/>
    <dgm:cxn modelId="{E0D0ED62-350C-4495-9510-02C77B6A554E}" type="presOf" srcId="{8F5B6132-9CEC-46AC-9E87-2ECB335CE1A0}" destId="{2A3B23B0-026F-445F-B085-5333765282E9}" srcOrd="0" destOrd="0" presId="urn:microsoft.com/office/officeart/2018/2/layout/IconCircleList"/>
    <dgm:cxn modelId="{382D2862-FA63-49D5-BEF9-F599C81710A3}" type="presParOf" srcId="{971668AF-8F4E-4A5D-BFDD-2FC88ADE9CC2}" destId="{71B317DD-C5E1-459A-BA65-1F039224AFAE}" srcOrd="0" destOrd="0" presId="urn:microsoft.com/office/officeart/2018/2/layout/IconCircleList"/>
    <dgm:cxn modelId="{35B5575C-8326-4610-804F-FEC75470E2A3}" type="presParOf" srcId="{71B317DD-C5E1-459A-BA65-1F039224AFAE}" destId="{8B290B84-DABA-4A75-AE65-AFC4C01219A5}" srcOrd="0" destOrd="0" presId="urn:microsoft.com/office/officeart/2018/2/layout/IconCircleList"/>
    <dgm:cxn modelId="{4C03F8A5-2C5A-4AA1-8F8A-D4F64952C523}" type="presParOf" srcId="{8B290B84-DABA-4A75-AE65-AFC4C01219A5}" destId="{E4BB4024-4CEC-4878-BE20-3A6DD8D306C1}" srcOrd="0" destOrd="0" presId="urn:microsoft.com/office/officeart/2018/2/layout/IconCircleList"/>
    <dgm:cxn modelId="{C2ADAEFC-4151-435E-AED3-CF3651B01F8B}" type="presParOf" srcId="{8B290B84-DABA-4A75-AE65-AFC4C01219A5}" destId="{0C28FC44-8D41-4B5D-82B4-39C559CB737D}" srcOrd="1" destOrd="0" presId="urn:microsoft.com/office/officeart/2018/2/layout/IconCircleList"/>
    <dgm:cxn modelId="{A6D6CBC1-CB37-4FE9-A9C6-5BD986C6A54F}" type="presParOf" srcId="{8B290B84-DABA-4A75-AE65-AFC4C01219A5}" destId="{AC7867EB-F80E-4CF3-9B48-B4AE8644BD2F}" srcOrd="2" destOrd="0" presId="urn:microsoft.com/office/officeart/2018/2/layout/IconCircleList"/>
    <dgm:cxn modelId="{8BB67D1E-0F99-4227-87A6-26E12ED81C54}" type="presParOf" srcId="{8B290B84-DABA-4A75-AE65-AFC4C01219A5}" destId="{D39C4193-A9C5-4BFC-B7EF-43298BC11CF8}" srcOrd="3" destOrd="0" presId="urn:microsoft.com/office/officeart/2018/2/layout/IconCircleList"/>
    <dgm:cxn modelId="{35C0ABC5-6D44-46CE-B90C-2986E04AA9D2}" type="presParOf" srcId="{71B317DD-C5E1-459A-BA65-1F039224AFAE}" destId="{52EA368C-8DB6-4459-A88F-5DD239FE83F0}" srcOrd="1" destOrd="0" presId="urn:microsoft.com/office/officeart/2018/2/layout/IconCircleList"/>
    <dgm:cxn modelId="{F46DED8A-2C5C-472F-8620-83C8B0192B15}" type="presParOf" srcId="{71B317DD-C5E1-459A-BA65-1F039224AFAE}" destId="{83FCB4C8-0D50-492B-AD36-391F80E965A7}" srcOrd="2" destOrd="0" presId="urn:microsoft.com/office/officeart/2018/2/layout/IconCircleList"/>
    <dgm:cxn modelId="{C628B7A6-6049-4CFA-B5E8-AAE41C78DB83}" type="presParOf" srcId="{83FCB4C8-0D50-492B-AD36-391F80E965A7}" destId="{CDFE975C-0A10-416A-86BE-1497090DBC64}" srcOrd="0" destOrd="0" presId="urn:microsoft.com/office/officeart/2018/2/layout/IconCircleList"/>
    <dgm:cxn modelId="{FD48C383-3BC5-4364-8822-A570C09A60AC}" type="presParOf" srcId="{83FCB4C8-0D50-492B-AD36-391F80E965A7}" destId="{DA141DE2-8249-4915-9AE8-0AB05B14BAC3}" srcOrd="1" destOrd="0" presId="urn:microsoft.com/office/officeart/2018/2/layout/IconCircleList"/>
    <dgm:cxn modelId="{B8DD8004-6DE4-4F6C-91EF-34E991ED223D}" type="presParOf" srcId="{83FCB4C8-0D50-492B-AD36-391F80E965A7}" destId="{39B281D3-4344-460D-A7A8-F3F4D7D9A1E7}" srcOrd="2" destOrd="0" presId="urn:microsoft.com/office/officeart/2018/2/layout/IconCircleList"/>
    <dgm:cxn modelId="{B9223722-2404-4A68-B9C4-92E698B47751}" type="presParOf" srcId="{83FCB4C8-0D50-492B-AD36-391F80E965A7}" destId="{2A3B23B0-026F-445F-B085-5333765282E9}" srcOrd="3" destOrd="0" presId="urn:microsoft.com/office/officeart/2018/2/layout/IconCircleList"/>
    <dgm:cxn modelId="{6C29DB17-EC4B-4192-9E4B-B920AC2AB4EA}" type="presParOf" srcId="{71B317DD-C5E1-459A-BA65-1F039224AFAE}" destId="{8C6DEAC4-286C-410D-8BAF-585F7BCC33FB}" srcOrd="3" destOrd="0" presId="urn:microsoft.com/office/officeart/2018/2/layout/IconCircleList"/>
    <dgm:cxn modelId="{330AF757-001B-4A2A-ACF8-775E1B915A7D}" type="presParOf" srcId="{71B317DD-C5E1-459A-BA65-1F039224AFAE}" destId="{394CC4DC-C545-4B67-B3EE-61857B943394}" srcOrd="4" destOrd="0" presId="urn:microsoft.com/office/officeart/2018/2/layout/IconCircleList"/>
    <dgm:cxn modelId="{7C32787C-4962-49B5-839E-84B7787AA88D}" type="presParOf" srcId="{394CC4DC-C545-4B67-B3EE-61857B943394}" destId="{6A3CA022-D802-44AC-9A1E-EFAC2BB9F732}" srcOrd="0" destOrd="0" presId="urn:microsoft.com/office/officeart/2018/2/layout/IconCircleList"/>
    <dgm:cxn modelId="{4F481ACD-443F-4E69-94DA-89C6EEF4254B}" type="presParOf" srcId="{394CC4DC-C545-4B67-B3EE-61857B943394}" destId="{D71F0021-AEA9-4022-A3B7-A60C6704D16B}" srcOrd="1" destOrd="0" presId="urn:microsoft.com/office/officeart/2018/2/layout/IconCircleList"/>
    <dgm:cxn modelId="{750FA6B5-57A3-4CEB-BEEF-523F50F408F3}" type="presParOf" srcId="{394CC4DC-C545-4B67-B3EE-61857B943394}" destId="{1F5C5957-2063-4FB5-9624-07ADFB6ED809}" srcOrd="2" destOrd="0" presId="urn:microsoft.com/office/officeart/2018/2/layout/IconCircleList"/>
    <dgm:cxn modelId="{86D4F829-8DA9-46F1-BEB6-6FBFC16383DC}" type="presParOf" srcId="{394CC4DC-C545-4B67-B3EE-61857B943394}" destId="{53299024-C0F7-40A9-AA43-19C4B2193206}" srcOrd="3" destOrd="0" presId="urn:microsoft.com/office/officeart/2018/2/layout/IconCircleList"/>
    <dgm:cxn modelId="{1F45699E-788E-4588-80D6-50B80BF12D50}" type="presParOf" srcId="{71B317DD-C5E1-459A-BA65-1F039224AFAE}" destId="{7CB18E9D-348C-4BB2-AB45-9DFACC9846CF}" srcOrd="5" destOrd="0" presId="urn:microsoft.com/office/officeart/2018/2/layout/IconCircleList"/>
    <dgm:cxn modelId="{6A0F3620-33E3-465E-A41A-441D52D0016C}" type="presParOf" srcId="{71B317DD-C5E1-459A-BA65-1F039224AFAE}" destId="{BE4D0AA1-84C4-440B-B549-F59BED91124F}" srcOrd="6" destOrd="0" presId="urn:microsoft.com/office/officeart/2018/2/layout/IconCircleList"/>
    <dgm:cxn modelId="{D5889C1F-61F3-442F-B68B-43350D6A62C2}" type="presParOf" srcId="{BE4D0AA1-84C4-440B-B549-F59BED91124F}" destId="{BD2A467D-84E2-4D75-9B8E-F84495E1CE8D}" srcOrd="0" destOrd="0" presId="urn:microsoft.com/office/officeart/2018/2/layout/IconCircleList"/>
    <dgm:cxn modelId="{1F1F195E-0BC3-45F9-952C-BEFB4A21B324}" type="presParOf" srcId="{BE4D0AA1-84C4-440B-B549-F59BED91124F}" destId="{B4DA2FFA-C747-4C01-BC22-B64479F1D093}" srcOrd="1" destOrd="0" presId="urn:microsoft.com/office/officeart/2018/2/layout/IconCircleList"/>
    <dgm:cxn modelId="{0268DD3D-14D3-4E19-8AE2-4404C15EDC7C}" type="presParOf" srcId="{BE4D0AA1-84C4-440B-B549-F59BED91124F}" destId="{17C29BA4-370D-4961-99AD-800FB4EE5B37}" srcOrd="2" destOrd="0" presId="urn:microsoft.com/office/officeart/2018/2/layout/IconCircleList"/>
    <dgm:cxn modelId="{47817050-A153-4EAF-9697-537A9C1EE798}" type="presParOf" srcId="{BE4D0AA1-84C4-440B-B549-F59BED91124F}" destId="{8DC67017-F12F-4FB8-B15C-5EB5ABB499B7}"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B65CDF-E416-45B5-9F1F-8940711B0731}" type="doc">
      <dgm:prSet loTypeId="urn:microsoft.com/office/officeart/2018/2/layout/IconCircleList" loCatId="icon" qsTypeId="urn:microsoft.com/office/officeart/2005/8/quickstyle/simple1" qsCatId="simple" csTypeId="urn:microsoft.com/office/officeart/2005/8/colors/accent4_2" csCatId="accent4" phldr="1"/>
      <dgm:spPr/>
      <dgm:t>
        <a:bodyPr/>
        <a:lstStyle/>
        <a:p>
          <a:endParaRPr lang="en-US"/>
        </a:p>
      </dgm:t>
    </dgm:pt>
    <dgm:pt modelId="{AD9D691C-402C-4BF3-95FE-38B51CBF8AA2}">
      <dgm:prSet/>
      <dgm:spPr/>
      <dgm:t>
        <a:bodyPr/>
        <a:lstStyle/>
        <a:p>
          <a:pPr>
            <a:lnSpc>
              <a:spcPct val="100000"/>
            </a:lnSpc>
          </a:pPr>
          <a:r>
            <a:rPr lang="it-IT">
              <a:latin typeface="+mj-lt"/>
            </a:rPr>
            <a:t>I </a:t>
          </a:r>
          <a:r>
            <a:rPr lang="it-IT" b="1">
              <a:latin typeface="+mj-lt"/>
            </a:rPr>
            <a:t>fattorini risultano essere un fattore importante </a:t>
          </a:r>
          <a:r>
            <a:rPr lang="it-IT">
              <a:latin typeface="+mj-lt"/>
            </a:rPr>
            <a:t>nella previsione del tempo di consegna, anche più della distanza di consegna</a:t>
          </a:r>
          <a:endParaRPr lang="en-US">
            <a:latin typeface="+mj-lt"/>
          </a:endParaRPr>
        </a:p>
      </dgm:t>
    </dgm:pt>
    <dgm:pt modelId="{863BD534-BB1D-4144-93F9-8CACA7A4CF03}" type="parTrans" cxnId="{FEA8D0F3-B56D-4DCB-A5D5-43B674026875}">
      <dgm:prSet/>
      <dgm:spPr/>
      <dgm:t>
        <a:bodyPr/>
        <a:lstStyle/>
        <a:p>
          <a:endParaRPr lang="en-US"/>
        </a:p>
      </dgm:t>
    </dgm:pt>
    <dgm:pt modelId="{E4579750-95A3-4413-92B2-21CAA3BB7C10}" type="sibTrans" cxnId="{FEA8D0F3-B56D-4DCB-A5D5-43B674026875}">
      <dgm:prSet/>
      <dgm:spPr/>
      <dgm:t>
        <a:bodyPr/>
        <a:lstStyle/>
        <a:p>
          <a:pPr>
            <a:lnSpc>
              <a:spcPct val="100000"/>
            </a:lnSpc>
          </a:pPr>
          <a:endParaRPr lang="en-US"/>
        </a:p>
      </dgm:t>
    </dgm:pt>
    <dgm:pt modelId="{BD11D0B1-8B48-4396-ACE2-53EE3DFCA859}">
      <dgm:prSet/>
      <dgm:spPr/>
      <dgm:t>
        <a:bodyPr/>
        <a:lstStyle/>
        <a:p>
          <a:pPr>
            <a:lnSpc>
              <a:spcPct val="100000"/>
            </a:lnSpc>
          </a:pPr>
          <a:r>
            <a:rPr lang="it-IT">
              <a:latin typeface="+mj-lt"/>
            </a:rPr>
            <a:t>Per avere delle consegne rapide ed efficienti è necessario porre particolare attenzione </a:t>
          </a:r>
          <a:r>
            <a:rPr lang="it-IT" b="1">
              <a:latin typeface="+mj-lt"/>
            </a:rPr>
            <a:t>all’assunzione di fattorini capaci e determinati</a:t>
          </a:r>
          <a:r>
            <a:rPr lang="it-IT"/>
            <a:t> </a:t>
          </a:r>
          <a:endParaRPr lang="en-US"/>
        </a:p>
      </dgm:t>
    </dgm:pt>
    <dgm:pt modelId="{C38495B9-8B36-4F24-882F-592F3964FA7D}" type="parTrans" cxnId="{FB9274F1-66CA-4945-A9DB-F739EA15FCEB}">
      <dgm:prSet/>
      <dgm:spPr/>
      <dgm:t>
        <a:bodyPr/>
        <a:lstStyle/>
        <a:p>
          <a:endParaRPr lang="en-US"/>
        </a:p>
      </dgm:t>
    </dgm:pt>
    <dgm:pt modelId="{A4C54887-E6C4-4E66-9FD4-D22B2E614441}" type="sibTrans" cxnId="{FB9274F1-66CA-4945-A9DB-F739EA15FCEB}">
      <dgm:prSet/>
      <dgm:spPr/>
      <dgm:t>
        <a:bodyPr/>
        <a:lstStyle/>
        <a:p>
          <a:pPr>
            <a:lnSpc>
              <a:spcPct val="100000"/>
            </a:lnSpc>
          </a:pPr>
          <a:endParaRPr lang="en-US"/>
        </a:p>
      </dgm:t>
    </dgm:pt>
    <dgm:pt modelId="{D19F96CE-1069-48CB-B6A8-DF6924E16AFD}">
      <dgm:prSet/>
      <dgm:spPr/>
      <dgm:t>
        <a:bodyPr/>
        <a:lstStyle/>
        <a:p>
          <a:pPr>
            <a:lnSpc>
              <a:spcPct val="100000"/>
            </a:lnSpc>
          </a:pPr>
          <a:r>
            <a:rPr lang="it-IT" b="1">
              <a:latin typeface="+mj-lt"/>
            </a:rPr>
            <a:t>Il tempo di consegna dipende da molti fattori </a:t>
          </a:r>
          <a:r>
            <a:rPr lang="it-IT">
              <a:latin typeface="+mj-lt"/>
            </a:rPr>
            <a:t>e dalla loro </a:t>
          </a:r>
          <a:r>
            <a:rPr lang="it-IT" b="1">
              <a:latin typeface="+mj-lt"/>
            </a:rPr>
            <a:t>interazione</a:t>
          </a:r>
          <a:endParaRPr lang="en-US"/>
        </a:p>
      </dgm:t>
    </dgm:pt>
    <dgm:pt modelId="{BEE6869B-1E40-4FA5-8C4D-DCA3F13EF17D}" type="parTrans" cxnId="{8B120414-3736-45D2-97DB-7839CA4C611E}">
      <dgm:prSet/>
      <dgm:spPr/>
      <dgm:t>
        <a:bodyPr/>
        <a:lstStyle/>
        <a:p>
          <a:endParaRPr lang="en-US"/>
        </a:p>
      </dgm:t>
    </dgm:pt>
    <dgm:pt modelId="{D1BE6067-9E5A-4BCB-BE3F-995F93F9AFF2}" type="sibTrans" cxnId="{8B120414-3736-45D2-97DB-7839CA4C611E}">
      <dgm:prSet/>
      <dgm:spPr/>
      <dgm:t>
        <a:bodyPr/>
        <a:lstStyle/>
        <a:p>
          <a:pPr>
            <a:lnSpc>
              <a:spcPct val="100000"/>
            </a:lnSpc>
          </a:pPr>
          <a:endParaRPr lang="en-US"/>
        </a:p>
      </dgm:t>
    </dgm:pt>
    <dgm:pt modelId="{9BEF3307-CD7E-49B2-A08F-50AA38491FD7}">
      <dgm:prSet/>
      <dgm:spPr/>
      <dgm:t>
        <a:bodyPr/>
        <a:lstStyle/>
        <a:p>
          <a:pPr>
            <a:lnSpc>
              <a:spcPct val="100000"/>
            </a:lnSpc>
          </a:pPr>
          <a:r>
            <a:rPr lang="it-IT">
              <a:latin typeface="+mj-lt"/>
            </a:rPr>
            <a:t>Importante avere </a:t>
          </a:r>
          <a:r>
            <a:rPr lang="it-IT" b="1">
              <a:latin typeface="+mj-lt"/>
            </a:rPr>
            <a:t>software precisi</a:t>
          </a:r>
          <a:r>
            <a:rPr lang="it-IT">
              <a:latin typeface="+mj-lt"/>
            </a:rPr>
            <a:t> e che permettano l’acquisizione di tutte le informazioni utili</a:t>
          </a:r>
          <a:endParaRPr lang="en-US">
            <a:latin typeface="+mj-lt"/>
          </a:endParaRPr>
        </a:p>
      </dgm:t>
    </dgm:pt>
    <dgm:pt modelId="{16896BC8-D37D-45D1-9D45-8DD7511419D9}" type="parTrans" cxnId="{67EB5F87-A98B-446D-8919-DB605B18C460}">
      <dgm:prSet/>
      <dgm:spPr/>
      <dgm:t>
        <a:bodyPr/>
        <a:lstStyle/>
        <a:p>
          <a:endParaRPr lang="en-US"/>
        </a:p>
      </dgm:t>
    </dgm:pt>
    <dgm:pt modelId="{9E2137B6-6CFB-4DC7-9F81-2BF998008BB1}" type="sibTrans" cxnId="{67EB5F87-A98B-446D-8919-DB605B18C460}">
      <dgm:prSet/>
      <dgm:spPr/>
      <dgm:t>
        <a:bodyPr/>
        <a:lstStyle/>
        <a:p>
          <a:endParaRPr lang="en-US"/>
        </a:p>
      </dgm:t>
    </dgm:pt>
    <dgm:pt modelId="{A0194881-1329-4A40-9DC9-82E41010D77D}" type="pres">
      <dgm:prSet presAssocID="{A1B65CDF-E416-45B5-9F1F-8940711B0731}" presName="root" presStyleCnt="0">
        <dgm:presLayoutVars>
          <dgm:dir/>
          <dgm:resizeHandles val="exact"/>
        </dgm:presLayoutVars>
      </dgm:prSet>
      <dgm:spPr/>
      <dgm:t>
        <a:bodyPr/>
        <a:lstStyle/>
        <a:p>
          <a:endParaRPr lang="it-IT"/>
        </a:p>
      </dgm:t>
    </dgm:pt>
    <dgm:pt modelId="{3578756B-EB4F-472B-9140-0E589DFDC363}" type="pres">
      <dgm:prSet presAssocID="{A1B65CDF-E416-45B5-9F1F-8940711B0731}" presName="container" presStyleCnt="0">
        <dgm:presLayoutVars>
          <dgm:dir/>
          <dgm:resizeHandles val="exact"/>
        </dgm:presLayoutVars>
      </dgm:prSet>
      <dgm:spPr/>
    </dgm:pt>
    <dgm:pt modelId="{883EDFDE-18C0-4E00-A5F5-57CD8AAB1EBF}" type="pres">
      <dgm:prSet presAssocID="{AD9D691C-402C-4BF3-95FE-38B51CBF8AA2}" presName="compNode" presStyleCnt="0"/>
      <dgm:spPr/>
    </dgm:pt>
    <dgm:pt modelId="{57373F15-3A40-471F-9D1C-AA086E8A497D}" type="pres">
      <dgm:prSet presAssocID="{AD9D691C-402C-4BF3-95FE-38B51CBF8AA2}" presName="iconBgRect" presStyleLbl="bgShp" presStyleIdx="0" presStyleCnt="4"/>
      <dgm:spPr/>
    </dgm:pt>
    <dgm:pt modelId="{18315122-9C1C-40EA-8268-78C4BD28B1FB}" type="pres">
      <dgm:prSet presAssocID="{AD9D691C-402C-4BF3-95FE-38B51CBF8AA2}" presName="iconRect" presStyleLbl="node1" presStyleIdx="0" presStyleCnt="4"/>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it-IT"/>
        </a:p>
      </dgm:t>
      <dgm:extLst>
        <a:ext uri="{E40237B7-FDA0-4F09-8148-C483321AD2D9}">
          <dgm14:cNvPr xmlns:dgm14="http://schemas.microsoft.com/office/drawing/2010/diagram" id="0" name="" descr="Bar chart"/>
        </a:ext>
      </dgm:extLst>
    </dgm:pt>
    <dgm:pt modelId="{BDDF4345-FF66-456E-9EE2-0A93BCAFAFE5}" type="pres">
      <dgm:prSet presAssocID="{AD9D691C-402C-4BF3-95FE-38B51CBF8AA2}" presName="spaceRect" presStyleCnt="0"/>
      <dgm:spPr/>
    </dgm:pt>
    <dgm:pt modelId="{6C3D3866-3358-4627-82E6-8A2B7D73B28B}" type="pres">
      <dgm:prSet presAssocID="{AD9D691C-402C-4BF3-95FE-38B51CBF8AA2}" presName="textRect" presStyleLbl="revTx" presStyleIdx="0" presStyleCnt="4">
        <dgm:presLayoutVars>
          <dgm:chMax val="1"/>
          <dgm:chPref val="1"/>
        </dgm:presLayoutVars>
      </dgm:prSet>
      <dgm:spPr/>
      <dgm:t>
        <a:bodyPr/>
        <a:lstStyle/>
        <a:p>
          <a:endParaRPr lang="it-IT"/>
        </a:p>
      </dgm:t>
    </dgm:pt>
    <dgm:pt modelId="{C4001AF7-B0A0-4CBC-A06D-C4093E12A30E}" type="pres">
      <dgm:prSet presAssocID="{E4579750-95A3-4413-92B2-21CAA3BB7C10}" presName="sibTrans" presStyleLbl="sibTrans2D1" presStyleIdx="0" presStyleCnt="0"/>
      <dgm:spPr/>
      <dgm:t>
        <a:bodyPr/>
        <a:lstStyle/>
        <a:p>
          <a:endParaRPr lang="it-IT"/>
        </a:p>
      </dgm:t>
    </dgm:pt>
    <dgm:pt modelId="{20BB5343-7D18-44DC-BD4E-F05F8E9578F3}" type="pres">
      <dgm:prSet presAssocID="{BD11D0B1-8B48-4396-ACE2-53EE3DFCA859}" presName="compNode" presStyleCnt="0"/>
      <dgm:spPr/>
    </dgm:pt>
    <dgm:pt modelId="{52215A5C-0DD6-4461-8E52-9E526186147A}" type="pres">
      <dgm:prSet presAssocID="{BD11D0B1-8B48-4396-ACE2-53EE3DFCA859}" presName="iconBgRect" presStyleLbl="bgShp" presStyleIdx="1" presStyleCnt="4"/>
      <dgm:spPr/>
    </dgm:pt>
    <dgm:pt modelId="{81407835-6B77-45B8-92B0-7A9BE40485D9}" type="pres">
      <dgm:prSet presAssocID="{BD11D0B1-8B48-4396-ACE2-53EE3DFCA85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it-IT"/>
        </a:p>
      </dgm:t>
      <dgm:extLst>
        <a:ext uri="{E40237B7-FDA0-4F09-8148-C483321AD2D9}">
          <dgm14:cNvPr xmlns:dgm14="http://schemas.microsoft.com/office/drawing/2010/diagram" id="0" name="" descr="Camion"/>
        </a:ext>
      </dgm:extLst>
    </dgm:pt>
    <dgm:pt modelId="{9B37EE5E-D46C-4707-A558-B5FEA4CA529F}" type="pres">
      <dgm:prSet presAssocID="{BD11D0B1-8B48-4396-ACE2-53EE3DFCA859}" presName="spaceRect" presStyleCnt="0"/>
      <dgm:spPr/>
    </dgm:pt>
    <dgm:pt modelId="{C22A3854-BDA1-484F-9F75-0C6A8F4ABF22}" type="pres">
      <dgm:prSet presAssocID="{BD11D0B1-8B48-4396-ACE2-53EE3DFCA859}" presName="textRect" presStyleLbl="revTx" presStyleIdx="1" presStyleCnt="4">
        <dgm:presLayoutVars>
          <dgm:chMax val="1"/>
          <dgm:chPref val="1"/>
        </dgm:presLayoutVars>
      </dgm:prSet>
      <dgm:spPr/>
      <dgm:t>
        <a:bodyPr/>
        <a:lstStyle/>
        <a:p>
          <a:endParaRPr lang="it-IT"/>
        </a:p>
      </dgm:t>
    </dgm:pt>
    <dgm:pt modelId="{45BF7F24-EAED-43A7-9B0D-1F3FCE6358B6}" type="pres">
      <dgm:prSet presAssocID="{A4C54887-E6C4-4E66-9FD4-D22B2E614441}" presName="sibTrans" presStyleLbl="sibTrans2D1" presStyleIdx="0" presStyleCnt="0"/>
      <dgm:spPr/>
      <dgm:t>
        <a:bodyPr/>
        <a:lstStyle/>
        <a:p>
          <a:endParaRPr lang="it-IT"/>
        </a:p>
      </dgm:t>
    </dgm:pt>
    <dgm:pt modelId="{F39383A0-CBB8-496E-ABF6-42AAF9C0F8F9}" type="pres">
      <dgm:prSet presAssocID="{D19F96CE-1069-48CB-B6A8-DF6924E16AFD}" presName="compNode" presStyleCnt="0"/>
      <dgm:spPr/>
    </dgm:pt>
    <dgm:pt modelId="{07E4042A-744C-44FC-915D-56668DFFFB28}" type="pres">
      <dgm:prSet presAssocID="{D19F96CE-1069-48CB-B6A8-DF6924E16AFD}" presName="iconBgRect" presStyleLbl="bgShp" presStyleIdx="2" presStyleCnt="4"/>
      <dgm:spPr/>
    </dgm:pt>
    <dgm:pt modelId="{3FFCDB60-99CF-41FA-926C-85199186B301}" type="pres">
      <dgm:prSet presAssocID="{D19F96CE-1069-48CB-B6A8-DF6924E16AF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dgm:spPr>
      <dgm:t>
        <a:bodyPr/>
        <a:lstStyle/>
        <a:p>
          <a:endParaRPr lang="it-IT"/>
        </a:p>
      </dgm:t>
      <dgm:extLst>
        <a:ext uri="{E40237B7-FDA0-4F09-8148-C483321AD2D9}">
          <dgm14:cNvPr xmlns:dgm14="http://schemas.microsoft.com/office/drawing/2010/diagram" id="0" name="" descr="Circular Flowchart"/>
        </a:ext>
      </dgm:extLst>
    </dgm:pt>
    <dgm:pt modelId="{836D25BB-8BC6-4AC0-BB55-21AEA05933D5}" type="pres">
      <dgm:prSet presAssocID="{D19F96CE-1069-48CB-B6A8-DF6924E16AFD}" presName="spaceRect" presStyleCnt="0"/>
      <dgm:spPr/>
    </dgm:pt>
    <dgm:pt modelId="{2305C279-0175-47E3-92CA-13F743BC566F}" type="pres">
      <dgm:prSet presAssocID="{D19F96CE-1069-48CB-B6A8-DF6924E16AFD}" presName="textRect" presStyleLbl="revTx" presStyleIdx="2" presStyleCnt="4">
        <dgm:presLayoutVars>
          <dgm:chMax val="1"/>
          <dgm:chPref val="1"/>
        </dgm:presLayoutVars>
      </dgm:prSet>
      <dgm:spPr/>
      <dgm:t>
        <a:bodyPr/>
        <a:lstStyle/>
        <a:p>
          <a:endParaRPr lang="it-IT"/>
        </a:p>
      </dgm:t>
    </dgm:pt>
    <dgm:pt modelId="{F021868A-B66B-474D-BC39-EDBA7D2E3A1B}" type="pres">
      <dgm:prSet presAssocID="{D1BE6067-9E5A-4BCB-BE3F-995F93F9AFF2}" presName="sibTrans" presStyleLbl="sibTrans2D1" presStyleIdx="0" presStyleCnt="0"/>
      <dgm:spPr/>
      <dgm:t>
        <a:bodyPr/>
        <a:lstStyle/>
        <a:p>
          <a:endParaRPr lang="it-IT"/>
        </a:p>
      </dgm:t>
    </dgm:pt>
    <dgm:pt modelId="{A251CBDB-9461-4152-9A0C-5D3802614B04}" type="pres">
      <dgm:prSet presAssocID="{9BEF3307-CD7E-49B2-A08F-50AA38491FD7}" presName="compNode" presStyleCnt="0"/>
      <dgm:spPr/>
    </dgm:pt>
    <dgm:pt modelId="{A4AF6EC8-CD77-4D82-A1D9-689C85A59842}" type="pres">
      <dgm:prSet presAssocID="{9BEF3307-CD7E-49B2-A08F-50AA38491FD7}" presName="iconBgRect" presStyleLbl="bgShp" presStyleIdx="3" presStyleCnt="4"/>
      <dgm:spPr/>
    </dgm:pt>
    <dgm:pt modelId="{A7F4FEAF-C3C9-4C8F-AADA-73C255057A81}" type="pres">
      <dgm:prSet presAssocID="{9BEF3307-CD7E-49B2-A08F-50AA38491F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dgm:spPr>
      <dgm:t>
        <a:bodyPr/>
        <a:lstStyle/>
        <a:p>
          <a:endParaRPr lang="it-IT"/>
        </a:p>
      </dgm:t>
      <dgm:extLst>
        <a:ext uri="{E40237B7-FDA0-4F09-8148-C483321AD2D9}">
          <dgm14:cNvPr xmlns:dgm14="http://schemas.microsoft.com/office/drawing/2010/diagram" id="0" name="" descr="Segno di spunta"/>
        </a:ext>
      </dgm:extLst>
    </dgm:pt>
    <dgm:pt modelId="{CE826EB1-A40A-4A3C-807F-753555820A63}" type="pres">
      <dgm:prSet presAssocID="{9BEF3307-CD7E-49B2-A08F-50AA38491FD7}" presName="spaceRect" presStyleCnt="0"/>
      <dgm:spPr/>
    </dgm:pt>
    <dgm:pt modelId="{8D030202-3951-4F78-B13D-B1200DAF8ED7}" type="pres">
      <dgm:prSet presAssocID="{9BEF3307-CD7E-49B2-A08F-50AA38491FD7}" presName="textRect" presStyleLbl="revTx" presStyleIdx="3" presStyleCnt="4">
        <dgm:presLayoutVars>
          <dgm:chMax val="1"/>
          <dgm:chPref val="1"/>
        </dgm:presLayoutVars>
      </dgm:prSet>
      <dgm:spPr/>
      <dgm:t>
        <a:bodyPr/>
        <a:lstStyle/>
        <a:p>
          <a:endParaRPr lang="it-IT"/>
        </a:p>
      </dgm:t>
    </dgm:pt>
  </dgm:ptLst>
  <dgm:cxnLst>
    <dgm:cxn modelId="{CAE5A350-167C-4470-89BB-62279D4B4C8C}" type="presOf" srcId="{A4C54887-E6C4-4E66-9FD4-D22B2E614441}" destId="{45BF7F24-EAED-43A7-9B0D-1F3FCE6358B6}" srcOrd="0" destOrd="0" presId="urn:microsoft.com/office/officeart/2018/2/layout/IconCircleList"/>
    <dgm:cxn modelId="{FB9274F1-66CA-4945-A9DB-F739EA15FCEB}" srcId="{A1B65CDF-E416-45B5-9F1F-8940711B0731}" destId="{BD11D0B1-8B48-4396-ACE2-53EE3DFCA859}" srcOrd="1" destOrd="0" parTransId="{C38495B9-8B36-4F24-882F-592F3964FA7D}" sibTransId="{A4C54887-E6C4-4E66-9FD4-D22B2E614441}"/>
    <dgm:cxn modelId="{8B120414-3736-45D2-97DB-7839CA4C611E}" srcId="{A1B65CDF-E416-45B5-9F1F-8940711B0731}" destId="{D19F96CE-1069-48CB-B6A8-DF6924E16AFD}" srcOrd="2" destOrd="0" parTransId="{BEE6869B-1E40-4FA5-8C4D-DCA3F13EF17D}" sibTransId="{D1BE6067-9E5A-4BCB-BE3F-995F93F9AFF2}"/>
    <dgm:cxn modelId="{F2EA84C3-D606-4ACE-876A-B942D1E35654}" type="presOf" srcId="{D1BE6067-9E5A-4BCB-BE3F-995F93F9AFF2}" destId="{F021868A-B66B-474D-BC39-EDBA7D2E3A1B}" srcOrd="0" destOrd="0" presId="urn:microsoft.com/office/officeart/2018/2/layout/IconCircleList"/>
    <dgm:cxn modelId="{7ABB4622-C7E1-4D79-BF1D-AA05C3CC9B68}" type="presOf" srcId="{D19F96CE-1069-48CB-B6A8-DF6924E16AFD}" destId="{2305C279-0175-47E3-92CA-13F743BC566F}" srcOrd="0" destOrd="0" presId="urn:microsoft.com/office/officeart/2018/2/layout/IconCircleList"/>
    <dgm:cxn modelId="{D58286D8-D619-4BCF-9EE5-0F601A24ABBF}" type="presOf" srcId="{A1B65CDF-E416-45B5-9F1F-8940711B0731}" destId="{A0194881-1329-4A40-9DC9-82E41010D77D}" srcOrd="0" destOrd="0" presId="urn:microsoft.com/office/officeart/2018/2/layout/IconCircleList"/>
    <dgm:cxn modelId="{9D327790-1EE2-476A-87EC-12C53CAD9494}" type="presOf" srcId="{E4579750-95A3-4413-92B2-21CAA3BB7C10}" destId="{C4001AF7-B0A0-4CBC-A06D-C4093E12A30E}" srcOrd="0" destOrd="0" presId="urn:microsoft.com/office/officeart/2018/2/layout/IconCircleList"/>
    <dgm:cxn modelId="{FEA8D0F3-B56D-4DCB-A5D5-43B674026875}" srcId="{A1B65CDF-E416-45B5-9F1F-8940711B0731}" destId="{AD9D691C-402C-4BF3-95FE-38B51CBF8AA2}" srcOrd="0" destOrd="0" parTransId="{863BD534-BB1D-4144-93F9-8CACA7A4CF03}" sibTransId="{E4579750-95A3-4413-92B2-21CAA3BB7C10}"/>
    <dgm:cxn modelId="{67EB5F87-A98B-446D-8919-DB605B18C460}" srcId="{A1B65CDF-E416-45B5-9F1F-8940711B0731}" destId="{9BEF3307-CD7E-49B2-A08F-50AA38491FD7}" srcOrd="3" destOrd="0" parTransId="{16896BC8-D37D-45D1-9D45-8DD7511419D9}" sibTransId="{9E2137B6-6CFB-4DC7-9F81-2BF998008BB1}"/>
    <dgm:cxn modelId="{70D85B9B-341E-47E4-BE36-974EE02802BA}" type="presOf" srcId="{9BEF3307-CD7E-49B2-A08F-50AA38491FD7}" destId="{8D030202-3951-4F78-B13D-B1200DAF8ED7}" srcOrd="0" destOrd="0" presId="urn:microsoft.com/office/officeart/2018/2/layout/IconCircleList"/>
    <dgm:cxn modelId="{49DBDBAE-3514-4567-9391-13D4125F6A41}" type="presOf" srcId="{AD9D691C-402C-4BF3-95FE-38B51CBF8AA2}" destId="{6C3D3866-3358-4627-82E6-8A2B7D73B28B}" srcOrd="0" destOrd="0" presId="urn:microsoft.com/office/officeart/2018/2/layout/IconCircleList"/>
    <dgm:cxn modelId="{2AE2F7B7-7DCC-4B1A-9164-BFC65F1E3252}" type="presOf" srcId="{BD11D0B1-8B48-4396-ACE2-53EE3DFCA859}" destId="{C22A3854-BDA1-484F-9F75-0C6A8F4ABF22}" srcOrd="0" destOrd="0" presId="urn:microsoft.com/office/officeart/2018/2/layout/IconCircleList"/>
    <dgm:cxn modelId="{4B649D48-6582-4B99-A734-35EB388CE526}" type="presParOf" srcId="{A0194881-1329-4A40-9DC9-82E41010D77D}" destId="{3578756B-EB4F-472B-9140-0E589DFDC363}" srcOrd="0" destOrd="0" presId="urn:microsoft.com/office/officeart/2018/2/layout/IconCircleList"/>
    <dgm:cxn modelId="{476089D1-24E1-458E-8B0B-1319FB8472F2}" type="presParOf" srcId="{3578756B-EB4F-472B-9140-0E589DFDC363}" destId="{883EDFDE-18C0-4E00-A5F5-57CD8AAB1EBF}" srcOrd="0" destOrd="0" presId="urn:microsoft.com/office/officeart/2018/2/layout/IconCircleList"/>
    <dgm:cxn modelId="{5FC74708-41DB-4CD5-B61D-8421031EF4D1}" type="presParOf" srcId="{883EDFDE-18C0-4E00-A5F5-57CD8AAB1EBF}" destId="{57373F15-3A40-471F-9D1C-AA086E8A497D}" srcOrd="0" destOrd="0" presId="urn:microsoft.com/office/officeart/2018/2/layout/IconCircleList"/>
    <dgm:cxn modelId="{49F14D42-FE27-405B-9934-2153FDC9D63C}" type="presParOf" srcId="{883EDFDE-18C0-4E00-A5F5-57CD8AAB1EBF}" destId="{18315122-9C1C-40EA-8268-78C4BD28B1FB}" srcOrd="1" destOrd="0" presId="urn:microsoft.com/office/officeart/2018/2/layout/IconCircleList"/>
    <dgm:cxn modelId="{DFAD2913-FA83-448D-A4F4-1142080BFF16}" type="presParOf" srcId="{883EDFDE-18C0-4E00-A5F5-57CD8AAB1EBF}" destId="{BDDF4345-FF66-456E-9EE2-0A93BCAFAFE5}" srcOrd="2" destOrd="0" presId="urn:microsoft.com/office/officeart/2018/2/layout/IconCircleList"/>
    <dgm:cxn modelId="{D6F72BA2-B1B5-44BF-8F27-A2C8664FC657}" type="presParOf" srcId="{883EDFDE-18C0-4E00-A5F5-57CD8AAB1EBF}" destId="{6C3D3866-3358-4627-82E6-8A2B7D73B28B}" srcOrd="3" destOrd="0" presId="urn:microsoft.com/office/officeart/2018/2/layout/IconCircleList"/>
    <dgm:cxn modelId="{AF0BB899-F651-4FF5-BB48-0536DF72968A}" type="presParOf" srcId="{3578756B-EB4F-472B-9140-0E589DFDC363}" destId="{C4001AF7-B0A0-4CBC-A06D-C4093E12A30E}" srcOrd="1" destOrd="0" presId="urn:microsoft.com/office/officeart/2018/2/layout/IconCircleList"/>
    <dgm:cxn modelId="{E726513C-941F-47B3-BFE4-C9E94C88990C}" type="presParOf" srcId="{3578756B-EB4F-472B-9140-0E589DFDC363}" destId="{20BB5343-7D18-44DC-BD4E-F05F8E9578F3}" srcOrd="2" destOrd="0" presId="urn:microsoft.com/office/officeart/2018/2/layout/IconCircleList"/>
    <dgm:cxn modelId="{4E995BD0-09FE-4D1D-AB3B-955866185703}" type="presParOf" srcId="{20BB5343-7D18-44DC-BD4E-F05F8E9578F3}" destId="{52215A5C-0DD6-4461-8E52-9E526186147A}" srcOrd="0" destOrd="0" presId="urn:microsoft.com/office/officeart/2018/2/layout/IconCircleList"/>
    <dgm:cxn modelId="{AA866EED-D8A5-4E5D-B338-950F35B83300}" type="presParOf" srcId="{20BB5343-7D18-44DC-BD4E-F05F8E9578F3}" destId="{81407835-6B77-45B8-92B0-7A9BE40485D9}" srcOrd="1" destOrd="0" presId="urn:microsoft.com/office/officeart/2018/2/layout/IconCircleList"/>
    <dgm:cxn modelId="{2E97F05B-0E03-4EBF-9F54-2D9212CB1168}" type="presParOf" srcId="{20BB5343-7D18-44DC-BD4E-F05F8E9578F3}" destId="{9B37EE5E-D46C-4707-A558-B5FEA4CA529F}" srcOrd="2" destOrd="0" presId="urn:microsoft.com/office/officeart/2018/2/layout/IconCircleList"/>
    <dgm:cxn modelId="{52620419-C61D-45A2-8C16-1FDC1E467BDB}" type="presParOf" srcId="{20BB5343-7D18-44DC-BD4E-F05F8E9578F3}" destId="{C22A3854-BDA1-484F-9F75-0C6A8F4ABF22}" srcOrd="3" destOrd="0" presId="urn:microsoft.com/office/officeart/2018/2/layout/IconCircleList"/>
    <dgm:cxn modelId="{BE2BD9E3-5DBE-4817-8D4E-607EF476E517}" type="presParOf" srcId="{3578756B-EB4F-472B-9140-0E589DFDC363}" destId="{45BF7F24-EAED-43A7-9B0D-1F3FCE6358B6}" srcOrd="3" destOrd="0" presId="urn:microsoft.com/office/officeart/2018/2/layout/IconCircleList"/>
    <dgm:cxn modelId="{6C1DA155-A3E0-4297-8780-05BC5B98637A}" type="presParOf" srcId="{3578756B-EB4F-472B-9140-0E589DFDC363}" destId="{F39383A0-CBB8-496E-ABF6-42AAF9C0F8F9}" srcOrd="4" destOrd="0" presId="urn:microsoft.com/office/officeart/2018/2/layout/IconCircleList"/>
    <dgm:cxn modelId="{CF530627-B869-43E9-8C32-1FA99223792E}" type="presParOf" srcId="{F39383A0-CBB8-496E-ABF6-42AAF9C0F8F9}" destId="{07E4042A-744C-44FC-915D-56668DFFFB28}" srcOrd="0" destOrd="0" presId="urn:microsoft.com/office/officeart/2018/2/layout/IconCircleList"/>
    <dgm:cxn modelId="{C993999B-A25C-4921-883A-814E782A9964}" type="presParOf" srcId="{F39383A0-CBB8-496E-ABF6-42AAF9C0F8F9}" destId="{3FFCDB60-99CF-41FA-926C-85199186B301}" srcOrd="1" destOrd="0" presId="urn:microsoft.com/office/officeart/2018/2/layout/IconCircleList"/>
    <dgm:cxn modelId="{8FCFF711-2011-4067-B168-69ACD5A0CBEE}" type="presParOf" srcId="{F39383A0-CBB8-496E-ABF6-42AAF9C0F8F9}" destId="{836D25BB-8BC6-4AC0-BB55-21AEA05933D5}" srcOrd="2" destOrd="0" presId="urn:microsoft.com/office/officeart/2018/2/layout/IconCircleList"/>
    <dgm:cxn modelId="{E8B63DFB-8063-4E04-BC63-8EDC43BF4091}" type="presParOf" srcId="{F39383A0-CBB8-496E-ABF6-42AAF9C0F8F9}" destId="{2305C279-0175-47E3-92CA-13F743BC566F}" srcOrd="3" destOrd="0" presId="urn:microsoft.com/office/officeart/2018/2/layout/IconCircleList"/>
    <dgm:cxn modelId="{458B0385-C7C8-46C1-BF4B-EF1C84C0E7FE}" type="presParOf" srcId="{3578756B-EB4F-472B-9140-0E589DFDC363}" destId="{F021868A-B66B-474D-BC39-EDBA7D2E3A1B}" srcOrd="5" destOrd="0" presId="urn:microsoft.com/office/officeart/2018/2/layout/IconCircleList"/>
    <dgm:cxn modelId="{CA4368CE-C84E-46C7-9F2A-63EB96E6A706}" type="presParOf" srcId="{3578756B-EB4F-472B-9140-0E589DFDC363}" destId="{A251CBDB-9461-4152-9A0C-5D3802614B04}" srcOrd="6" destOrd="0" presId="urn:microsoft.com/office/officeart/2018/2/layout/IconCircleList"/>
    <dgm:cxn modelId="{D4DFE4A0-9976-43CA-BC50-47303D9F64D2}" type="presParOf" srcId="{A251CBDB-9461-4152-9A0C-5D3802614B04}" destId="{A4AF6EC8-CD77-4D82-A1D9-689C85A59842}" srcOrd="0" destOrd="0" presId="urn:microsoft.com/office/officeart/2018/2/layout/IconCircleList"/>
    <dgm:cxn modelId="{627EA342-BEE8-4D9C-9429-38B6126E857D}" type="presParOf" srcId="{A251CBDB-9461-4152-9A0C-5D3802614B04}" destId="{A7F4FEAF-C3C9-4C8F-AADA-73C255057A81}" srcOrd="1" destOrd="0" presId="urn:microsoft.com/office/officeart/2018/2/layout/IconCircleList"/>
    <dgm:cxn modelId="{DC26E3D2-F12C-4C82-952A-A79B580321A6}" type="presParOf" srcId="{A251CBDB-9461-4152-9A0C-5D3802614B04}" destId="{CE826EB1-A40A-4A3C-807F-753555820A63}" srcOrd="2" destOrd="0" presId="urn:microsoft.com/office/officeart/2018/2/layout/IconCircleList"/>
    <dgm:cxn modelId="{308DF6F3-39AC-497D-BBBF-255DE8FB7C4E}" type="presParOf" srcId="{A251CBDB-9461-4152-9A0C-5D3802614B04}" destId="{8D030202-3951-4F78-B13D-B1200DAF8ED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B4024-4CEC-4878-BE20-3A6DD8D306C1}">
      <dsp:nvSpPr>
        <dsp:cNvPr id="0" name=""/>
        <dsp:cNvSpPr/>
      </dsp:nvSpPr>
      <dsp:spPr>
        <a:xfrm>
          <a:off x="58797" y="216068"/>
          <a:ext cx="1495476" cy="149547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28FC44-8D41-4B5D-82B4-39C559CB737D}">
      <dsp:nvSpPr>
        <dsp:cNvPr id="0" name=""/>
        <dsp:cNvSpPr/>
      </dsp:nvSpPr>
      <dsp:spPr>
        <a:xfrm>
          <a:off x="372847" y="530118"/>
          <a:ext cx="867376" cy="867376"/>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9C4193-A9C5-4BFC-B7EF-43298BC11CF8}">
      <dsp:nvSpPr>
        <dsp:cNvPr id="0" name=""/>
        <dsp:cNvSpPr/>
      </dsp:nvSpPr>
      <dsp:spPr>
        <a:xfrm>
          <a:off x="1874733" y="216068"/>
          <a:ext cx="3525052" cy="1495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66750">
            <a:lnSpc>
              <a:spcPct val="100000"/>
            </a:lnSpc>
            <a:spcBef>
              <a:spcPct val="0"/>
            </a:spcBef>
            <a:spcAft>
              <a:spcPct val="35000"/>
            </a:spcAft>
          </a:pPr>
          <a:r>
            <a:rPr lang="it-IT" sz="1500" kern="1200">
              <a:latin typeface="+mj-lt"/>
            </a:rPr>
            <a:t>Aspetti di primaria importanza sono la </a:t>
          </a:r>
          <a:r>
            <a:rPr lang="it-IT" sz="1500" b="1" kern="1200">
              <a:latin typeface="+mj-lt"/>
            </a:rPr>
            <a:t>facilità di acquisto</a:t>
          </a:r>
          <a:r>
            <a:rPr lang="it-IT" sz="1500" kern="1200">
              <a:latin typeface="+mj-lt"/>
            </a:rPr>
            <a:t>, </a:t>
          </a:r>
          <a:r>
            <a:rPr lang="it-IT" sz="1500" b="1" kern="1200">
              <a:latin typeface="+mj-lt"/>
            </a:rPr>
            <a:t>convenienza</a:t>
          </a:r>
          <a:r>
            <a:rPr lang="it-IT" sz="1500" kern="1200">
              <a:latin typeface="+mj-lt"/>
            </a:rPr>
            <a:t> e </a:t>
          </a:r>
          <a:r>
            <a:rPr lang="it-IT" sz="1500" b="1" kern="1200">
              <a:latin typeface="+mj-lt"/>
            </a:rPr>
            <a:t>risparmio del tempo </a:t>
          </a:r>
          <a:r>
            <a:rPr lang="it-IT" sz="1500" kern="1200">
              <a:latin typeface="+mj-lt"/>
            </a:rPr>
            <a:t>nell'effettuare un ordine online, ma anche </a:t>
          </a:r>
          <a:r>
            <a:rPr lang="it-IT" sz="1500" b="1" kern="1200">
              <a:latin typeface="+mj-lt"/>
            </a:rPr>
            <a:t>l'accessibilità da un punto di vista economico </a:t>
          </a:r>
          <a:r>
            <a:rPr lang="it-IT" sz="1500" kern="1200">
              <a:latin typeface="+mj-lt"/>
            </a:rPr>
            <a:t>dei prodotti venduti</a:t>
          </a:r>
          <a:r>
            <a:rPr lang="it-IT" sz="1500" b="1" kern="1200">
              <a:latin typeface="+mj-lt"/>
            </a:rPr>
            <a:t> </a:t>
          </a:r>
          <a:endParaRPr lang="en-US" sz="1500" b="1" kern="1200">
            <a:latin typeface="+mj-lt"/>
          </a:endParaRPr>
        </a:p>
      </dsp:txBody>
      <dsp:txXfrm>
        <a:off x="1874733" y="216068"/>
        <a:ext cx="3525052" cy="1495476"/>
      </dsp:txXfrm>
    </dsp:sp>
    <dsp:sp modelId="{CDFE975C-0A10-416A-86BE-1497090DBC64}">
      <dsp:nvSpPr>
        <dsp:cNvPr id="0" name=""/>
        <dsp:cNvSpPr/>
      </dsp:nvSpPr>
      <dsp:spPr>
        <a:xfrm>
          <a:off x="6014000" y="216068"/>
          <a:ext cx="1495476" cy="149547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41DE2-8249-4915-9AE8-0AB05B14BAC3}">
      <dsp:nvSpPr>
        <dsp:cNvPr id="0" name=""/>
        <dsp:cNvSpPr/>
      </dsp:nvSpPr>
      <dsp:spPr>
        <a:xfrm>
          <a:off x="6328050" y="530118"/>
          <a:ext cx="867376" cy="867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3B23B0-026F-445F-B085-5333765282E9}">
      <dsp:nvSpPr>
        <dsp:cNvPr id="0" name=""/>
        <dsp:cNvSpPr/>
      </dsp:nvSpPr>
      <dsp:spPr>
        <a:xfrm>
          <a:off x="7829936" y="216068"/>
          <a:ext cx="3525052" cy="1495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66750">
            <a:lnSpc>
              <a:spcPct val="100000"/>
            </a:lnSpc>
            <a:spcBef>
              <a:spcPct val="0"/>
            </a:spcBef>
            <a:spcAft>
              <a:spcPct val="35000"/>
            </a:spcAft>
          </a:pPr>
          <a:r>
            <a:rPr lang="it-IT" sz="1500" b="1" kern="1200">
              <a:latin typeface="+mj-lt"/>
            </a:rPr>
            <a:t>Miglioramento dell'app da cui ordinare </a:t>
          </a:r>
          <a:r>
            <a:rPr lang="it-IT" sz="1500" kern="1200">
              <a:latin typeface="+mj-lt"/>
            </a:rPr>
            <a:t>per rendere la navigazione fluida e funzionale alle esigenze del cliente</a:t>
          </a:r>
          <a:endParaRPr lang="en-US" sz="1500" kern="1200">
            <a:latin typeface="+mj-lt"/>
          </a:endParaRPr>
        </a:p>
      </dsp:txBody>
      <dsp:txXfrm>
        <a:off x="7829936" y="216068"/>
        <a:ext cx="3525052" cy="1495476"/>
      </dsp:txXfrm>
    </dsp:sp>
    <dsp:sp modelId="{6A3CA022-D802-44AC-9A1E-EFAC2BB9F732}">
      <dsp:nvSpPr>
        <dsp:cNvPr id="0" name=""/>
        <dsp:cNvSpPr/>
      </dsp:nvSpPr>
      <dsp:spPr>
        <a:xfrm>
          <a:off x="58797" y="2412660"/>
          <a:ext cx="1495476" cy="149547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1F0021-AEA9-4022-A3B7-A60C6704D16B}">
      <dsp:nvSpPr>
        <dsp:cNvPr id="0" name=""/>
        <dsp:cNvSpPr/>
      </dsp:nvSpPr>
      <dsp:spPr>
        <a:xfrm>
          <a:off x="372847" y="2726710"/>
          <a:ext cx="867376" cy="867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99024-C0F7-40A9-AA43-19C4B2193206}">
      <dsp:nvSpPr>
        <dsp:cNvPr id="0" name=""/>
        <dsp:cNvSpPr/>
      </dsp:nvSpPr>
      <dsp:spPr>
        <a:xfrm>
          <a:off x="1874733" y="2412660"/>
          <a:ext cx="3525052" cy="1495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66750">
            <a:lnSpc>
              <a:spcPct val="100000"/>
            </a:lnSpc>
            <a:spcBef>
              <a:spcPct val="0"/>
            </a:spcBef>
            <a:spcAft>
              <a:spcPct val="35000"/>
            </a:spcAft>
          </a:pPr>
          <a:r>
            <a:rPr lang="it-IT" sz="1500" b="1" kern="1200">
              <a:latin typeface="+mj-lt"/>
            </a:rPr>
            <a:t>Riprovare a chiamare il cliente </a:t>
          </a:r>
          <a:r>
            <a:rPr lang="it-IT" sz="1500" kern="1200">
              <a:latin typeface="+mj-lt"/>
            </a:rPr>
            <a:t>nel caso di mancata risposta al momento della consegna</a:t>
          </a:r>
          <a:endParaRPr lang="en-US" sz="1500" kern="1200">
            <a:latin typeface="+mj-lt"/>
          </a:endParaRPr>
        </a:p>
      </dsp:txBody>
      <dsp:txXfrm>
        <a:off x="1874733" y="2412660"/>
        <a:ext cx="3525052" cy="1495476"/>
      </dsp:txXfrm>
    </dsp:sp>
    <dsp:sp modelId="{BD2A467D-84E2-4D75-9B8E-F84495E1CE8D}">
      <dsp:nvSpPr>
        <dsp:cNvPr id="0" name=""/>
        <dsp:cNvSpPr/>
      </dsp:nvSpPr>
      <dsp:spPr>
        <a:xfrm>
          <a:off x="6014000" y="2412660"/>
          <a:ext cx="1495476" cy="149547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DA2FFA-C747-4C01-BC22-B64479F1D093}">
      <dsp:nvSpPr>
        <dsp:cNvPr id="0" name=""/>
        <dsp:cNvSpPr/>
      </dsp:nvSpPr>
      <dsp:spPr>
        <a:xfrm>
          <a:off x="6328050" y="2726710"/>
          <a:ext cx="867376" cy="8673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67017-F12F-4FB8-B15C-5EB5ABB499B7}">
      <dsp:nvSpPr>
        <dsp:cNvPr id="0" name=""/>
        <dsp:cNvSpPr/>
      </dsp:nvSpPr>
      <dsp:spPr>
        <a:xfrm>
          <a:off x="7829936" y="2412660"/>
          <a:ext cx="3525052" cy="1495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66750">
            <a:lnSpc>
              <a:spcPct val="100000"/>
            </a:lnSpc>
            <a:spcBef>
              <a:spcPct val="0"/>
            </a:spcBef>
            <a:spcAft>
              <a:spcPct val="35000"/>
            </a:spcAft>
          </a:pPr>
          <a:r>
            <a:rPr lang="it-IT" sz="1500" kern="1200">
              <a:latin typeface="+mj-lt"/>
            </a:rPr>
            <a:t>Porre particolare attenzione </a:t>
          </a:r>
          <a:r>
            <a:rPr lang="it-IT" sz="1500" b="1" kern="1200">
              <a:latin typeface="+mj-lt"/>
            </a:rPr>
            <a:t>all’assunzione di fattorini capaci e determinati</a:t>
          </a:r>
          <a:r>
            <a:rPr lang="it-IT" sz="1500" kern="1200"/>
            <a:t> </a:t>
          </a:r>
          <a:r>
            <a:rPr lang="it-IT" sz="1500" b="1" kern="1200">
              <a:latin typeface="+mj-lt"/>
            </a:rPr>
            <a:t>e/o coinvolgere nel proprio business ristoranti seri ed affidabili </a:t>
          </a:r>
          <a:r>
            <a:rPr lang="it-IT" sz="1500" kern="1200">
              <a:latin typeface="+mj-lt"/>
            </a:rPr>
            <a:t>in modo da rendere minimi i tempi di attesa dei clienti </a:t>
          </a:r>
          <a:endParaRPr lang="en-US" sz="1500" kern="1200">
            <a:latin typeface="+mj-lt"/>
          </a:endParaRPr>
        </a:p>
      </dsp:txBody>
      <dsp:txXfrm>
        <a:off x="7829936" y="2412660"/>
        <a:ext cx="3525052" cy="1495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73F15-3A40-471F-9D1C-AA086E8A497D}">
      <dsp:nvSpPr>
        <dsp:cNvPr id="0" name=""/>
        <dsp:cNvSpPr/>
      </dsp:nvSpPr>
      <dsp:spPr>
        <a:xfrm>
          <a:off x="99946" y="884872"/>
          <a:ext cx="1277907" cy="127790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315122-9C1C-40EA-8268-78C4BD28B1FB}">
      <dsp:nvSpPr>
        <dsp:cNvPr id="0" name=""/>
        <dsp:cNvSpPr/>
      </dsp:nvSpPr>
      <dsp:spPr>
        <a:xfrm>
          <a:off x="368306" y="1153232"/>
          <a:ext cx="741186" cy="741186"/>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D3866-3358-4627-82E6-8A2B7D73B28B}">
      <dsp:nvSpPr>
        <dsp:cNvPr id="0" name=""/>
        <dsp:cNvSpPr/>
      </dsp:nvSpPr>
      <dsp:spPr>
        <a:xfrm>
          <a:off x="1651691" y="884872"/>
          <a:ext cx="3012211" cy="12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11200">
            <a:lnSpc>
              <a:spcPct val="100000"/>
            </a:lnSpc>
            <a:spcBef>
              <a:spcPct val="0"/>
            </a:spcBef>
            <a:spcAft>
              <a:spcPct val="35000"/>
            </a:spcAft>
          </a:pPr>
          <a:r>
            <a:rPr lang="it-IT" sz="1600" kern="1200">
              <a:latin typeface="+mj-lt"/>
            </a:rPr>
            <a:t>I </a:t>
          </a:r>
          <a:r>
            <a:rPr lang="it-IT" sz="1600" b="1" kern="1200">
              <a:latin typeface="+mj-lt"/>
            </a:rPr>
            <a:t>fattorini risultano essere un fattore importante </a:t>
          </a:r>
          <a:r>
            <a:rPr lang="it-IT" sz="1600" kern="1200">
              <a:latin typeface="+mj-lt"/>
            </a:rPr>
            <a:t>nella previsione del tempo di consegna, anche più della distanza di consegna</a:t>
          </a:r>
          <a:endParaRPr lang="en-US" sz="1600" kern="1200">
            <a:latin typeface="+mj-lt"/>
          </a:endParaRPr>
        </a:p>
      </dsp:txBody>
      <dsp:txXfrm>
        <a:off x="1651691" y="884872"/>
        <a:ext cx="3012211" cy="1277907"/>
      </dsp:txXfrm>
    </dsp:sp>
    <dsp:sp modelId="{52215A5C-0DD6-4461-8E52-9E526186147A}">
      <dsp:nvSpPr>
        <dsp:cNvPr id="0" name=""/>
        <dsp:cNvSpPr/>
      </dsp:nvSpPr>
      <dsp:spPr>
        <a:xfrm>
          <a:off x="5188757" y="884872"/>
          <a:ext cx="1277907" cy="127790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407835-6B77-45B8-92B0-7A9BE40485D9}">
      <dsp:nvSpPr>
        <dsp:cNvPr id="0" name=""/>
        <dsp:cNvSpPr/>
      </dsp:nvSpPr>
      <dsp:spPr>
        <a:xfrm>
          <a:off x="5457118" y="1153232"/>
          <a:ext cx="741186" cy="7411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2A3854-BDA1-484F-9F75-0C6A8F4ABF22}">
      <dsp:nvSpPr>
        <dsp:cNvPr id="0" name=""/>
        <dsp:cNvSpPr/>
      </dsp:nvSpPr>
      <dsp:spPr>
        <a:xfrm>
          <a:off x="6740502" y="884872"/>
          <a:ext cx="3012211" cy="12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11200">
            <a:lnSpc>
              <a:spcPct val="100000"/>
            </a:lnSpc>
            <a:spcBef>
              <a:spcPct val="0"/>
            </a:spcBef>
            <a:spcAft>
              <a:spcPct val="35000"/>
            </a:spcAft>
          </a:pPr>
          <a:r>
            <a:rPr lang="it-IT" sz="1600" kern="1200">
              <a:latin typeface="+mj-lt"/>
            </a:rPr>
            <a:t>Per avere delle consegne rapide ed efficienti è necessario porre particolare attenzione </a:t>
          </a:r>
          <a:r>
            <a:rPr lang="it-IT" sz="1600" b="1" kern="1200">
              <a:latin typeface="+mj-lt"/>
            </a:rPr>
            <a:t>all’assunzione di fattorini capaci e determinati</a:t>
          </a:r>
          <a:r>
            <a:rPr lang="it-IT" sz="1600" kern="1200"/>
            <a:t> </a:t>
          </a:r>
          <a:endParaRPr lang="en-US" sz="1600" kern="1200"/>
        </a:p>
      </dsp:txBody>
      <dsp:txXfrm>
        <a:off x="6740502" y="884872"/>
        <a:ext cx="3012211" cy="1277907"/>
      </dsp:txXfrm>
    </dsp:sp>
    <dsp:sp modelId="{07E4042A-744C-44FC-915D-56668DFFFB28}">
      <dsp:nvSpPr>
        <dsp:cNvPr id="0" name=""/>
        <dsp:cNvSpPr/>
      </dsp:nvSpPr>
      <dsp:spPr>
        <a:xfrm>
          <a:off x="99946" y="3048738"/>
          <a:ext cx="1277907" cy="127790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CDB60-99CF-41FA-926C-85199186B301}">
      <dsp:nvSpPr>
        <dsp:cNvPr id="0" name=""/>
        <dsp:cNvSpPr/>
      </dsp:nvSpPr>
      <dsp:spPr>
        <a:xfrm>
          <a:off x="368306" y="3317098"/>
          <a:ext cx="741186" cy="7411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5C279-0175-47E3-92CA-13F743BC566F}">
      <dsp:nvSpPr>
        <dsp:cNvPr id="0" name=""/>
        <dsp:cNvSpPr/>
      </dsp:nvSpPr>
      <dsp:spPr>
        <a:xfrm>
          <a:off x="1651691" y="3048738"/>
          <a:ext cx="3012211" cy="12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11200">
            <a:lnSpc>
              <a:spcPct val="100000"/>
            </a:lnSpc>
            <a:spcBef>
              <a:spcPct val="0"/>
            </a:spcBef>
            <a:spcAft>
              <a:spcPct val="35000"/>
            </a:spcAft>
          </a:pPr>
          <a:r>
            <a:rPr lang="it-IT" sz="1600" b="1" kern="1200">
              <a:latin typeface="+mj-lt"/>
            </a:rPr>
            <a:t>Il tempo di consegna dipende da molti fattori </a:t>
          </a:r>
          <a:r>
            <a:rPr lang="it-IT" sz="1600" kern="1200">
              <a:latin typeface="+mj-lt"/>
            </a:rPr>
            <a:t>e dalla loro </a:t>
          </a:r>
          <a:r>
            <a:rPr lang="it-IT" sz="1600" b="1" kern="1200">
              <a:latin typeface="+mj-lt"/>
            </a:rPr>
            <a:t>interazione</a:t>
          </a:r>
          <a:endParaRPr lang="en-US" sz="1600" kern="1200"/>
        </a:p>
      </dsp:txBody>
      <dsp:txXfrm>
        <a:off x="1651691" y="3048738"/>
        <a:ext cx="3012211" cy="1277907"/>
      </dsp:txXfrm>
    </dsp:sp>
    <dsp:sp modelId="{A4AF6EC8-CD77-4D82-A1D9-689C85A59842}">
      <dsp:nvSpPr>
        <dsp:cNvPr id="0" name=""/>
        <dsp:cNvSpPr/>
      </dsp:nvSpPr>
      <dsp:spPr>
        <a:xfrm>
          <a:off x="5188757" y="3048738"/>
          <a:ext cx="1277907" cy="1277907"/>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F4FEAF-C3C9-4C8F-AADA-73C255057A81}">
      <dsp:nvSpPr>
        <dsp:cNvPr id="0" name=""/>
        <dsp:cNvSpPr/>
      </dsp:nvSpPr>
      <dsp:spPr>
        <a:xfrm>
          <a:off x="5457118" y="3317098"/>
          <a:ext cx="741186" cy="7411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30202-3951-4F78-B13D-B1200DAF8ED7}">
      <dsp:nvSpPr>
        <dsp:cNvPr id="0" name=""/>
        <dsp:cNvSpPr/>
      </dsp:nvSpPr>
      <dsp:spPr>
        <a:xfrm>
          <a:off x="6740502" y="3048738"/>
          <a:ext cx="3012211" cy="12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711200">
            <a:lnSpc>
              <a:spcPct val="100000"/>
            </a:lnSpc>
            <a:spcBef>
              <a:spcPct val="0"/>
            </a:spcBef>
            <a:spcAft>
              <a:spcPct val="35000"/>
            </a:spcAft>
          </a:pPr>
          <a:r>
            <a:rPr lang="it-IT" sz="1600" kern="1200">
              <a:latin typeface="+mj-lt"/>
            </a:rPr>
            <a:t>Importante avere </a:t>
          </a:r>
          <a:r>
            <a:rPr lang="it-IT" sz="1600" b="1" kern="1200">
              <a:latin typeface="+mj-lt"/>
            </a:rPr>
            <a:t>software precisi</a:t>
          </a:r>
          <a:r>
            <a:rPr lang="it-IT" sz="1600" kern="1200">
              <a:latin typeface="+mj-lt"/>
            </a:rPr>
            <a:t> e che permettano l’acquisizione di tutte le informazioni utili</a:t>
          </a:r>
          <a:endParaRPr lang="en-US" sz="1600" kern="1200">
            <a:latin typeface="+mj-lt"/>
          </a:endParaRPr>
        </a:p>
      </dsp:txBody>
      <dsp:txXfrm>
        <a:off x="6740502" y="3048738"/>
        <a:ext cx="3012211" cy="127790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B46527B0-0B24-4087-B225-DB4F5C738F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F72798E0-F322-4236-8531-A1882BFE40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190EFE-CCCB-4DCD-B1CF-8C3CB119D6FE}" type="datetime1">
              <a:rPr lang="it-IT" smtClean="0"/>
              <a:t>25/07/2023</a:t>
            </a:fld>
            <a:endParaRPr lang="it-IT"/>
          </a:p>
        </p:txBody>
      </p:sp>
      <p:sp>
        <p:nvSpPr>
          <p:cNvPr id="4" name="Segnaposto piè di pagina 3">
            <a:extLst>
              <a:ext uri="{FF2B5EF4-FFF2-40B4-BE49-F238E27FC236}">
                <a16:creationId xmlns:a16="http://schemas.microsoft.com/office/drawing/2014/main" id="{B4E5881F-2FD0-41BC-8E76-C691E59E14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62CA62C5-8A29-4592-9E3E-4C457F263C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4E85F6F-0FAD-4AD4-850C-7E4CD14D7D70}" type="slidenum">
              <a:rPr lang="it-IT" smtClean="0"/>
              <a:t>‹N›</a:t>
            </a:fld>
            <a:endParaRPr lang="it-IT"/>
          </a:p>
        </p:txBody>
      </p:sp>
    </p:spTree>
    <p:extLst>
      <p:ext uri="{BB962C8B-B14F-4D97-AF65-F5344CB8AC3E}">
        <p14:creationId xmlns:p14="http://schemas.microsoft.com/office/powerpoint/2010/main" val="358327452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1T16:29:18.160"/>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6T16:03:13.840"/>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6T16:03:16.060"/>
    </inkml:context>
    <inkml:brush xml:id="br0">
      <inkml:brushProperty name="width" value="0.05" units="cm"/>
      <inkml:brushProperty name="height" value="0.05" units="cm"/>
      <inkml:brushProperty name="color" value="#FFFFFF"/>
    </inkml:brush>
  </inkml:definitions>
  <inkml:trace contextRef="#ctx0" brushRef="#br0">21 4 24575,'-1'0'0,"1"0"0,0 0 0,0 0 0,0 0 0,0 0 0,0 0 0,0 0 0,0 0 0,0 0 0,0 0 0,-1 0 0,1 0 0,0 0 0,0 0 0,0-1 0,0 1 0,0 0 0,0 0 0,0 0 0,0 0 0,0 0 0,-1 0 0,1 0 0,0 0 0,0 0 0,0 0 0,0 0 0,0 0 0,0 0 0,0 0 0,0-1 0,0 1 0,0 0 0,0 0 0,0 0 0,0 0 0,0 0 0,0 0 0,0 0 0,0 0 0,0 0 0,0-1 0,0 1 0,0 0 0,0 0 0,0 0 0,0 0 0,0 0 0,0 0 0,0 0 0,0-1 0,-6 16 0,-5 21 0,11-30 0,-1 1 0,1 0 0,0-1 0,1 1 0,1 8 0,-1-13 0,-1 0 0,1 0 0,-1 0 0,1-1 0,0 1 0,-1 0 0,1 0 0,0-1 0,0 1 0,3 2 0,-4-4 0,1 1 0,-1-1 0,1 1 0,0-1 0,-1 1 0,1-1 0,0 0 0,-1 1 0,1-1 0,0 0 0,0 0 0,-1 1 0,1-1 0,0 0 0,0 0 0,0 0 0,-1 0 0,1 0 0,0 0 0,0 0 0,-1 0 0,1-1 0,0 1 0,0 0 0,-1 0 0,2-1 0,-1 0 0,0 0 0,0 0 0,0 0 0,0 0 0,0 0 0,0 0 0,0 0 0,0 0 0,-1 0 0,1-1 0,-1 1 0,1 0 0,-1-1 0,1 1 0,-1 0 0,0 0 0,1-1 0,-1 1 0,0-2 0,0-27 0,-14 79 0,14-46 0,-1 0 0,1 0 0,0 0 0,-1 0 0,1 0 0,1 1 0,-1-1 0,1 5 0,-1-8 0,1 1 0,-1-1 0,0 0 0,0 0 0,0 1 0,0-1 0,0 0 0,0 0 0,0 0 0,1 1 0,-1-1 0,0 0 0,0 0 0,0 0 0,0 0 0,1 1 0,-1-1 0,0 0 0,0 0 0,0 0 0,1 0 0,-1 0 0,0 0 0,0 1 0,1-1 0,-1 0 0,0 0 0,0 0 0,1 0 0,-1 0 0,0 0 0,0 0 0,1 0 0,-1 0 0,0 0 0,1 0 0,12-13 0,-10 8-170,0-1-1,-1 1 0,1 0 1,-1-1-1,-1 1 0,1-1 1,1-11-1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21:53:27.508"/>
    </inkml:context>
    <inkml:brush xml:id="br0">
      <inkml:brushProperty name="width" value="0.35" units="cm"/>
      <inkml:brushProperty name="height" value="0.35" units="cm"/>
      <inkml:brushProperty name="color" value="#FFFFFF"/>
    </inkml:brush>
  </inkml:definitions>
  <inkml:trace contextRef="#ctx0" brushRef="#br0">321 133 24575,'-1'-7'0,"0"1"0,0-1 0,0 1 0,-1 0 0,0 0 0,0-1 0,0 1 0,-1 1 0,0-1 0,0 0 0,0 1 0,-1-1 0,0 1 0,0 0 0,0 0 0,-1 1 0,0-1 0,-5-3 0,7 6 0,1 0 0,-1-1 0,0 1 0,0 1 0,-1-1 0,1 0 0,0 1 0,0 0 0,-1-1 0,1 1 0,-1 1 0,1-1 0,-1 0 0,1 1 0,-1 0 0,0 0 0,1 0 0,-1 0 0,1 0 0,-1 1 0,1 0 0,-1 0 0,1 0 0,-1 0 0,1 0 0,0 1 0,-1-1 0,1 1 0,0 0 0,0 0 0,0 0 0,-5 5 0,-37 38-682,-57 73-1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21:55:39.074"/>
    </inkml:context>
    <inkml:brush xml:id="br0">
      <inkml:brushProperty name="width" value="0.35" units="cm"/>
      <inkml:brushProperty name="height" value="0.35" units="cm"/>
      <inkml:brushProperty name="color" value="#FFFFFF"/>
    </inkml:brush>
  </inkml:definitions>
  <inkml:trace contextRef="#ctx0" brushRef="#br0">0 133 24575,'1'-7'0,"0"1"0,0-1 0,0 1 0,1 0 0,-1 0 0,2-1 0,-1 1 0,1 1 0,0-1 0,0 0 0,0 1 0,1-1 0,0 1 0,0 0 0,0 0 0,0 1 0,1-1 0,5-3 0,-7 6 0,-1 0 0,1-1 0,0 1 0,0 1 0,0-1 0,1 0 0,-1 1 0,0 0 0,0-1 0,1 1 0,-1 1 0,1-1 0,-1 0 0,1 1 0,-1 0 0,1 0 0,-1 0 0,1 0 0,-1 0 0,1 1 0,-1 0 0,1 0 0,-1 0 0,1 0 0,-1 0 0,0 1 0,0-1 0,0 1 0,0 0 0,0 0 0,0 0 0,5 5 0,36 38-682,57 73-1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23:16:28.962"/>
    </inkml:context>
    <inkml:brush xml:id="br0">
      <inkml:brushProperty name="width" value="0.2" units="cm"/>
      <inkml:brushProperty name="height" value="0.2" units="cm"/>
      <inkml:brushProperty name="color" value="#FFFFFF"/>
    </inkml:brush>
  </inkml:definitions>
  <inkml:trace contextRef="#ctx0" brushRef="#br0">256 958 24575,'-1'27'0,"-1"0"0,-1 0 0,-12 43 0,12-59 0,-4 25 0,-3-1 0,-1 0 0,-16 35 0,24-62 0,0-2 0,-1 1 0,0 0 0,-1-1 0,1 1 0,-1-1 0,-10 9 0,14-14 0,-1 0 0,1 0 0,0 0 0,-1 0 0,1-1 0,-1 1 0,1 0 0,-1-1 0,1 1 0,-1-1 0,1 1 0,-1-1 0,1 0 0,-1 0 0,0 0 0,1 0 0,-4 0 0,3-1 0,0 1 0,0-1 0,0 0 0,-1 0 0,1 0 0,0-1 0,0 1 0,1 0 0,-1-1 0,0 1 0,0-1 0,1 0 0,-1 1 0,1-1 0,-3-4 0,-6-12 0,0 0 0,2-1 0,0-1 0,1 1 0,1-1 0,1-1 0,-3-23 0,4 21 0,1 1 0,1-1 0,1 0 0,2 0 0,5-43 0,-5 59 0,1 0 0,0 0 0,0 0 0,1 0 0,-1 1 0,1-1 0,1 1 0,-1 0 0,1 0 0,0 0 0,1 0 0,0 1 0,0-1 0,0 1 0,0 0 0,1 1 0,-1-1 0,1 1 0,1 0 0,-1 1 0,0-1 0,11-3 0,2 0 0,1 0 0,0 1 0,0 1 0,0 1 0,22-1 0,-38 4 0,0 1 0,0 0 0,0 0 0,0 0 0,0 0 0,0 1 0,0 0 0,0 0 0,0 0 0,0 0 0,0 0 0,0 1 0,0-1 0,-1 1 0,1 0 0,-1 1 0,1-1 0,-1 0 0,0 1 0,0 0 0,0 0 0,0 0 0,-1 0 0,1 0 0,-1 0 0,0 1 0,0-1 0,0 1 0,0-1 0,0 1 0,-1 0 0,2 5 0,1 12 0,0-1 0,-2 1 0,0 0 0,-1-1 0,-4 36 0,-1-21 0,-2 1 0,-14 50 0,15-69 0,-1-1 0,0 1 0,-1-1 0,-1-1 0,-1 1 0,-11 14 0,18-26 0,-1 0 0,0 0 0,0-1 0,0 1 0,0-1 0,-1 0 0,1 0 0,-1 0 0,0-1 0,0 1 0,0-1 0,0 0 0,0 0 0,0 0 0,-1-1 0,1 1 0,-1-1 0,1 0 0,-1 0 0,0-1 0,1 1 0,-1-1 0,0 0 0,1-1 0,-1 1 0,1-1 0,-1 1 0,-6-3 0,6 1 0,0 0 0,0-1 0,1 1 0,-1-1 0,0 0 0,1 0 0,0-1 0,0 1 0,0-1 0,0 0 0,0 0 0,1-1 0,0 1 0,0 0 0,0-1 0,0 0 0,1 0 0,0 0 0,0 0 0,0 0 0,1 0 0,-1 0 0,0-10 0,-1-12 0,0-1 0,2 1 0,4-41 0,-1 29 0,-3-16 0,0 37 0,0 1 0,1-1 0,1 1 0,1-1 0,0 1 0,1 0 0,9-27 0,-10 40 0,1 0 0,-1 1 0,1-1 0,0 1 0,-1-1 0,2 1 0,-1 0 0,0 0 0,0 1 0,1-1 0,0 0 0,0 1 0,-1 0 0,1 0 0,0 0 0,1 1 0,-1-1 0,0 1 0,0 0 0,1 0 0,-1 1 0,1-1 0,-1 1 0,0 0 0,9 0 0,-7 0 0,1 1 0,0 0 0,0 0 0,-1 0 0,1 0 0,0 1 0,-1 0 0,0 1 0,1 0 0,-1-1 0,0 2 0,0-1 0,-1 1 0,1 0 0,-1 0 0,6 6 0,-2 2 0,-1 0 0,-1 0 0,0 0 0,-1 1 0,-1 0 0,0 0 0,0 0 0,-1 1 0,-1-1 0,0 1 0,-1 0 0,0 15 0,-1-11 0,-1 0 0,-1-1 0,0 1 0,-1-1 0,-1 1 0,-1-1 0,0 0 0,-1 0 0,-10 20 0,12-30 0,-1 0 0,0-1 0,0 0 0,0 0 0,-1 0 0,-7 6 0,12-12 0,-1 1 0,0 0 0,0-1 0,0 1 0,1 0 0,-1-1 0,0 1 0,0-1 0,0 0 0,0 1 0,0-1 0,0 0 0,0 1 0,0-1 0,0 0 0,0 0 0,0 0 0,0 0 0,0 0 0,0 0 0,-1 0 0,0-1 0,1 0 0,0 1 0,0-1 0,0 0 0,0 0 0,-1 0 0,1 0 0,1 0 0,-1-1 0,0 1 0,0 0 0,0 0 0,1-1 0,-1 1 0,0 0 0,1-1 0,0 1 0,-1 0 0,1-1 0,-1-1 0,-4-28 0,0 0 0,2-1 0,2 1 0,3-54 0,0 22 0,21-332 0,-12 318 0,3 1 0,3 0 0,30-80 0,-36 121 0,-2 0 0,8-62 0,-16 93 0,9-30 0,-9 33 0,-1 1 0,0 0 0,0-1 0,0 1 0,1-1 0,-1 1 0,0 0 0,1-1 0,-1 1 0,0 0 0,1 0 0,-1-1 0,0 1 0,1 0 0,-1 0 0,1-1 0,-1 1 0,0 0 0,1 0 0,-1 0 0,1 0 0,-1 0 0,1 0 0,-1-1 0,0 1 0,1 0 0,0 1 0,0-1 0,0 1 0,0-1 0,0 1 0,0 0 0,0-1 0,-1 1 0,1 0 0,0-1 0,-1 1 0,1 0 0,0 0 0,-1 0 0,1 0 0,-1 0 0,1-1 0,-1 2 0,6 11 0,-1 0 0,0 0 0,-1 0 0,-1 0 0,0 0 0,1 16 0,2 87 0,-5-87 0,-1 340 0,-1-178 0,2-162 0,2 0 0,11 43 0,-7-38 0,3 42 0,-6-40 0,13 54 0,0-5 0,-3-7 0,-6-40 0,4 56 0,-8-55 0,10 46 0,-6-46 0,2 45 0,8 48 0,-10-89 0,3 63 0,-9-81 0,1-1 0,10 38 0,-7-35 0,5 47 0,-9-48 0,0-11 0,-1 0 0,0 0 0,-1-1 0,-1 1 0,0 0 0,-1 0 0,-6 22 0,8-35 0,-1-1 0,1 1 0,-1-1 0,1 1 0,-1-1 0,0 1 0,0-1 0,0 1 0,0-1 0,0 0 0,0 0 0,0 1 0,0-1 0,0 0 0,0 0 0,-1 0 0,1 0 0,-1 0 0,1 0 0,-1-1 0,1 1 0,-1 0 0,1-1 0,-1 1 0,1-1 0,-1 0 0,0 1 0,1-1 0,-1 0 0,0 0 0,1 0 0,-1 0 0,0 0 0,1 0 0,-1-1 0,1 1 0,-1 0 0,0-1 0,1 1 0,-1-1 0,1 0 0,-1 1 0,1-1 0,-1 0 0,1 0 0,0 0 0,-2-2 0,-6-3 0,1-1 0,0 0 0,1 0 0,0-1 0,0 0 0,-7-11 0,-90-169 0,83 145 0,3 9 0,2-1 0,1-1 0,2 0 0,1-1 0,2-1 0,2 1 0,1-1 0,-2-65 0,10 93 0,-1 6 0,1 0 0,-1 0 0,0-1 0,0 1 0,-1 0 0,1 0 0,-1-1 0,0 1 0,0 0 0,0 0 0,0 0 0,-1 0 0,-3-6 0,4 10 0,1 0 0,-1 0 0,1 0 0,0 0 0,-1 0 0,1 0 0,-1 0 0,1 0 0,0 0 0,-1 0 0,1 0 0,-1 0 0,1 1 0,0-1 0,-1 0 0,1 0 0,0 0 0,-1 1 0,1-1 0,0 0 0,-1 0 0,1 1 0,0-1 0,0 0 0,-1 1 0,1-1 0,0 0 0,0 1 0,0-1 0,-1 0 0,1 1 0,0-1 0,0 1 0,0 0 0,-10 19 0,8-16 0,-25 60 0,23-50 0,-1 0 0,-1-1 0,0 1 0,-1-1 0,0 0 0,-1 0 0,0-1 0,-13 13 0,21-24 0,-1 0 0,0-1 0,1 1 0,-1-1 0,0 1 0,0 0 0,1-1 0,-1 0 0,0 1 0,0-1 0,0 1 0,0-1 0,0 0 0,0 0 0,0 1 0,0-1 0,1 0 0,-1 0 0,0 0 0,0 0 0,0 0 0,0 0 0,0 0 0,0-1 0,0 1 0,0 0 0,-1-1 0,0 0 0,0 0 0,0-1 0,1 1 0,-1-1 0,0 1 0,1-1 0,-1 1 0,1-1 0,0 0 0,0 0 0,-2-3 0,-2-4 0,1-1 0,1 0 0,-1 0 0,-1-10 0,-5-51 0,4 0 0,2 0 0,8-88 0,-1 34 0,-3 118 0,0-1 0,1 1 0,-1-1 0,2 1 0,-1 0 0,1 0 0,4-12 0,-5 17 0,0-1 0,1 1 0,-1 0 0,0 1 0,1-1 0,0 0 0,-1 0 0,1 1 0,0-1 0,0 0 0,0 1 0,0 0 0,0 0 0,0-1 0,0 1 0,0 0 0,0 1 0,1-1 0,-1 0 0,0 1 0,1-1 0,-1 1 0,0-1 0,1 1 0,-1 0 0,1 0 0,-1 0 0,3 1 0,5 0 0,-1 1 0,1 1 0,-1-1 0,0 1 0,0 1 0,0-1 0,0 2 0,-1-1 0,0 1 0,0 0 0,14 12 0,7 9 0,41 47 0,-44-45 0,-17-18 0,-1 1 0,0-1 0,0 1 0,-1 1 0,-1-1 0,0 1 0,-1 1 0,0-1 0,4 14 0,-8-22 0,0-1 0,0 1 0,-1-1 0,1 1 0,-1-1 0,0 1 0,0-1 0,0 1 0,0 0 0,0-1 0,-1 1 0,0-1 0,0 1 0,0-1 0,0 0 0,0 1 0,-1-1 0,1 0 0,-1 0 0,0 0 0,0 0 0,0 0 0,-1 0 0,1 0 0,-1-1 0,1 1 0,-1-1 0,0 0 0,0 0 0,0 0 0,0 0 0,0 0 0,-1-1 0,1 1 0,0-1 0,-1 0 0,-6 2 0,6-2 0,0 0 0,0 0 0,0 0 0,0-1 0,0 1 0,0-1 0,0 0 0,0 0 0,0 0 0,0-1 0,0 1 0,0-1 0,0 0 0,0 0 0,0 0 0,0-1 0,1 1 0,-1-1 0,1 0 0,-1 0 0,1 0 0,-1-1 0,1 1 0,0-1 0,-5-5 0,3 0 0,0 1 0,0-1 0,1 0 0,0 0 0,1-1 0,-1 1 0,2-1 0,-1 0 0,1 0 0,-1-13 0,-3-40 0,3 1 0,3-1 0,10-79 0,1 90 0,-11 49 0,1 0 0,0 0 0,-1 0 0,1 0 0,0 1 0,0-1 0,0 0 0,0 1 0,0-1 0,0 0 0,0 1 0,1-1 0,-1 1 0,1 0 0,-1-1 0,1 1 0,-1 0 0,1 0 0,0 0 0,-1 0 0,1 0 0,3-1 0,-4 3 0,1-1 0,-1 0 0,0 1 0,0-1 0,0 1 0,0-1 0,1 1 0,-1-1 0,0 1 0,0 0 0,0 0 0,0-1 0,0 1 0,0 0 0,-1 0 0,1 0 0,0 0 0,0 0 0,-1 0 0,1 0 0,-1 1 0,1-1 0,-1 0 0,1 0 0,-1 0 0,0 0 0,1 1 0,-1-1 0,0 0 0,0 2 0,6 44 0,-5-43 0,0 216 0,-3-112 0,0-80 0,-2 0 0,0 0 0,-2 0 0,-15 43 0,-10 46 0,29-102 0,0-1 0,1 1 0,0-1 0,1 1 0,1-1 0,4 21 0,45 141 0,-17-71 0,-19-56 0,-3-13 0,-1 1 0,-1 0 0,-3 0 0,3 48 0,-10-76 0,1 0 0,1 0 0,-1 0 0,1 0 0,1 0 0,0-1 0,0 1 0,1 0 0,0-1 0,4 9 0,-32-56 0,-25-52 0,21 35 0,-143-252 0,157 282 0,-1 0 0,-1 2 0,-27-30 0,44 54 0,0 0 0,1 0 0,-1 1 0,0-1 0,0 0 0,0 0 0,0 1 0,0-1 0,-1 0 0,1 1 0,0-1 0,0 0 0,0 0 0,0 1 0,0-1 0,0 0 0,0 0 0,0 0 0,-1 1 0,1-1 0,0 0 0,0 0 0,0 0 0,0 1 0,-1-1 0,1 0 0,0 0 0,0 0 0,-1 0 0,1 1 0,0-1 0,0 0 0,-1 0 0,1 0 0,0 0 0,0 0 0,-1 0 0,1 0 0,0 0 0,0 0 0,-1 0 0,1 0 0,0 0 0,0 0 0,-1 0 0,1 0 0,0 0 0,-1 0 0,1 0 0,0 0 0,0 0 0,0 0 0,-1-1 0,1 1 0,0 0 0,0 0 0,-1 0 0,1 0 0,0-1 0,0 1 0,0 0 0,-1 0 0,1 0 0,0-1 0,0 1 0,0 0 0,0-1 0,1 23 0,13 30 0,2-1 0,26 54 0,-30-74 0,1-1 0,1-1 0,2-1 0,1 0 0,2-1 0,21 26 0,67 84 0,-106-137 0,-1 1 0,1-1 0,-1 1 0,1-1 0,-1 0 0,1 1 0,-1-1 0,1 1 0,-1-1 0,0 1 0,1-1 0,-1 1 0,0-1 0,1 1 0,-1-1 0,0 1 0,0-1 0,0 1 0,1 0 0,-1-1 0,0 1 0,0-1 0,0 1 0,0 0 0,0-1 0,0 1 0,0-1 0,0 1 0,0 0 0,-1-1 0,1 1 0,0-1 0,0 1 0,0 0 0,-1-1 0,1 1 0,0-1 0,-1 1 0,-1 1 0,0-1 0,0 0 0,-1 0 0,1 0 0,0-1 0,0 1 0,0 0 0,-1-1 0,1 0 0,-5 1 0,-58-2 0,2-14 0,16 2 0,46 13 0,1 0 0,0 0 0,0-1 0,0 1 0,0 0 0,0 0 0,-1 0 0,1 0 0,0 0 0,0 0 0,0 0 0,0 0 0,-1 0 0,1 0 0,0 0 0,0 0 0,0 0 0,0 0 0,-1 0 0,1 0 0,0 0 0,0 0 0,0 0 0,0 0 0,-1 0 0,1 0 0,0 0 0,0 0 0,0 0 0,0 0 0,-1 0 0,1 0 0,0 0 0,0 1 0,0-1 0,0 0 0,0 0 0,-1 0 0,1 0 0,0 0 0,0 0 0,0 1 0,0-1 0,0 0 0,0 0 0,0 0 0,0 0 0,0 1 0,0-1 0,0 0 0,-1 0 0,1 0 0,0 0 0,0 1 0,9 10 0,17 11 0,-12-13 0,-1-1 0,2-1 0,-1 0 0,1-1 0,0 0 0,0-1 0,0-1 0,1 0 0,26 2 0,-7-3 0,0-2 0,-1-1 0,50-6 0,-36-6 0,13-3 0,-58 14 0,-1 1 0,1 0 0,-1 0 0,1 0 0,-1 0 0,1 0 0,-1 0 0,1 1 0,-1-1 0,0 1 0,1-1 0,-1 1 0,0 0 0,1 0 0,-1 0 0,0 1 0,0-1 0,0 0 0,3 3 0,-5-4 0,1 1 0,-1 0 0,1 0 0,-1 0 0,1 0 0,-1-1 0,1 1 0,-1 0 0,0 0 0,1 0 0,-1 0 0,0 0 0,0 0 0,0 0 0,0 0 0,0 0 0,0 0 0,0 0 0,0 0 0,0 0 0,0 0 0,-1 0 0,1 0 0,0 0 0,-1 0 0,1-1 0,-1 1 0,1 0 0,-1 0 0,1 0 0,-1-1 0,0 1 0,1 0 0,-1 0 0,0-1 0,1 1 0,-1 0 0,0-1 0,0 1 0,-1 0 0,-36 22 0,24-18 0,-1 0 0,1 0 0,-1-1 0,0-1 0,0-1 0,-17 1 0,-92-2 0,1-1 0,94 6 0,15 0 0,14-6 0,0 0 0,-1 0 0,1 0 0,0 0 0,0 0 0,0 0 0,0 1 0,0-1 0,-1 0 0,1 0 0,0 0 0,0 0 0,0 0 0,0 0 0,0 0 0,0 1 0,-1-1 0,1 0 0,0 0 0,0 0 0,0 0 0,0 1 0,0-1 0,0 0 0,0 0 0,0 0 0,0 0 0,0 1 0,0-1 0,0 0 0,0 0 0,0 0 0,0 0 0,0 1 0,0-1 0,0 0 0,0 0 0,0 0 0,0 0 0,0 1 0,0-1 0,0 0 0,1 0 0,-1 0 0,0 0 0,0 0 0,0 1 0,1-1 0,0 0 0,1 1 0,-1-1 0,0 0 0,0 0 0,0 0 0,1 0 0,-1 0 0,0 0 0,0 0 0,0 0 0,0 0 0,1 0 0,-1-1 0,0 1 0,0 0 0,0-1 0,0 1 0,2-2 0,20-10 0,10-10 0,-27 17 0,-1 1 0,1-1 0,0 1 0,0 0 0,1 1 0,-1 0 0,1 0 0,-1 0 0,1 1 0,0 0 0,0 0 0,0 0 0,12 0 0,-19 2 0,1 0 0,0 0 0,-1 0 0,1 0 0,-1 0 0,1 0 0,-1 0 0,1 0 0,-1 0 0,1 0 0,0 1 0,-1-1 0,1 0 0,-1 0 0,1 0 0,-1 1 0,1-1 0,-1 0 0,0 1 0,1-1 0,-1 1 0,1-1 0,-1 0 0,0 1 0,1-1 0,-1 1 0,0-1 0,1 1 0,-1-1 0,0 1 0,0-1 0,0 1 0,1-1 0,-1 1 0,0-1 0,0 1 0,0 0 0,0-1 0,0 1 0,0-1 0,0 1 0,0-1 0,0 1 0,0-1 0,-1 1 0,1-1 0,0 1 0,0-1 0,0 1 0,-1-1 0,1 1 0,0-1 0,-1 1 0,1-1 0,0 1 0,-1 0 0,-23 32 0,20-28 0,-7 6-124,0-1 0,-1 0 0,0-1 0,-1 0 0,0-1 0,0 0-1,-1-1 1,1-1 0,-2 0 0,-25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8T23:16:38.477"/>
    </inkml:context>
    <inkml:brush xml:id="br0">
      <inkml:brushProperty name="width" value="0.2" units="cm"/>
      <inkml:brushProperty name="height" value="0.2" units="cm"/>
      <inkml:brushProperty name="color" value="#FFFFFF"/>
    </inkml:brush>
  </inkml:definitions>
  <inkml:trace contextRef="#ctx0" brushRef="#br0">490 361 24575,'1'13'0,"1"0"0,0-1 0,1 1 0,0-1 0,7 16 0,7 35 0,-14-47 0,7 53 0,-9-65 0,-1 0 0,1-1 0,-1 1 0,0 0 0,0 0 0,-1-1 0,1 1 0,-1 0 0,0-1 0,0 1 0,0-1 0,0 1 0,-4 5 0,5-9 0,-1 1 0,1-1 0,-1 0 0,1 0 0,-1 1 0,1-1 0,-1 0 0,1 0 0,-1 0 0,0 0 0,1 0 0,-1 0 0,1 0 0,-1 0 0,1 0 0,-1 0 0,0 0 0,1 0 0,-1-1 0,1 1 0,-1 0 0,1 0 0,-1-1 0,1 1 0,-1 0 0,1 0 0,-1-1 0,1 1 0,0 0 0,-1-1 0,1 1 0,-1-1 0,1 1 0,0-1 0,-1 1 0,1-1 0,0 1 0,0-1 0,-1 1 0,1-1 0,0 1 0,0-1 0,0 1 0,0-1 0,0 1 0,0-1 0,0 0 0,0 1 0,0-1 0,-11-32 0,4-7 0,-5-64 0,11 87 0,1 1 0,0-1 0,2 1 0,-1-1 0,2 1 0,8-28 0,-9 39 0,1 0 0,-1 0 0,1 1 0,1-1 0,-1 1 0,1 0 0,-1 0 0,1 0 0,1 1 0,-1-1 0,0 1 0,1 0 0,-1 0 0,1 0 0,0 1 0,0 0 0,0 0 0,0 0 0,0 1 0,1-1 0,-1 1 0,1 0 0,-1 1 0,0-1 0,1 1 0,8 1 0,13 0 0,0 1 0,0 2 0,50 12 0,-57-10 0,1 1 0,-1 0 0,-1 2 0,1 0 0,-1 1 0,30 22 0,-43-29 0,0 1 0,0 1 0,-1-1 0,0 1 0,0 0 0,0 0 0,-1 0 0,1 1 0,-1 0 0,-1-1 0,1 1 0,-1 1 0,0-1 0,0 0 0,-1 1 0,0 0 0,0-1 0,-1 1 0,1 0 0,-1 0 0,-1 0 0,1 0 0,-1 0 0,-2 8 0,2-11 0,-2 1 0,1-1 0,0 0 0,-1 0 0,0 0 0,0-1 0,0 1 0,0 0 0,0-1 0,-1 1 0,0-1 0,0 0 0,0 0 0,0 0 0,-6 4 0,2-2 0,-1 0 0,0-1 0,0 0 0,-1 0 0,1-1 0,-1 0 0,-9 1 0,-15 2 0,0-2 0,0-1 0,-36-2 0,55-1 0,-39 1 0,0-3 0,1-2 0,-1-3 0,1-2 0,0-2 0,1-2 0,1-3 0,0-1 0,-60-31 0,97 40 0,0 0 0,0-1 0,0-1 0,1 1 0,1-2 0,0 0 0,0 0 0,1-1 0,1 0 0,-9-14 0,15 22 0,1-1 0,-1 1 0,1-1 0,0 0 0,0 0 0,0 0 0,1 0 0,0 0 0,0 0 0,0 0 0,1 0 0,-1 0 0,1 0 0,0-1 0,1 1 0,-1 0 0,1 0 0,0 0 0,0 0 0,1 0 0,0 0 0,0 0 0,0 0 0,0 1 0,1-1 0,-1 1 0,1 0 0,0-1 0,1 1 0,-1 0 0,1 1 0,7-7 0,3-1 0,0 1 0,1 0 0,0 1 0,1 1 0,0 0 0,0 1 0,1 1 0,-1 1 0,1 0 0,1 1 0,17-2 0,-26 5 0,-1 0 0,1 0 0,0 1 0,0 0 0,-1 0 0,1 1 0,0 0 0,-1 1 0,1 0 0,-1 0 0,1 1 0,-1 0 0,0 1 0,0-1 0,0 2 0,-1-1 0,1 1 0,-1 0 0,0 0 0,-1 1 0,1 0 0,-1 0 0,10 14 0,-15-19 0,0 0 0,0 1 0,0-1 0,0 0 0,-1 0 0,1 0 0,0 0 0,-1 1 0,1-1 0,-1 0 0,0 1 0,1-1 0,-1 0 0,0 1 0,0-1 0,0 0 0,0 1 0,0-1 0,0 0 0,0 1 0,0-1 0,0 1 0,-1-1 0,1 0 0,-1 1 0,1-1 0,-1 0 0,1 0 0,-1 1 0,0-1 0,1 0 0,-1 0 0,0 0 0,0 0 0,0 0 0,0 0 0,0 0 0,0 0 0,0 0 0,0-1 0,-1 1 0,1 0 0,0-1 0,-2 1 0,1 0 0,-1 0 0,1 0 0,-1-1 0,1 1 0,-1-1 0,1 1 0,-1-1 0,0 0 0,1 0 0,-1 0 0,1-1 0,-1 1 0,1-1 0,-1 1 0,1-1 0,-1 0 0,1 0 0,-1 0 0,1 0 0,0 0 0,-1-1 0,1 1 0,-3-3 0,-4-7 0,0 0 0,1-1 0,1 0 0,0 0 0,0-1 0,1 0 0,-5-15 0,6 14 0,0 1 0,-1 0 0,-1 0 0,0 0 0,-1 1 0,-11-15 0,19 28 0,0-1 0,0 0 0,0 0 0,0 0 0,0 0 0,0 0 0,0 1 0,0-1 0,0 0 0,0 0 0,0 0 0,0 0 0,0 1 0,0-1 0,0 0 0,0 0 0,0 0 0,0 0 0,0 0 0,-1 0 0,1 1 0,0-1 0,0 0 0,0 0 0,0 0 0,0 0 0,0 0 0,0 0 0,0 1 0,-1-1 0,1 0 0,0 0 0,0 0 0,0 0 0,0 0 0,0 0 0,0 0 0,-1 0 0,1 0 0,0 0 0,0 0 0,0 0 0,0 0 0,0 0 0,-1 0 0,1 0 0,0 0 0,0 0 0,0 0 0,0 0 0,0 0 0,-1 0 0,1 0 0,0 0 0,0 0 0,0 0 0,0 0 0,0 0 0,-1 0 0,1 0 0,0-1 0,0 1 0,0 0 0,0 0 0,0 0 0,2 24 0,10 29 0,24 64 0,71 158 0,-93-254 0,-13-36 0,-13-50 0,10 55 0,-8-47 0,2-1 0,3 1 0,2-1 0,7-72 0,-4 126 0,0 0 0,1 0 0,0 0 0,0 0 0,0 0 0,1 0 0,-1 0 0,1 0 0,0 1 0,0-1 0,0 0 0,4-4 0,-5 7 0,1 0 0,-1 0 0,0 0 0,0 1 0,0-1 0,0 1 0,0-1 0,1 1 0,-1-1 0,0 1 0,0 0 0,1-1 0,-1 1 0,0 0 0,1 0 0,-1 0 0,0 0 0,1 0 0,-1 0 0,0 1 0,0-1 0,1 0 0,-1 1 0,0-1 0,0 1 0,1-1 0,-1 1 0,0 0 0,0-1 0,0 1 0,0 0 0,0 0 0,0 0 0,0-1 0,0 1 0,0 0 0,-1 0 0,1 1 0,0-1 0,0 0 0,-1 0 0,1 2 0,8 9 0,0 1 0,-1 0 0,-1 1 0,0 0 0,-1 0 0,-1 0 0,0 1 0,-1-1 0,4 24 0,-2 11 0,0 80 0,-2-26 0,8-53 0,-1-37 0,-10-14 0,0 0 0,0 1 0,0-1 0,-1 0 0,1 1 0,0-1 0,-1 0 0,1 0 0,0 0 0,-1 0 0,1 1 0,-1-1 0,1 0 0,-1 0 0,0 0 0,1 0 0,-1 0 0,0 0 0,0 0 0,1 0 0,-1-2 0,7-38 0,-2-1 0,-2 0 0,-1 1 0,-5-54 0,1 37 0,2 46-28,-1 19 96,1 19-1473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30T12:55:20.821"/>
    </inkml:context>
    <inkml:brush xml:id="br0">
      <inkml:brushProperty name="width" value="0.2" units="cm"/>
      <inkml:brushProperty name="height" value="0.2" units="cm"/>
      <inkml:brushProperty name="color" value="#FFFFFF"/>
    </inkml:brush>
  </inkml:definitions>
  <inkml:trace contextRef="#ctx0" brushRef="#br0">477 181 24575,'-10'-6'0,"0"-1"0,0 1 0,0 1 0,-1 0 0,0 1 0,0 0 0,0 0 0,0 1 0,-19-2 0,-5-4 0,-58-20 0,-33-9 0,119 37 0,1 0 0,-1 0 0,1-1 0,0 0 0,0 0 0,0 0 0,0-1 0,0 0 0,0 0 0,0-1 0,1 1 0,0-1 0,0 0 0,0-1 0,-5-5 0,11 5 0,9 8 0,17 11 0,-22-12 0,24 12 0,1-1 0,0-2 0,1 0 0,0-3 0,1 0 0,-1-2 0,1-2 0,1 0 0,40-2 0,-31-4 0,-25 1 0,-1 1 0,1 0 0,-1 1 0,1 0 0,16 5 0,-32-6 0,1 1 0,-1-1 0,0 0 0,0 1 0,0 0 0,0-1 0,1 1 0,-1-1 0,0 1 0,0 0 0,0 0 0,0 0 0,-1 0 0,1 0 0,0 0 0,0 0 0,0 0 0,-1 0 0,1 0 0,-1 0 0,1 0 0,-1 0 0,1 1 0,0 1 0,-1 0 0,0 0 0,0 1 0,0-1 0,0 1 0,0-1 0,-1 0 0,1 1 0,-1-1 0,-1 5 0,-5 8 0,0 0 0,-17 29 0,19-36 0,-14 23 0,6-12 0,1 1 0,1 0 0,1 1 0,-11 34 0,21-56 0,0 1 0,0-1 0,0 0 0,-1 0 0,1 0 0,0 1 0,0-1 0,0 0 0,0 0 0,0 1 0,0-1 0,0 0 0,0 0 0,0 1 0,0-1 0,0 0 0,0 0 0,0 0 0,0 1 0,0-1 0,0 0 0,0 0 0,0 1 0,0-1 0,0 0 0,0 0 0,1 1 0,-1-1 0,0 0 0,0 0 0,0 0 0,0 1 0,0-1 0,1 0 0,-1 0 0,0 0 0,0 0 0,0 1 0,1-1 0,-1 0 0,0 0 0,0 0 0,1 0 0,11-6 0,13-16 0,-12 5 0,-1-1 0,0 0 0,16-34 0,20-33 0,-43 79 0,-1-1 0,0 0 0,0 0 0,-1 0 0,0-1 0,0 1 0,2-12 0,-4 18 0,-1-1 0,0 1 0,0 0 0,0-1 0,0 1 0,0 0 0,0-1 0,0 1 0,0 0 0,-1-1 0,1 1 0,0 0 0,-1-1 0,1 1 0,-1 0 0,1 0 0,-1 0 0,0-1 0,0 1 0,-1-1 0,1 1 0,-1 0 0,0 0 0,0 0 0,1 0 0,-1 0 0,0 1 0,0-1 0,0 1 0,0-1 0,0 1 0,0 0 0,0 0 0,0 0 0,0 0 0,0 0 0,0 0 0,0 0 0,-2 1 0,-3 1 0,1-1 0,0 1 0,-1 0 0,1 1 0,0 0 0,1 0 0,-1 0 0,0 0 0,1 1 0,0 0 0,0 0 0,0 0 0,0 1 0,1 0 0,0 0 0,0 0 0,-5 7 0,-5 12 0,0 1 0,-19 46 0,15-30 0,-4 17 0,18-44 0,0-1 0,-1 0 0,-1 0 0,0 0 0,0-1 0,-2 0 0,-8 11 0,16-23 0,0 1 0,0-1 0,0 0 0,0 0 0,-1 0 0,1 0 0,0 1 0,0-1 0,0 0 0,0 0 0,0 0 0,-1 0 0,1 0 0,0 0 0,0 1 0,0-1 0,-1 0 0,1 0 0,0 0 0,0 0 0,0 0 0,-1 0 0,1 0 0,0 0 0,0 0 0,0 0 0,-1 0 0,1 0 0,0 0 0,0 0 0,0 0 0,-1 0 0,1 0 0,0 0 0,0-1 0,0 1 0,-1 0 0,1 0 0,0 0 0,0 0 0,0 0 0,0 0 0,-1-1 0,-3-11 0,2-14 0,7-1-1365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16:11:21.602"/>
    </inkml:context>
    <inkml:brush xml:id="br0">
      <inkml:brushProperty name="width" value="0.35" units="cm"/>
      <inkml:brushProperty name="height" value="0.35" units="cm"/>
      <inkml:brushProperty name="color" value="#FFFFFF"/>
    </inkml:brush>
  </inkml:definitions>
  <inkml:trace contextRef="#ctx0" brushRef="#br0">1 1269 24575,'1'-16'0,"0"-1"0,2 1 0,0-1 0,0 1 0,11-26 0,38-80 0,-36 86 0,26-55 0,96-228 0,-127 276 0,-10 35 0,1 0 0,0 0 0,0 0 0,7-15 0,-8 21 0,1 0 0,-1 0 0,1-1 0,-1 1 0,1 0 0,0 0 0,0 1 0,0-1 0,0 0 0,0 1 0,0-1 0,0 1 0,1 0 0,-1 0 0,1-1 0,-1 2 0,1-1 0,-1 0 0,5 0 0,16-2 0,46-1 0,-48 5 0,-1-2 0,43-7 0,-40 3 0,0-1 0,38-16 0,-50 17 0,-1 0 0,0-2 0,0 1 0,0-1 0,-1 0 0,0-1 0,12-13 0,24-23 0,-31 32 0,0-1 0,-1-1 0,16-21 0,-29 35 0,1-1 0,-1 1 0,0-1 0,1 1 0,-1-1 0,1 0 0,-1 1 0,0-1 0,0 1 0,1-1 0,-1 0 0,0 1 0,0-1 0,0 0 0,0 1 0,0-1 0,0 0 0,0 1 0,0-1 0,0 0 0,0 1 0,0-1 0,0 0 0,-1 1 0,1-1 0,0 1 0,0-1 0,-1 0 0,1 1 0,0-1 0,-1 1 0,0-2 0,-23-8 0,-31 8 0,-22 16 0,58-9 0,0-1 0,-33 2 0,-60-7 0,-40 2 0,140 0 0,0 1 0,0 0 0,0 0 0,0 1 0,1 1 0,-20 8 0,27-10 0,0 0 0,0 1 0,1-1 0,-1 1 0,1-1 0,-1 1 0,1 0 0,0 0 0,0 0 0,1 1 0,-1-1 0,1 1 0,-1 0 0,1-1 0,0 1 0,0 0 0,1 0 0,-1 0 0,1 1 0,0-1 0,-1 6 0,-2 52 0,7 96 0,0-43 0,-4-167 0,-1 16 0,2 0 0,2 1 0,1-1 0,9-45 0,-10 73 0,0-1 0,1 0 0,0 1 0,0-1 0,1 1 0,0 0 0,1 0 0,-1 1 0,2-1 0,-1 1 0,1 0 0,0 0 0,0 1 0,1 0 0,0 0 0,0 0 0,0 1 0,1 0 0,-1 0 0,1 1 0,0 0 0,17-5 0,56-16 0,98-45 0,-146 58 0,0 0 0,1 3 0,46-8 0,39-11 0,-88 18 0,-7 2 0,0 1 0,0 1 0,50-6 0,-66 12 0,-1 0 0,1 0 0,0 1 0,-1 0 0,1 0 0,-1 0 0,1 1 0,-1 1 0,0-1 0,0 1 0,0 0 0,0 1 0,0 0 0,-1 0 0,0 0 0,1 1 0,6 7 0,2 3 0,-1 2 0,-1 0 0,20 34 0,-20-29 0,1-1 0,21 23 0,40 26 0,-57-55 0,0 0 0,-2 1 0,0 1 0,27 36 0,-18-18 0,37 42 0,-11-16 0,-25-26 0,-1 1 0,-2 2 0,-2 0 0,26 63 0,-40-85 0,-1 1 0,0 0 0,-2 0 0,0 1 0,0 0 0,1 29 0,-5-42 0,0 0 0,0 0 0,-1 0 0,0 0 0,0 0 0,0-1 0,0 1 0,-1 0 0,0 0 0,0-1 0,0 1 0,0-1 0,-1 1 0,0-1 0,0 0 0,0 0 0,0-1 0,-1 1 0,1 0 0,-1-1 0,0 0 0,0 0 0,0 0 0,0-1 0,-1 1 0,1-1 0,-1 0 0,-5 2 0,-20 4 0,-1 0 0,-1-2 0,1-1 0,-1-2 0,0-1 0,-51-4 0,32 1 0,-87 10 0,-561 58 0,684-65 0,0-2 0,0 1 0,0-2 0,1 0 0,-26-6 0,35 6 0,0-1 0,0 0 0,1 0 0,-1-1 0,0 0 0,1 0 0,0 0 0,-1 0 0,1 0 0,0-1 0,1 0 0,-1 0 0,1 0 0,0 0 0,0 0 0,0-1 0,0 0 0,1 1 0,-3-7 0,1-1 0,-1 0 0,2 0 0,0 0 0,0-1 0,1 1 0,1-1 0,0 1 0,0-1 0,2 0 0,2-22 0,-2 30 0,-1 0 0,1 0 0,1 0 0,-1 0 0,1 0 0,0 0 0,0 0 0,0 1 0,1-1 0,-1 1 0,1-1 0,0 1 0,0 0 0,1 0 0,-1 1 0,1-1 0,0 1 0,0-1 0,0 1 0,1 0 0,-1 1 0,1-1 0,-1 1 0,1 0 0,0 0 0,0 0 0,0 1 0,7-2 0,29 0 0,-1 1 0,70 6 0,-6 1 0,-68-7 0,0-2 0,-1-1 0,0-2 0,0-1 0,0-2 0,43-19 0,-66 24 0,-1 0 0,1-1 0,-1-1 0,-1 0 0,1 0 0,-1-1 0,-1 0 0,16-17 0,-20 18 0,1 1 0,-1-1 0,0-1 0,-1 1 0,0-1 0,0 0 0,-1 0 0,0 0 0,0 0 0,-1 0 0,0-1 0,0 1 0,0-14 0,-1-2 0,1-6 0,-1 1 0,-1-1 0,-2 1 0,-7-37 0,8 62 0,0 1 0,1 0 0,-2 0 0,1 0 0,0 0 0,-1 0 0,1 0 0,-1 0 0,0 1 0,0-1 0,0 0 0,0 1 0,0 0 0,-1-1 0,1 1 0,-1 0 0,1 0 0,-1 0 0,-3-1 0,2 1 0,-1 1 0,0 0 0,1 0 0,-1 0 0,0 0 0,1 1 0,-1-1 0,0 1 0,0 0 0,0 1 0,-8 1 0,-10 4 0,0 1 0,1 1 0,0 1 0,-28 16 0,31-16 0,7-2 0,1 0 0,0 1 0,1 0 0,0 0 0,-15 16 0,-22 17 0,42-37 0,-2 0 0,1-1 0,0 0 0,-1-1 0,1 1 0,-1-1 0,0 0 0,0-1 0,0 0 0,0 0 0,-7 0 0,-88-4 0,49 0 0,25 2 0,1 0 0,0-2 0,-35-8 0,19 4 0,0 2 0,-1 2 0,1 1 0,-46 6 0,-9-2 0,51 3-1365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16:11:21.603"/>
    </inkml:context>
    <inkml:brush xml:id="br0">
      <inkml:brushProperty name="width" value="0.35" units="cm"/>
      <inkml:brushProperty name="height" value="0.35" units="cm"/>
      <inkml:brushProperty name="color" value="#FFFFFF"/>
    </inkml:brush>
  </inkml:definitions>
  <inkml:trace contextRef="#ctx0" brushRef="#br0">241 109 24575,'3'-1'0,"0"0"0,0 0 0,0 0 0,0-1 0,0 1 0,-1-1 0,1 1 0,0-1 0,-1 0 0,1 0 0,3-4 0,20-12 0,3 5 0,2 1 0,0 2 0,0 1 0,1 2 0,0 1 0,0 1 0,58-1 0,-82 6 0,3 0 0,0 0 0,1 1 0,-1 0 0,18 5 0,-26-5 0,0 0 0,-1 0 0,1 0 0,0 0 0,-1 0 0,1 1 0,-1-1 0,0 1 0,1 0 0,-1 0 0,0 0 0,0 0 0,0 0 0,0 0 0,0 1 0,-1-1 0,1 1 0,-1-1 0,1 1 0,-1-1 0,0 1 0,0 0 0,1 3 0,6 30 0,-6-23 0,1-1 0,0 0 0,0 0 0,1-1 0,1 1 0,0-1 0,1 0 0,9 15 0,97 102 0,-108-122 0,-1 0 0,0 1 0,0-1 0,0 1 0,-1 0 0,0 0 0,0 0 0,0 0 0,-1 0 0,0 13 0,-4 83 0,0-50 0,3-16 0,1-17 0,-1-1 0,-1 1 0,-7 35 0,6-48 0,-1 0 0,1 0 0,-1 0 0,0 0 0,-1-1 0,0 1 0,0-1 0,0 0 0,-1 0 0,1 0 0,-1-1 0,-1 0 0,-9 9 0,1-6 0,1 1 0,-1-2 0,0 0 0,-26 9 0,-27 13 0,59-25 0,-1 0 0,0-1 0,-1 0 0,1 0 0,0-1 0,-1 0 0,-17 1 0,-73-5 0,48 0 0,43 1 0,0 0 0,0 0 0,0-1 0,0 0 0,1-1 0,-1 0 0,1 0 0,-1-1 0,1 0 0,0-1 0,1 1 0,-1-2 0,-7-6 0,-12-11 0,2-2 0,-25-29 0,24 25 0,-29-28 0,34 37 0,0-1 0,2 0 0,-30-44 0,44 57 0,1-1 0,-1 0 0,2 1 0,-1-1 0,1-1 0,1 1 0,-1 0 0,2-1 0,-1 1 0,1-1 0,1 0 0,-1 1 0,2-1 0,-1 0 0,4-15 0,7-12 0,-3 28 0,-3 27 0,-1 46 0,4 33 0,-2-48 0,-2 1 0,-2 57 0,2 34 0,1-105 0,2-1 0,1 0 0,2-1 0,1 0 0,18 38 0,-26-66 0,1 0 0,0 0 0,0 0 0,0-1 0,1 0 0,-1 0 0,1 0 0,0 0 0,1-1 0,-1 0 0,1 0 0,0 0 0,0-1 0,0 0 0,0 0 0,1 0 0,-1-1 0,1 0 0,0 0 0,7 0 0,15 3 0,-1-1 0,1-2 0,38-2 0,-29 0 0,-1 1 0,0 2 0,38 8 0,-8-5 0,-53-6 0,-1 1 0,0 0 0,1 1 0,17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9T16:11:21.604"/>
    </inkml:context>
    <inkml:brush xml:id="br0">
      <inkml:brushProperty name="width" value="0.35" units="cm"/>
      <inkml:brushProperty name="height" value="0.35" units="cm"/>
      <inkml:brushProperty name="color" value="#FFFFFF"/>
    </inkml:brush>
  </inkml:definitions>
  <inkml:trace contextRef="#ctx0" brushRef="#br0">193 1 24575,'-1'0'0,"-1"1"0,1-1 0,-1 0 0,0 1 0,1 0 0,-1-1 0,1 1 0,-1 0 0,1 0 0,0 0 0,-1 0 0,1 0 0,-2 2 0,2-2 0,0 1 0,-1-1 0,0 0 0,1 0 0,-1 1 0,0-1 0,1 0 0,-1-1 0,0 1 0,0 0 0,0 0 0,0-1 0,0 1 0,0-1 0,-3 1 0,-94-15 0,58 14 0,68 0 0,58-4 0,-51 1 0,60 4 0,84 5 0,-176-6-85,-1 1 0,1-1-1,-1 0 1,1 1 0,-1-1-1,0 1 1,1-1 0,-1 1-1,0 0 1,0-1 0,1 1-1,-1 0 1,0 0 0,0 0-1,1 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AC070-77AE-44FC-B0C8-108B581F9765}" type="datetime1">
              <a:rPr lang="it-IT" noProof="0" smtClean="0"/>
              <a:pPr/>
              <a:t>25/07/2023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E60DC36-8EFA-4378-9855-E019C55AC472}" type="slidenum">
              <a:rPr lang="it-IT" noProof="0" smtClean="0"/>
              <a:t>‹N›</a:t>
            </a:fld>
            <a:endParaRPr lang="it-IT" noProof="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1</a:t>
            </a:fld>
            <a:endParaRPr lang="it-IT"/>
          </a:p>
        </p:txBody>
      </p:sp>
    </p:spTree>
    <p:extLst>
      <p:ext uri="{BB962C8B-B14F-4D97-AF65-F5344CB8AC3E}">
        <p14:creationId xmlns:p14="http://schemas.microsoft.com/office/powerpoint/2010/main" val="1479074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BE60DC36-8EFA-4378-9855-E019C55AC472}" type="slidenum">
              <a:rPr lang="it-IT" noProof="0" smtClean="0"/>
              <a:t>34</a:t>
            </a:fld>
            <a:endParaRPr lang="it-IT" noProof="0"/>
          </a:p>
        </p:txBody>
      </p:sp>
    </p:spTree>
    <p:extLst>
      <p:ext uri="{BB962C8B-B14F-4D97-AF65-F5344CB8AC3E}">
        <p14:creationId xmlns:p14="http://schemas.microsoft.com/office/powerpoint/2010/main" val="151385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BE60DC36-8EFA-4378-9855-E019C55AC472}" type="slidenum">
              <a:rPr lang="it-IT" noProof="0" smtClean="0"/>
              <a:t>37</a:t>
            </a:fld>
            <a:endParaRPr lang="it-IT" noProof="0"/>
          </a:p>
        </p:txBody>
      </p:sp>
    </p:spTree>
    <p:extLst>
      <p:ext uri="{BB962C8B-B14F-4D97-AF65-F5344CB8AC3E}">
        <p14:creationId xmlns:p14="http://schemas.microsoft.com/office/powerpoint/2010/main" val="366467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39</a:t>
            </a:fld>
            <a:endParaRPr lang="it-IT"/>
          </a:p>
        </p:txBody>
      </p:sp>
    </p:spTree>
    <p:extLst>
      <p:ext uri="{BB962C8B-B14F-4D97-AF65-F5344CB8AC3E}">
        <p14:creationId xmlns:p14="http://schemas.microsoft.com/office/powerpoint/2010/main" val="235474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40</a:t>
            </a:fld>
            <a:endParaRPr lang="it-IT"/>
          </a:p>
        </p:txBody>
      </p:sp>
    </p:spTree>
    <p:extLst>
      <p:ext uri="{BB962C8B-B14F-4D97-AF65-F5344CB8AC3E}">
        <p14:creationId xmlns:p14="http://schemas.microsoft.com/office/powerpoint/2010/main" val="1897432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41</a:t>
            </a:fld>
            <a:endParaRPr lang="it-IT"/>
          </a:p>
        </p:txBody>
      </p:sp>
    </p:spTree>
    <p:extLst>
      <p:ext uri="{BB962C8B-B14F-4D97-AF65-F5344CB8AC3E}">
        <p14:creationId xmlns:p14="http://schemas.microsoft.com/office/powerpoint/2010/main" val="293100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42</a:t>
            </a:fld>
            <a:endParaRPr lang="it-IT"/>
          </a:p>
        </p:txBody>
      </p:sp>
    </p:spTree>
    <p:extLst>
      <p:ext uri="{BB962C8B-B14F-4D97-AF65-F5344CB8AC3E}">
        <p14:creationId xmlns:p14="http://schemas.microsoft.com/office/powerpoint/2010/main" val="1721787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60</a:t>
            </a:fld>
            <a:endParaRPr lang="it-IT"/>
          </a:p>
        </p:txBody>
      </p:sp>
    </p:spTree>
    <p:extLst>
      <p:ext uri="{BB962C8B-B14F-4D97-AF65-F5344CB8AC3E}">
        <p14:creationId xmlns:p14="http://schemas.microsoft.com/office/powerpoint/2010/main" val="105480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2</a:t>
            </a:fld>
            <a:endParaRPr lang="it-IT"/>
          </a:p>
        </p:txBody>
      </p:sp>
    </p:spTree>
    <p:extLst>
      <p:ext uri="{BB962C8B-B14F-4D97-AF65-F5344CB8AC3E}">
        <p14:creationId xmlns:p14="http://schemas.microsoft.com/office/powerpoint/2010/main" val="149757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4</a:t>
            </a:fld>
            <a:endParaRPr lang="it-IT"/>
          </a:p>
        </p:txBody>
      </p:sp>
    </p:spTree>
    <p:extLst>
      <p:ext uri="{BB962C8B-B14F-4D97-AF65-F5344CB8AC3E}">
        <p14:creationId xmlns:p14="http://schemas.microsoft.com/office/powerpoint/2010/main" val="2274193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BE60DC36-8EFA-4378-9855-E019C55AC472}" type="slidenum">
              <a:rPr lang="it-IT" noProof="0" smtClean="0"/>
              <a:t>5</a:t>
            </a:fld>
            <a:endParaRPr lang="it-IT" noProof="0"/>
          </a:p>
        </p:txBody>
      </p:sp>
    </p:spTree>
    <p:extLst>
      <p:ext uri="{BB962C8B-B14F-4D97-AF65-F5344CB8AC3E}">
        <p14:creationId xmlns:p14="http://schemas.microsoft.com/office/powerpoint/2010/main" val="209897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BE60DC36-8EFA-4378-9855-E019C55AC472}" type="slidenum">
              <a:rPr lang="it-IT" noProof="0" smtClean="0"/>
              <a:t>7</a:t>
            </a:fld>
            <a:endParaRPr lang="it-IT" noProof="0"/>
          </a:p>
        </p:txBody>
      </p:sp>
    </p:spTree>
    <p:extLst>
      <p:ext uri="{BB962C8B-B14F-4D97-AF65-F5344CB8AC3E}">
        <p14:creationId xmlns:p14="http://schemas.microsoft.com/office/powerpoint/2010/main" val="3811650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BE60DC36-8EFA-4378-9855-E019C55AC472}" type="slidenum">
              <a:rPr lang="it-IT" noProof="0" smtClean="0"/>
              <a:t>9</a:t>
            </a:fld>
            <a:endParaRPr lang="it-IT" noProof="0"/>
          </a:p>
        </p:txBody>
      </p:sp>
    </p:spTree>
    <p:extLst>
      <p:ext uri="{BB962C8B-B14F-4D97-AF65-F5344CB8AC3E}">
        <p14:creationId xmlns:p14="http://schemas.microsoft.com/office/powerpoint/2010/main" val="341202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27</a:t>
            </a:fld>
            <a:endParaRPr lang="it-IT"/>
          </a:p>
        </p:txBody>
      </p:sp>
    </p:spTree>
    <p:extLst>
      <p:ext uri="{BB962C8B-B14F-4D97-AF65-F5344CB8AC3E}">
        <p14:creationId xmlns:p14="http://schemas.microsoft.com/office/powerpoint/2010/main" val="317148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28</a:t>
            </a:fld>
            <a:endParaRPr lang="it-IT"/>
          </a:p>
        </p:txBody>
      </p:sp>
    </p:spTree>
    <p:extLst>
      <p:ext uri="{BB962C8B-B14F-4D97-AF65-F5344CB8AC3E}">
        <p14:creationId xmlns:p14="http://schemas.microsoft.com/office/powerpoint/2010/main" val="212833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BE60DC36-8EFA-4378-9855-E019C55AC472}" type="slidenum">
              <a:rPr lang="it-IT" smtClean="0"/>
              <a:t>31</a:t>
            </a:fld>
            <a:endParaRPr lang="it-IT"/>
          </a:p>
        </p:txBody>
      </p:sp>
    </p:spTree>
    <p:extLst>
      <p:ext uri="{BB962C8B-B14F-4D97-AF65-F5344CB8AC3E}">
        <p14:creationId xmlns:p14="http://schemas.microsoft.com/office/powerpoint/2010/main" val="3296317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Segnaposto data 3">
            <a:extLst>
              <a:ext uri="{FF2B5EF4-FFF2-40B4-BE49-F238E27FC236}">
                <a16:creationId xmlns:a16="http://schemas.microsoft.com/office/drawing/2014/main" id="{1FBEFBAF-82E9-49AD-B2CF-7D154E024431}"/>
              </a:ext>
            </a:extLst>
          </p:cNvPr>
          <p:cNvSpPr>
            <a:spLocks noGrp="1"/>
          </p:cNvSpPr>
          <p:nvPr>
            <p:ph type="dt" sz="half" idx="10"/>
          </p:nvPr>
        </p:nvSpPr>
        <p:spPr/>
        <p:txBody>
          <a:bodyPr rtlCol="0"/>
          <a:lstStyle/>
          <a:p>
            <a:pPr rtl="0"/>
            <a:fld id="{7D0AD82E-A4B9-4A47-8167-48CD4908ECB7}" type="datetime1">
              <a:rPr lang="it-IT" noProof="0" smtClean="0"/>
              <a:t>25/07/2023</a:t>
            </a:fld>
            <a:endParaRPr lang="it-IT" noProof="0"/>
          </a:p>
        </p:txBody>
      </p:sp>
      <p:sp>
        <p:nvSpPr>
          <p:cNvPr id="5" name="Segnaposto piè di pagina 4">
            <a:extLst>
              <a:ext uri="{FF2B5EF4-FFF2-40B4-BE49-F238E27FC236}">
                <a16:creationId xmlns:a16="http://schemas.microsoft.com/office/drawing/2014/main" id="{5AD8006A-94B1-44F7-972D-56767EDE3CC3}"/>
              </a:ext>
            </a:extLst>
          </p:cNvPr>
          <p:cNvSpPr>
            <a:spLocks noGrp="1"/>
          </p:cNvSpPr>
          <p:nvPr>
            <p:ph type="ftr" sz="quarter" idx="11"/>
          </p:nvPr>
        </p:nvSpPr>
        <p:spPr/>
        <p:txBody>
          <a:bodyPr rtlCol="0"/>
          <a:lstStyle/>
          <a:p>
            <a:pPr rtl="0"/>
            <a:r>
              <a:rPr lang="it-IT" noProof="0"/>
              <a:t>Daniele Cugnigni, Simone Meneghello, Gaia Penta</a:t>
            </a:r>
          </a:p>
        </p:txBody>
      </p:sp>
      <p:sp>
        <p:nvSpPr>
          <p:cNvPr id="6" name="Segnaposto numero diapositiva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F7B869-BFB2-4C20-8AB1-46704BB3D177}"/>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testo verticale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16FFA8DA-0E31-4CA6-BBFC-2467AAD1D30B}"/>
              </a:ext>
            </a:extLst>
          </p:cNvPr>
          <p:cNvSpPr>
            <a:spLocks noGrp="1"/>
          </p:cNvSpPr>
          <p:nvPr>
            <p:ph type="dt" sz="half" idx="10"/>
          </p:nvPr>
        </p:nvSpPr>
        <p:spPr/>
        <p:txBody>
          <a:bodyPr rtlCol="0"/>
          <a:lstStyle/>
          <a:p>
            <a:pPr rtl="0"/>
            <a:fld id="{CD17EC82-A7C5-4108-8425-F59896E903EF}" type="datetime1">
              <a:rPr lang="it-IT" noProof="0" smtClean="0"/>
              <a:t>25/07/2023</a:t>
            </a:fld>
            <a:endParaRPr lang="it-IT" noProof="0"/>
          </a:p>
        </p:txBody>
      </p:sp>
      <p:sp>
        <p:nvSpPr>
          <p:cNvPr id="5" name="Segnaposto piè di pagina 4">
            <a:extLst>
              <a:ext uri="{FF2B5EF4-FFF2-40B4-BE49-F238E27FC236}">
                <a16:creationId xmlns:a16="http://schemas.microsoft.com/office/drawing/2014/main" id="{064974BD-9845-459A-9AAA-12731E2507C4}"/>
              </a:ext>
            </a:extLst>
          </p:cNvPr>
          <p:cNvSpPr>
            <a:spLocks noGrp="1"/>
          </p:cNvSpPr>
          <p:nvPr>
            <p:ph type="ftr" sz="quarter" idx="11"/>
          </p:nvPr>
        </p:nvSpPr>
        <p:spPr/>
        <p:txBody>
          <a:bodyPr rtlCol="0"/>
          <a:lstStyle/>
          <a:p>
            <a:pPr rtl="0"/>
            <a:r>
              <a:rPr lang="it-IT" noProof="0"/>
              <a:t>Daniele Cugnigni, Simone Meneghello, Gaia Penta</a:t>
            </a:r>
          </a:p>
        </p:txBody>
      </p:sp>
      <p:sp>
        <p:nvSpPr>
          <p:cNvPr id="6" name="Segnaposto numero diapositiva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rtlCol="0"/>
          <a:lstStyle/>
          <a:p>
            <a:pPr rtl="0"/>
            <a:r>
              <a:rPr lang="it-IT" noProof="0"/>
              <a:t>Fare clic per modificare lo stile del titolo dello schema</a:t>
            </a:r>
          </a:p>
        </p:txBody>
      </p:sp>
      <p:sp>
        <p:nvSpPr>
          <p:cNvPr id="3" name="Segnaposto testo verticale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00EEA9C5-552A-48A1-AB54-ED54209B3B48}"/>
              </a:ext>
            </a:extLst>
          </p:cNvPr>
          <p:cNvSpPr>
            <a:spLocks noGrp="1"/>
          </p:cNvSpPr>
          <p:nvPr>
            <p:ph type="dt" sz="half" idx="10"/>
          </p:nvPr>
        </p:nvSpPr>
        <p:spPr/>
        <p:txBody>
          <a:bodyPr rtlCol="0"/>
          <a:lstStyle/>
          <a:p>
            <a:pPr rtl="0"/>
            <a:fld id="{F07CAE40-B3FD-4A65-9584-A9EBABDD3ABD}" type="datetime1">
              <a:rPr lang="it-IT" noProof="0" smtClean="0"/>
              <a:t>25/07/2023</a:t>
            </a:fld>
            <a:endParaRPr lang="it-IT" noProof="0"/>
          </a:p>
        </p:txBody>
      </p:sp>
      <p:sp>
        <p:nvSpPr>
          <p:cNvPr id="5" name="Segnaposto piè di pagina 4">
            <a:extLst>
              <a:ext uri="{FF2B5EF4-FFF2-40B4-BE49-F238E27FC236}">
                <a16:creationId xmlns:a16="http://schemas.microsoft.com/office/drawing/2014/main" id="{1A83AAA3-4155-48FB-8F00-16DBE0C9C256}"/>
              </a:ext>
            </a:extLst>
          </p:cNvPr>
          <p:cNvSpPr>
            <a:spLocks noGrp="1"/>
          </p:cNvSpPr>
          <p:nvPr>
            <p:ph type="ftr" sz="quarter" idx="11"/>
          </p:nvPr>
        </p:nvSpPr>
        <p:spPr/>
        <p:txBody>
          <a:bodyPr rtlCol="0"/>
          <a:lstStyle/>
          <a:p>
            <a:pPr rtl="0"/>
            <a:r>
              <a:rPr lang="it-IT" noProof="0"/>
              <a:t>Daniele Cugnigni, Simone Meneghello, Gaia Penta</a:t>
            </a:r>
          </a:p>
        </p:txBody>
      </p:sp>
      <p:sp>
        <p:nvSpPr>
          <p:cNvPr id="6" name="Segnaposto numero diapositiva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807FBE-061D-452C-A8A6-213063CFD678}"/>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433A3535-1708-499D-B5D2-7D8F9FD182D0}"/>
              </a:ext>
            </a:extLst>
          </p:cNvPr>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ACB06063-A112-49AB-80C8-504D99ECD771}"/>
              </a:ext>
            </a:extLst>
          </p:cNvPr>
          <p:cNvSpPr>
            <a:spLocks noGrp="1"/>
          </p:cNvSpPr>
          <p:nvPr>
            <p:ph type="dt" sz="half" idx="10"/>
          </p:nvPr>
        </p:nvSpPr>
        <p:spPr/>
        <p:txBody>
          <a:bodyPr rtlCol="0"/>
          <a:lstStyle/>
          <a:p>
            <a:pPr rtl="0"/>
            <a:fld id="{C5F5DF33-3C4A-48AD-A98B-7745A858F7D9}" type="datetime1">
              <a:rPr lang="it-IT" noProof="0" smtClean="0"/>
              <a:t>25/07/2023</a:t>
            </a:fld>
            <a:endParaRPr lang="it-IT" noProof="0"/>
          </a:p>
        </p:txBody>
      </p:sp>
      <p:sp>
        <p:nvSpPr>
          <p:cNvPr id="5" name="Segnaposto piè di pagina 4">
            <a:extLst>
              <a:ext uri="{FF2B5EF4-FFF2-40B4-BE49-F238E27FC236}">
                <a16:creationId xmlns:a16="http://schemas.microsoft.com/office/drawing/2014/main" id="{6344C8D5-F898-4318-A76D-1FBD87329198}"/>
              </a:ext>
            </a:extLst>
          </p:cNvPr>
          <p:cNvSpPr>
            <a:spLocks noGrp="1"/>
          </p:cNvSpPr>
          <p:nvPr>
            <p:ph type="ftr" sz="quarter" idx="11"/>
          </p:nvPr>
        </p:nvSpPr>
        <p:spPr/>
        <p:txBody>
          <a:bodyPr rtlCol="0"/>
          <a:lstStyle/>
          <a:p>
            <a:pPr rtl="0"/>
            <a:r>
              <a:rPr lang="it-IT" noProof="0"/>
              <a:t>Daniele Cugnigni, Simone Meneghello, Gaia Penta</a:t>
            </a:r>
          </a:p>
        </p:txBody>
      </p:sp>
      <p:sp>
        <p:nvSpPr>
          <p:cNvPr id="6" name="Segnaposto numero diapositiva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rtlCol="0" anchor="b"/>
          <a:lstStyle>
            <a:lvl1pPr>
              <a:defRPr sz="6000"/>
            </a:lvl1pPr>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4" name="Segnaposto data 3">
            <a:extLst>
              <a:ext uri="{FF2B5EF4-FFF2-40B4-BE49-F238E27FC236}">
                <a16:creationId xmlns:a16="http://schemas.microsoft.com/office/drawing/2014/main" id="{D5FF82DB-B518-40FD-8A66-44B874C055FB}"/>
              </a:ext>
            </a:extLst>
          </p:cNvPr>
          <p:cNvSpPr>
            <a:spLocks noGrp="1"/>
          </p:cNvSpPr>
          <p:nvPr>
            <p:ph type="dt" sz="half" idx="10"/>
          </p:nvPr>
        </p:nvSpPr>
        <p:spPr/>
        <p:txBody>
          <a:bodyPr rtlCol="0"/>
          <a:lstStyle/>
          <a:p>
            <a:pPr rtl="0"/>
            <a:fld id="{287D6380-CA50-486B-BC5A-EB45FEBFA6A0}" type="datetime1">
              <a:rPr lang="it-IT" noProof="0" smtClean="0"/>
              <a:t>25/07/2023</a:t>
            </a:fld>
            <a:endParaRPr lang="it-IT" noProof="0"/>
          </a:p>
        </p:txBody>
      </p:sp>
      <p:sp>
        <p:nvSpPr>
          <p:cNvPr id="5" name="Segnaposto piè di pagina 4">
            <a:extLst>
              <a:ext uri="{FF2B5EF4-FFF2-40B4-BE49-F238E27FC236}">
                <a16:creationId xmlns:a16="http://schemas.microsoft.com/office/drawing/2014/main" id="{FCC1CCEE-725F-4745-837B-87EFB70E71D8}"/>
              </a:ext>
            </a:extLst>
          </p:cNvPr>
          <p:cNvSpPr>
            <a:spLocks noGrp="1"/>
          </p:cNvSpPr>
          <p:nvPr>
            <p:ph type="ftr" sz="quarter" idx="11"/>
          </p:nvPr>
        </p:nvSpPr>
        <p:spPr/>
        <p:txBody>
          <a:bodyPr rtlCol="0"/>
          <a:lstStyle/>
          <a:p>
            <a:pPr rtl="0"/>
            <a:r>
              <a:rPr lang="it-IT" noProof="0"/>
              <a:t>Daniele Cugnigni, Simone Meneghello, Gaia Penta</a:t>
            </a:r>
          </a:p>
        </p:txBody>
      </p:sp>
      <p:sp>
        <p:nvSpPr>
          <p:cNvPr id="6" name="Segnaposto numero diapositiva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CC9BDC-6F21-4EF5-A8DD-E35E27EACA58}"/>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a:extLst>
              <a:ext uri="{FF2B5EF4-FFF2-40B4-BE49-F238E27FC236}">
                <a16:creationId xmlns:a16="http://schemas.microsoft.com/office/drawing/2014/main" id="{85108EDC-3863-43B9-93C7-37465DC73B28}"/>
              </a:ext>
            </a:extLst>
          </p:cNvPr>
          <p:cNvSpPr>
            <a:spLocks noGrp="1"/>
          </p:cNvSpPr>
          <p:nvPr>
            <p:ph type="dt" sz="half" idx="10"/>
          </p:nvPr>
        </p:nvSpPr>
        <p:spPr/>
        <p:txBody>
          <a:bodyPr rtlCol="0"/>
          <a:lstStyle/>
          <a:p>
            <a:pPr rtl="0"/>
            <a:fld id="{55EF0D5F-4F47-4566-A057-DC2F1C46D032}" type="datetime1">
              <a:rPr lang="it-IT" noProof="0" smtClean="0"/>
              <a:t>25/07/2023</a:t>
            </a:fld>
            <a:endParaRPr lang="it-IT" noProof="0"/>
          </a:p>
        </p:txBody>
      </p:sp>
      <p:sp>
        <p:nvSpPr>
          <p:cNvPr id="6" name="Segnaposto piè di pagina 5">
            <a:extLst>
              <a:ext uri="{FF2B5EF4-FFF2-40B4-BE49-F238E27FC236}">
                <a16:creationId xmlns:a16="http://schemas.microsoft.com/office/drawing/2014/main" id="{A777D452-958D-4159-A9A4-16DD29680A04}"/>
              </a:ext>
            </a:extLst>
          </p:cNvPr>
          <p:cNvSpPr>
            <a:spLocks noGrp="1"/>
          </p:cNvSpPr>
          <p:nvPr>
            <p:ph type="ftr" sz="quarter" idx="11"/>
          </p:nvPr>
        </p:nvSpPr>
        <p:spPr/>
        <p:txBody>
          <a:bodyPr rtlCol="0"/>
          <a:lstStyle/>
          <a:p>
            <a:pPr rtl="0"/>
            <a:r>
              <a:rPr lang="it-IT" noProof="0"/>
              <a:t>Daniele Cugnigni, Simone Meneghello, Gaia Penta</a:t>
            </a:r>
          </a:p>
        </p:txBody>
      </p:sp>
      <p:sp>
        <p:nvSpPr>
          <p:cNvPr id="7" name="Segnaposto numero diapositiva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a:extLst>
              <a:ext uri="{FF2B5EF4-FFF2-40B4-BE49-F238E27FC236}">
                <a16:creationId xmlns:a16="http://schemas.microsoft.com/office/drawing/2014/main" id="{6E80206F-8846-425C-A56E-16FFBA442014}"/>
              </a:ext>
            </a:extLst>
          </p:cNvPr>
          <p:cNvSpPr>
            <a:spLocks noGrp="1"/>
          </p:cNvSpPr>
          <p:nvPr>
            <p:ph type="dt" sz="half" idx="10"/>
          </p:nvPr>
        </p:nvSpPr>
        <p:spPr/>
        <p:txBody>
          <a:bodyPr rtlCol="0"/>
          <a:lstStyle/>
          <a:p>
            <a:pPr rtl="0"/>
            <a:fld id="{843C4F59-DCC0-4C0A-AC64-6C01F4459C46}" type="datetime1">
              <a:rPr lang="it-IT" noProof="0" smtClean="0"/>
              <a:t>25/07/2023</a:t>
            </a:fld>
            <a:endParaRPr lang="it-IT" noProof="0"/>
          </a:p>
        </p:txBody>
      </p:sp>
      <p:sp>
        <p:nvSpPr>
          <p:cNvPr id="8" name="Segnaposto piè di pagina 7">
            <a:extLst>
              <a:ext uri="{FF2B5EF4-FFF2-40B4-BE49-F238E27FC236}">
                <a16:creationId xmlns:a16="http://schemas.microsoft.com/office/drawing/2014/main" id="{6A45E89F-12CF-4561-A5F2-1E05783A3063}"/>
              </a:ext>
            </a:extLst>
          </p:cNvPr>
          <p:cNvSpPr>
            <a:spLocks noGrp="1"/>
          </p:cNvSpPr>
          <p:nvPr>
            <p:ph type="ftr" sz="quarter" idx="11"/>
          </p:nvPr>
        </p:nvSpPr>
        <p:spPr/>
        <p:txBody>
          <a:bodyPr rtlCol="0"/>
          <a:lstStyle/>
          <a:p>
            <a:pPr rtl="0"/>
            <a:r>
              <a:rPr lang="it-IT" noProof="0"/>
              <a:t>Daniele Cugnigni, Simone Meneghello, Gaia Penta</a:t>
            </a:r>
          </a:p>
        </p:txBody>
      </p:sp>
      <p:sp>
        <p:nvSpPr>
          <p:cNvPr id="9" name="Segnaposto numero diapositiva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60E367-8DA0-4655-BCBC-F4280D8642CD}"/>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2FEF9592-AA3C-4CF8-A5DB-4D010195A438}"/>
              </a:ext>
            </a:extLst>
          </p:cNvPr>
          <p:cNvSpPr>
            <a:spLocks noGrp="1"/>
          </p:cNvSpPr>
          <p:nvPr>
            <p:ph type="dt" sz="half" idx="10"/>
          </p:nvPr>
        </p:nvSpPr>
        <p:spPr/>
        <p:txBody>
          <a:bodyPr rtlCol="0"/>
          <a:lstStyle/>
          <a:p>
            <a:pPr rtl="0"/>
            <a:fld id="{83C1422F-DAEB-45CB-823C-65BED61D34C9}" type="datetime1">
              <a:rPr lang="it-IT" noProof="0" smtClean="0"/>
              <a:t>25/07/2023</a:t>
            </a:fld>
            <a:endParaRPr lang="it-IT" noProof="0"/>
          </a:p>
        </p:txBody>
      </p:sp>
      <p:sp>
        <p:nvSpPr>
          <p:cNvPr id="4" name="Segnaposto piè di pagina 3">
            <a:extLst>
              <a:ext uri="{FF2B5EF4-FFF2-40B4-BE49-F238E27FC236}">
                <a16:creationId xmlns:a16="http://schemas.microsoft.com/office/drawing/2014/main" id="{3C2C9377-F93E-4515-852A-264707755154}"/>
              </a:ext>
            </a:extLst>
          </p:cNvPr>
          <p:cNvSpPr>
            <a:spLocks noGrp="1"/>
          </p:cNvSpPr>
          <p:nvPr>
            <p:ph type="ftr" sz="quarter" idx="11"/>
          </p:nvPr>
        </p:nvSpPr>
        <p:spPr/>
        <p:txBody>
          <a:bodyPr rtlCol="0"/>
          <a:lstStyle/>
          <a:p>
            <a:pPr rtl="0"/>
            <a:r>
              <a:rPr lang="it-IT" noProof="0"/>
              <a:t>Daniele Cugnigni, Simone Meneghello, Gaia Penta</a:t>
            </a:r>
          </a:p>
        </p:txBody>
      </p:sp>
      <p:sp>
        <p:nvSpPr>
          <p:cNvPr id="5" name="Segnaposto numero diapositiva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EA599B4-6AB2-4190-82B5-7667EE1E922A}"/>
              </a:ext>
            </a:extLst>
          </p:cNvPr>
          <p:cNvSpPr>
            <a:spLocks noGrp="1"/>
          </p:cNvSpPr>
          <p:nvPr>
            <p:ph type="dt" sz="half" idx="10"/>
          </p:nvPr>
        </p:nvSpPr>
        <p:spPr/>
        <p:txBody>
          <a:bodyPr rtlCol="0"/>
          <a:lstStyle/>
          <a:p>
            <a:pPr rtl="0"/>
            <a:fld id="{55255EE2-FC55-4CA4-8F2B-01907C28F243}" type="datetime1">
              <a:rPr lang="it-IT" noProof="0" smtClean="0"/>
              <a:t>25/07/2023</a:t>
            </a:fld>
            <a:endParaRPr lang="it-IT" noProof="0"/>
          </a:p>
        </p:txBody>
      </p:sp>
      <p:sp>
        <p:nvSpPr>
          <p:cNvPr id="3" name="Segnaposto piè di pagina 2">
            <a:extLst>
              <a:ext uri="{FF2B5EF4-FFF2-40B4-BE49-F238E27FC236}">
                <a16:creationId xmlns:a16="http://schemas.microsoft.com/office/drawing/2014/main" id="{1B8FBFB3-AD86-4E39-B8AE-B4EC14528156}"/>
              </a:ext>
            </a:extLst>
          </p:cNvPr>
          <p:cNvSpPr>
            <a:spLocks noGrp="1"/>
          </p:cNvSpPr>
          <p:nvPr>
            <p:ph type="ftr" sz="quarter" idx="11"/>
          </p:nvPr>
        </p:nvSpPr>
        <p:spPr/>
        <p:txBody>
          <a:bodyPr rtlCol="0"/>
          <a:lstStyle/>
          <a:p>
            <a:pPr rtl="0"/>
            <a:r>
              <a:rPr lang="it-IT" noProof="0"/>
              <a:t>Daniele Cugnigni, Simone Meneghello, Gaia Penta</a:t>
            </a:r>
          </a:p>
        </p:txBody>
      </p:sp>
      <p:sp>
        <p:nvSpPr>
          <p:cNvPr id="4" name="Segnaposto numero diapositiva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F180DD20-7A20-4574-98A4-427795876739}"/>
              </a:ext>
            </a:extLst>
          </p:cNvPr>
          <p:cNvSpPr>
            <a:spLocks noGrp="1"/>
          </p:cNvSpPr>
          <p:nvPr>
            <p:ph type="dt" sz="half" idx="10"/>
          </p:nvPr>
        </p:nvSpPr>
        <p:spPr/>
        <p:txBody>
          <a:bodyPr rtlCol="0"/>
          <a:lstStyle/>
          <a:p>
            <a:pPr rtl="0"/>
            <a:fld id="{C81930AA-A08C-4E47-93CE-34AFA7442B28}" type="datetime1">
              <a:rPr lang="it-IT" noProof="0" smtClean="0"/>
              <a:t>25/07/2023</a:t>
            </a:fld>
            <a:endParaRPr lang="it-IT" noProof="0"/>
          </a:p>
        </p:txBody>
      </p:sp>
      <p:sp>
        <p:nvSpPr>
          <p:cNvPr id="6" name="Segnaposto piè di pagina 5">
            <a:extLst>
              <a:ext uri="{FF2B5EF4-FFF2-40B4-BE49-F238E27FC236}">
                <a16:creationId xmlns:a16="http://schemas.microsoft.com/office/drawing/2014/main" id="{54D0ED2B-71C4-421A-9DB0-676E00C10BDC}"/>
              </a:ext>
            </a:extLst>
          </p:cNvPr>
          <p:cNvSpPr>
            <a:spLocks noGrp="1"/>
          </p:cNvSpPr>
          <p:nvPr>
            <p:ph type="ftr" sz="quarter" idx="11"/>
          </p:nvPr>
        </p:nvSpPr>
        <p:spPr/>
        <p:txBody>
          <a:bodyPr rtlCol="0"/>
          <a:lstStyle/>
          <a:p>
            <a:pPr rtl="0"/>
            <a:r>
              <a:rPr lang="it-IT" noProof="0"/>
              <a:t>Daniele Cugnigni, Simone Meneghello, Gaia Penta</a:t>
            </a:r>
          </a:p>
        </p:txBody>
      </p:sp>
      <p:sp>
        <p:nvSpPr>
          <p:cNvPr id="7" name="Segnaposto numero diapositiva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immagine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a:extLst>
              <a:ext uri="{FF2B5EF4-FFF2-40B4-BE49-F238E27FC236}">
                <a16:creationId xmlns:a16="http://schemas.microsoft.com/office/drawing/2014/main" id="{5C3C3F7B-A4C8-4F9D-8165-BC5186EA0929}"/>
              </a:ext>
            </a:extLst>
          </p:cNvPr>
          <p:cNvSpPr>
            <a:spLocks noGrp="1"/>
          </p:cNvSpPr>
          <p:nvPr>
            <p:ph type="dt" sz="half" idx="10"/>
          </p:nvPr>
        </p:nvSpPr>
        <p:spPr/>
        <p:txBody>
          <a:bodyPr rtlCol="0"/>
          <a:lstStyle/>
          <a:p>
            <a:pPr rtl="0"/>
            <a:fld id="{879F910E-9693-49DB-A2D4-0CE096FCE049}" type="datetime1">
              <a:rPr lang="it-IT" noProof="0" smtClean="0"/>
              <a:t>25/07/2023</a:t>
            </a:fld>
            <a:endParaRPr lang="it-IT" noProof="0"/>
          </a:p>
        </p:txBody>
      </p:sp>
      <p:sp>
        <p:nvSpPr>
          <p:cNvPr id="6" name="Segnaposto piè di pagina 5">
            <a:extLst>
              <a:ext uri="{FF2B5EF4-FFF2-40B4-BE49-F238E27FC236}">
                <a16:creationId xmlns:a16="http://schemas.microsoft.com/office/drawing/2014/main" id="{DE696EA5-2FA2-464D-982F-C53E6426A843}"/>
              </a:ext>
            </a:extLst>
          </p:cNvPr>
          <p:cNvSpPr>
            <a:spLocks noGrp="1"/>
          </p:cNvSpPr>
          <p:nvPr>
            <p:ph type="ftr" sz="quarter" idx="11"/>
          </p:nvPr>
        </p:nvSpPr>
        <p:spPr/>
        <p:txBody>
          <a:bodyPr rtlCol="0"/>
          <a:lstStyle/>
          <a:p>
            <a:pPr rtl="0"/>
            <a:r>
              <a:rPr lang="it-IT" noProof="0"/>
              <a:t>Daniele Cugnigni, Simone Meneghello, Gaia Penta</a:t>
            </a:r>
          </a:p>
        </p:txBody>
      </p:sp>
      <p:sp>
        <p:nvSpPr>
          <p:cNvPr id="7" name="Segnaposto numero diapositiva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rtlCol="0"/>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A2455C8-99D3-4B47-B527-11AFC2080250}" type="datetime1">
              <a:rPr lang="it-IT" noProof="0" smtClean="0"/>
              <a:t>25/07/2023</a:t>
            </a:fld>
            <a:endParaRPr lang="it-IT" noProof="0"/>
          </a:p>
        </p:txBody>
      </p:sp>
      <p:sp>
        <p:nvSpPr>
          <p:cNvPr id="5" name="Segnaposto piè di pagina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it-IT" noProof="0"/>
              <a:t>Daniele Cugnigni, Simone Meneghello, Gaia Penta</a:t>
            </a:r>
          </a:p>
        </p:txBody>
      </p:sp>
      <p:sp>
        <p:nvSpPr>
          <p:cNvPr id="6" name="Segnaposto numero diapositiva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06FEDF93-2BFD-41CA-ABC7-B039102F3792}" type="slidenum">
              <a:rPr lang="it-IT" noProof="0" smtClean="0"/>
              <a:t>‹N›</a:t>
            </a:fld>
            <a:endParaRPr lang="it-IT" noProof="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6.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22.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4.sv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22.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6.sv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svg"/><Relationship Id="rId7" Type="http://schemas.openxmlformats.org/officeDocument/2006/relationships/diagramLayout" Target="../diagrams/layout1.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image" Target="../media/image6.svg"/><Relationship Id="rId10" Type="http://schemas.microsoft.com/office/2007/relationships/diagramDrawing" Target="../diagrams/drawing1.xml"/><Relationship Id="rId4" Type="http://schemas.openxmlformats.org/officeDocument/2006/relationships/image" Target="../media/image22.png"/><Relationship Id="rId9" Type="http://schemas.openxmlformats.org/officeDocument/2006/relationships/diagramColors" Target="../diagrams/colors1.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7.svg"/><Relationship Id="rId3" Type="http://schemas.microsoft.com/office/2007/relationships/hdphoto" Target="../media/hdphoto2.wdp"/><Relationship Id="rId7" Type="http://schemas.openxmlformats.org/officeDocument/2006/relationships/image" Target="../media/image61.svg"/><Relationship Id="rId12" Type="http://schemas.openxmlformats.org/officeDocument/2006/relationships/image" Target="../media/image43.png"/><Relationship Id="rId17" Type="http://schemas.openxmlformats.org/officeDocument/2006/relationships/image" Target="../media/image71.svg"/><Relationship Id="rId2" Type="http://schemas.openxmlformats.org/officeDocument/2006/relationships/image" Target="../media/image38.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63.svg"/><Relationship Id="rId1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8.emf"/><Relationship Id="rId5" Type="http://schemas.openxmlformats.org/officeDocument/2006/relationships/image" Target="../media/image47.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1.emf"/><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microsoft.com/office/2018/10/relationships/comments" Target="../comments/modernComment_16A_90AF5902.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emf"/><Relationship Id="rId1" Type="http://schemas.openxmlformats.org/officeDocument/2006/relationships/slideLayout" Target="../slideLayouts/slideLayout7.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emf"/><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5.emf"/><Relationship Id="rId1" Type="http://schemas.openxmlformats.org/officeDocument/2006/relationships/slideLayout" Target="../slideLayouts/slideLayout7.xml"/><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91.png"/><Relationship Id="rId3" Type="http://schemas.openxmlformats.org/officeDocument/2006/relationships/image" Target="../media/image46.png"/><Relationship Id="rId7" Type="http://schemas.openxmlformats.org/officeDocument/2006/relationships/image" Target="../media/image89.png"/><Relationship Id="rId12" Type="http://schemas.openxmlformats.org/officeDocument/2006/relationships/customXml" Target="../ink/ink6.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61.jpeg"/><Relationship Id="rId5" Type="http://schemas.openxmlformats.org/officeDocument/2006/relationships/image" Target="../media/image59.jpeg"/><Relationship Id="rId10" Type="http://schemas.openxmlformats.org/officeDocument/2006/relationships/image" Target="../media/image90.png"/><Relationship Id="rId4" Type="http://schemas.microsoft.com/office/2007/relationships/hdphoto" Target="../media/hdphoto3.wdp"/><Relationship Id="rId9" Type="http://schemas.openxmlformats.org/officeDocument/2006/relationships/customXml" Target="../ink/ink5.xml"/></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01.svg"/><Relationship Id="rId18" Type="http://schemas.openxmlformats.org/officeDocument/2006/relationships/image" Target="../media/image67.png"/><Relationship Id="rId3" Type="http://schemas.openxmlformats.org/officeDocument/2006/relationships/image" Target="../media/image8.svg"/><Relationship Id="rId21" Type="http://schemas.openxmlformats.org/officeDocument/2006/relationships/image" Target="../media/image107.svg"/><Relationship Id="rId7" Type="http://schemas.openxmlformats.org/officeDocument/2006/relationships/image" Target="../media/image95.svg"/><Relationship Id="rId12" Type="http://schemas.openxmlformats.org/officeDocument/2006/relationships/image" Target="../media/image66.png"/><Relationship Id="rId17" Type="http://schemas.openxmlformats.org/officeDocument/2006/relationships/image" Target="../media/image103.png"/><Relationship Id="rId2" Type="http://schemas.openxmlformats.org/officeDocument/2006/relationships/image" Target="../media/image5.png"/><Relationship Id="rId16" Type="http://schemas.openxmlformats.org/officeDocument/2006/relationships/customXml" Target="../ink/ink8.xml"/><Relationship Id="rId20"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99.svg"/><Relationship Id="rId5" Type="http://schemas.openxmlformats.org/officeDocument/2006/relationships/image" Target="../media/image93.svg"/><Relationship Id="rId15" Type="http://schemas.openxmlformats.org/officeDocument/2006/relationships/image" Target="../media/image102.png"/><Relationship Id="rId23" Type="http://schemas.openxmlformats.org/officeDocument/2006/relationships/image" Target="../media/image108.png"/><Relationship Id="rId10" Type="http://schemas.openxmlformats.org/officeDocument/2006/relationships/image" Target="../media/image65.png"/><Relationship Id="rId19" Type="http://schemas.openxmlformats.org/officeDocument/2006/relationships/image" Target="../media/image105.svg"/><Relationship Id="rId4" Type="http://schemas.openxmlformats.org/officeDocument/2006/relationships/image" Target="../media/image62.png"/><Relationship Id="rId9" Type="http://schemas.openxmlformats.org/officeDocument/2006/relationships/image" Target="../media/image97.svg"/><Relationship Id="rId14" Type="http://schemas.openxmlformats.org/officeDocument/2006/relationships/customXml" Target="../ink/ink7.xml"/><Relationship Id="rId22" Type="http://schemas.openxmlformats.org/officeDocument/2006/relationships/customXml" Target="../ink/ink9.xm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10.sv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9.pn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0.svg"/><Relationship Id="rId5" Type="http://schemas.openxmlformats.org/officeDocument/2006/relationships/image" Target="../media/image70.png"/><Relationship Id="rId4" Type="http://schemas.openxmlformats.org/officeDocument/2006/relationships/image" Target="../media/image112.svg"/></Relationships>
</file>

<file path=ppt/slides/_rels/slide41.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0.svg"/><Relationship Id="rId5" Type="http://schemas.openxmlformats.org/officeDocument/2006/relationships/image" Target="../media/image70.png"/><Relationship Id="rId4" Type="http://schemas.openxmlformats.org/officeDocument/2006/relationships/image" Target="../media/image112.svg"/></Relationships>
</file>

<file path=ppt/slides/_rels/slide42.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0.svg"/><Relationship Id="rId5" Type="http://schemas.openxmlformats.org/officeDocument/2006/relationships/image" Target="../media/image70.png"/><Relationship Id="rId4" Type="http://schemas.openxmlformats.org/officeDocument/2006/relationships/image" Target="../media/image112.svg"/></Relationships>
</file>

<file path=ppt/slides/_rels/slide43.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5.png"/><Relationship Id="rId4" Type="http://schemas.openxmlformats.org/officeDocument/2006/relationships/image" Target="../media/image74.jpeg"/></Relationships>
</file>

<file path=ppt/slides/_rels/slide4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46.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47.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4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49.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hyperlink" Target="https://pixabay.com/it/freccia-freccia-a-destra-triangolo-319326/"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51.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29.svg"/><Relationship Id="rId5" Type="http://schemas.openxmlformats.org/officeDocument/2006/relationships/image" Target="../media/image84.png"/><Relationship Id="rId4" Type="http://schemas.openxmlformats.org/officeDocument/2006/relationships/image" Target="../media/image83.jpeg"/></Relationships>
</file>

<file path=ppt/slides/_rels/slide5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10.svg"/><Relationship Id="rId7" Type="http://schemas.openxmlformats.org/officeDocument/2006/relationships/customXml" Target="../ink/ink11.xml"/><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customXml" Target="../ink/ink10.xml"/><Relationship Id="rId4" Type="http://schemas.openxmlformats.org/officeDocument/2006/relationships/image" Target="../media/image85.jpeg"/></Relationships>
</file>

<file path=ppt/slides/_rels/slide53.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jpeg"/></Relationships>
</file>

<file path=ppt/slides/_rels/slide5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5.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112.sv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diagramLayout" Target="../diagrams/layout2.xml"/><Relationship Id="rId7" Type="http://schemas.openxmlformats.org/officeDocument/2006/relationships/image" Target="../media/image70.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4" Type="http://schemas.microsoft.com/office/2018/10/relationships/comments" Target="../comments/modernComment_17C_6AB2C4C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hyperlink" Target="https://pixabay.com/it/freccia-freccia-a-destra-triangolo-319326/"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customXml" Target="../ink/ink3.xml"/><Relationship Id="rId18" Type="http://schemas.openxmlformats.org/officeDocument/2006/relationships/image" Target="../media/image6.sv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30.png"/><Relationship Id="rId17" Type="http://schemas.openxmlformats.org/officeDocument/2006/relationships/image" Target="../media/image20.png"/><Relationship Id="rId2" Type="http://schemas.openxmlformats.org/officeDocument/2006/relationships/notesSlide" Target="../notesSlides/notesSlide6.xml"/><Relationship Id="rId16"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customXml" Target="../ink/ink2.xml"/><Relationship Id="rId5" Type="http://schemas.openxmlformats.org/officeDocument/2006/relationships/image" Target="../media/image16.png"/><Relationship Id="rId15" Type="http://schemas.openxmlformats.org/officeDocument/2006/relationships/image" Target="../media/image19.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18.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4" name="Rombo 3">
            <a:extLst>
              <a:ext uri="{FF2B5EF4-FFF2-40B4-BE49-F238E27FC236}">
                <a16:creationId xmlns:a16="http://schemas.microsoft.com/office/drawing/2014/main" id="{1C59176D-59A8-4C02-B448-EE01232FB3E7}"/>
              </a:ext>
              <a:ext uri="{C183D7F6-B498-43B3-948B-1728B52AA6E4}">
                <adec:decorative xmlns:adec="http://schemas.microsoft.com/office/drawing/2017/decorative" xmlns=""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5" name="Rombo 4">
            <a:extLst>
              <a:ext uri="{FF2B5EF4-FFF2-40B4-BE49-F238E27FC236}">
                <a16:creationId xmlns:a16="http://schemas.microsoft.com/office/drawing/2014/main" id="{A50B1817-3C7F-41BC-8557-7A00C928EE16}"/>
              </a:ext>
              <a:ext uri="{C183D7F6-B498-43B3-948B-1728B52AA6E4}">
                <adec:decorative xmlns:adec="http://schemas.microsoft.com/office/drawing/2017/decorative" xmlns=""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mc:AlternateContent xmlns:mc="http://schemas.openxmlformats.org/markup-compatibility/2006">
        <mc:Choice xmlns:p14="http://schemas.microsoft.com/office/powerpoint/2010/main" xmlns:aink="http://schemas.microsoft.com/office/drawing/2016/ink" xmlns="" Requires="p14 aink">
          <p:contentPart p14:bwMode="auto" r:id="rId3">
            <p14:nvContentPartPr>
              <p14:cNvPr id="3" name="Input penna 2">
                <a:extLst>
                  <a:ext uri="{FF2B5EF4-FFF2-40B4-BE49-F238E27FC236}">
                    <a16:creationId xmlns:a16="http://schemas.microsoft.com/office/drawing/2014/main" id="{991061FE-AB4E-44E4-FBE1-67DF87479E63}"/>
                  </a:ext>
                </a:extLst>
              </p14:cNvPr>
              <p14:cNvContentPartPr/>
              <p14:nvPr/>
            </p14:nvContentPartPr>
            <p14:xfrm>
              <a:off x="1798684" y="1243977"/>
              <a:ext cx="360" cy="360"/>
            </p14:xfrm>
          </p:contentPart>
        </mc:Choice>
        <mc:Fallback>
          <p:pic>
            <p:nvPicPr>
              <p:cNvPr id="3" name="Input penna 2">
                <a:extLst>
                  <a:ext uri="{FF2B5EF4-FFF2-40B4-BE49-F238E27FC236}">
                    <a16:creationId xmlns:a16="http://schemas.microsoft.com/office/drawing/2014/main" id="{991061FE-AB4E-44E4-FBE1-67DF87479E63}"/>
                  </a:ext>
                </a:extLst>
              </p:cNvPr>
              <p:cNvPicPr/>
              <p:nvPr/>
            </p:nvPicPr>
            <p:blipFill>
              <a:blip r:embed="rId4"/>
              <a:stretch>
                <a:fillRect/>
              </a:stretch>
            </p:blipFill>
            <p:spPr>
              <a:xfrm>
                <a:off x="1780684" y="1225977"/>
                <a:ext cx="36000" cy="36000"/>
              </a:xfrm>
              <a:prstGeom prst="rect">
                <a:avLst/>
              </a:prstGeom>
            </p:spPr>
          </p:pic>
        </mc:Fallback>
      </mc:AlternateContent>
      <p:pic>
        <p:nvPicPr>
          <p:cNvPr id="16" name="Immagine 15" descr="Immagine che contiene Elementi grafici, Carattere, simbolo, clipart&#10;&#10;Descrizione generata automaticamente">
            <a:extLst>
              <a:ext uri="{FF2B5EF4-FFF2-40B4-BE49-F238E27FC236}">
                <a16:creationId xmlns:a16="http://schemas.microsoft.com/office/drawing/2014/main" id="{2B3CBC3B-9369-3D8F-7C60-9670C84B301D}"/>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5297299" y="3261477"/>
            <a:ext cx="1597402" cy="1597402"/>
          </a:xfrm>
          <a:prstGeom prst="rect">
            <a:avLst/>
          </a:prstGeom>
        </p:spPr>
      </p:pic>
      <p:sp>
        <p:nvSpPr>
          <p:cNvPr id="11" name="Titolo 1">
            <a:extLst>
              <a:ext uri="{FF2B5EF4-FFF2-40B4-BE49-F238E27FC236}">
                <a16:creationId xmlns:a16="http://schemas.microsoft.com/office/drawing/2014/main" id="{67031888-16C9-8877-4729-7E1F38B02F51}"/>
              </a:ext>
            </a:extLst>
          </p:cNvPr>
          <p:cNvSpPr txBox="1">
            <a:spLocks/>
          </p:cNvSpPr>
          <p:nvPr/>
        </p:nvSpPr>
        <p:spPr>
          <a:xfrm>
            <a:off x="1524000" y="1999122"/>
            <a:ext cx="9144000" cy="4210383"/>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b="1">
                <a:solidFill>
                  <a:schemeClr val="bg1"/>
                </a:solidFill>
              </a:rPr>
              <a:t>Food Deliveries in India</a:t>
            </a:r>
            <a:br>
              <a:rPr lang="it-IT" b="1">
                <a:solidFill>
                  <a:schemeClr val="bg1"/>
                </a:solidFill>
              </a:rPr>
            </a:br>
            <a:r>
              <a:rPr lang="it-IT" b="1">
                <a:solidFill>
                  <a:schemeClr val="bg1"/>
                </a:solidFill>
              </a:rPr>
              <a:t/>
            </a:r>
            <a:br>
              <a:rPr lang="it-IT" b="1">
                <a:solidFill>
                  <a:schemeClr val="bg1"/>
                </a:solidFill>
              </a:rPr>
            </a:br>
            <a:r>
              <a:rPr lang="it-IT" b="1">
                <a:solidFill>
                  <a:schemeClr val="bg1"/>
                </a:solidFill>
              </a:rPr>
              <a:t/>
            </a:r>
            <a:br>
              <a:rPr lang="it-IT" b="1">
                <a:solidFill>
                  <a:schemeClr val="bg1"/>
                </a:solidFill>
              </a:rPr>
            </a:br>
            <a:r>
              <a:rPr lang="it-IT">
                <a:solidFill>
                  <a:schemeClr val="bg1"/>
                </a:solidFill>
              </a:rPr>
              <a:t/>
            </a:r>
            <a:br>
              <a:rPr lang="it-IT">
                <a:solidFill>
                  <a:schemeClr val="bg1"/>
                </a:solidFill>
              </a:rPr>
            </a:br>
            <a:r>
              <a:rPr lang="it-IT" sz="3200">
                <a:solidFill>
                  <a:schemeClr val="accent4"/>
                </a:solidFill>
              </a:rPr>
              <a:t>Daniele </a:t>
            </a:r>
            <a:r>
              <a:rPr lang="it-IT" sz="3200" err="1">
                <a:solidFill>
                  <a:schemeClr val="accent4"/>
                </a:solidFill>
              </a:rPr>
              <a:t>Cugnigni</a:t>
            </a:r>
            <a:r>
              <a:rPr lang="it-IT" sz="3200">
                <a:solidFill>
                  <a:schemeClr val="accent4"/>
                </a:solidFill>
              </a:rPr>
              <a:t>, </a:t>
            </a:r>
            <a:br>
              <a:rPr lang="it-IT" sz="3200">
                <a:solidFill>
                  <a:schemeClr val="accent4"/>
                </a:solidFill>
              </a:rPr>
            </a:br>
            <a:r>
              <a:rPr lang="it-IT" sz="3200">
                <a:solidFill>
                  <a:schemeClr val="accent4"/>
                </a:solidFill>
              </a:rPr>
              <a:t>Simone Meneghello, Gaia Penta</a:t>
            </a:r>
            <a:endParaRPr lang="it-IT">
              <a:solidFill>
                <a:schemeClr val="accent4"/>
              </a:solidFill>
            </a:endParaRPr>
          </a:p>
        </p:txBody>
      </p:sp>
      <p:grpSp>
        <p:nvGrpSpPr>
          <p:cNvPr id="15" name="Gruppo 14">
            <a:extLst>
              <a:ext uri="{FF2B5EF4-FFF2-40B4-BE49-F238E27FC236}">
                <a16:creationId xmlns:a16="http://schemas.microsoft.com/office/drawing/2014/main" id="{246900F3-A6BD-71FF-0A74-E6EC455C11B7}"/>
              </a:ext>
            </a:extLst>
          </p:cNvPr>
          <p:cNvGrpSpPr/>
          <p:nvPr/>
        </p:nvGrpSpPr>
        <p:grpSpPr>
          <a:xfrm>
            <a:off x="4038600" y="4194629"/>
            <a:ext cx="1179605" cy="477516"/>
            <a:chOff x="4706007" y="4356910"/>
            <a:chExt cx="466306" cy="269515"/>
          </a:xfrm>
        </p:grpSpPr>
        <p:sp>
          <p:nvSpPr>
            <p:cNvPr id="7" name="Connettore 6">
              <a:extLst>
                <a:ext uri="{FF2B5EF4-FFF2-40B4-BE49-F238E27FC236}">
                  <a16:creationId xmlns:a16="http://schemas.microsoft.com/office/drawing/2014/main" id="{0EDA9FB4-7AF5-2C22-51A4-82D8BCB52049}"/>
                </a:ext>
              </a:extLst>
            </p:cNvPr>
            <p:cNvSpPr/>
            <p:nvPr/>
          </p:nvSpPr>
          <p:spPr>
            <a:xfrm>
              <a:off x="5064141" y="4458446"/>
              <a:ext cx="108172" cy="114618"/>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onnettore 7">
              <a:extLst>
                <a:ext uri="{FF2B5EF4-FFF2-40B4-BE49-F238E27FC236}">
                  <a16:creationId xmlns:a16="http://schemas.microsoft.com/office/drawing/2014/main" id="{3D9A6E6B-3C2C-DA32-6C90-7ED1C912C8FF}"/>
                </a:ext>
              </a:extLst>
            </p:cNvPr>
            <p:cNvSpPr/>
            <p:nvPr/>
          </p:nvSpPr>
          <p:spPr>
            <a:xfrm>
              <a:off x="4895043" y="4356910"/>
              <a:ext cx="207460" cy="20993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onnettore 9">
              <a:extLst>
                <a:ext uri="{FF2B5EF4-FFF2-40B4-BE49-F238E27FC236}">
                  <a16:creationId xmlns:a16="http://schemas.microsoft.com/office/drawing/2014/main" id="{287652EB-10FC-4F48-FE00-E55FA161460A}"/>
                </a:ext>
              </a:extLst>
            </p:cNvPr>
            <p:cNvSpPr/>
            <p:nvPr/>
          </p:nvSpPr>
          <p:spPr>
            <a:xfrm>
              <a:off x="4919155" y="4481098"/>
              <a:ext cx="159236" cy="145327"/>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onnettore 11">
              <a:extLst>
                <a:ext uri="{FF2B5EF4-FFF2-40B4-BE49-F238E27FC236}">
                  <a16:creationId xmlns:a16="http://schemas.microsoft.com/office/drawing/2014/main" id="{0F359C6E-E475-C5EE-8E5D-CC09F0E94F33}"/>
                </a:ext>
              </a:extLst>
            </p:cNvPr>
            <p:cNvSpPr/>
            <p:nvPr/>
          </p:nvSpPr>
          <p:spPr>
            <a:xfrm>
              <a:off x="4843757" y="4528723"/>
              <a:ext cx="88943" cy="8246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Connettore 12">
              <a:extLst>
                <a:ext uri="{FF2B5EF4-FFF2-40B4-BE49-F238E27FC236}">
                  <a16:creationId xmlns:a16="http://schemas.microsoft.com/office/drawing/2014/main" id="{7E85BCD6-27C2-27F9-00D1-AF9B256AFDA7}"/>
                </a:ext>
              </a:extLst>
            </p:cNvPr>
            <p:cNvSpPr/>
            <p:nvPr/>
          </p:nvSpPr>
          <p:spPr>
            <a:xfrm>
              <a:off x="4758047" y="4418808"/>
              <a:ext cx="182595" cy="15836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onnettore 13">
              <a:extLst>
                <a:ext uri="{FF2B5EF4-FFF2-40B4-BE49-F238E27FC236}">
                  <a16:creationId xmlns:a16="http://schemas.microsoft.com/office/drawing/2014/main" id="{83E07C53-63DF-E2B8-F7AD-B7738B0F06B1}"/>
                </a:ext>
              </a:extLst>
            </p:cNvPr>
            <p:cNvSpPr/>
            <p:nvPr/>
          </p:nvSpPr>
          <p:spPr>
            <a:xfrm>
              <a:off x="4706007" y="4478550"/>
              <a:ext cx="95113" cy="69043"/>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23878490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accel="50000" decel="50000" fill="hold" nodeType="withEffect">
                                  <p:stCondLst>
                                    <p:cond delay="0"/>
                                  </p:stCondLst>
                                  <p:childTnLst>
                                    <p:animMotion origin="layout" path="M 0 1.85185E-6 L 0.67266 0.00486 " pathEditMode="relative" rAng="0" ptsTypes="AA">
                                      <p:cBhvr>
                                        <p:cTn id="9" dur="2000" fill="hold"/>
                                        <p:tgtEl>
                                          <p:spTgt spid="16"/>
                                        </p:tgtEl>
                                        <p:attrNameLst>
                                          <p:attrName>ppt_x</p:attrName>
                                          <p:attrName>ppt_y</p:attrName>
                                        </p:attrNameLst>
                                      </p:cBhvr>
                                      <p:rCtr x="33633" y="231"/>
                                    </p:animMotion>
                                  </p:childTnLst>
                                </p:cTn>
                              </p:par>
                              <p:par>
                                <p:cTn id="10" presetID="63" presetClass="path" presetSubtype="0" accel="50000" decel="50000" fill="hold" nodeType="withEffect">
                                  <p:stCondLst>
                                    <p:cond delay="0"/>
                                  </p:stCondLst>
                                  <p:childTnLst>
                                    <p:animMotion origin="layout" path="M 2.70833E-6 3.7037E-6 L 0.68112 -0.00324 " pathEditMode="relative" rAng="0" ptsTypes="AA">
                                      <p:cBhvr>
                                        <p:cTn id="11" dur="2000" fill="hold"/>
                                        <p:tgtEl>
                                          <p:spTgt spid="15"/>
                                        </p:tgtEl>
                                        <p:attrNameLst>
                                          <p:attrName>ppt_x</p:attrName>
                                          <p:attrName>ppt_y</p:attrName>
                                        </p:attrNameLst>
                                      </p:cBhvr>
                                      <p:rCtr x="34049"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BF31589-992B-7E27-2FC9-9A1A24021909}"/>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EC26766D-6671-8DD2-CB85-8D142105F1E1}"/>
              </a:ext>
            </a:extLst>
          </p:cNvPr>
          <p:cNvSpPr>
            <a:spLocks noGrp="1"/>
          </p:cNvSpPr>
          <p:nvPr>
            <p:ph type="sldNum" sz="quarter" idx="12"/>
          </p:nvPr>
        </p:nvSpPr>
        <p:spPr/>
        <p:txBody>
          <a:bodyPr/>
          <a:lstStyle/>
          <a:p>
            <a:pPr rtl="0"/>
            <a:fld id="{06FEDF93-2BFD-41CA-ABC7-B039102F3792}" type="slidenum">
              <a:rPr lang="it-IT" noProof="0" smtClean="0"/>
              <a:t>10</a:t>
            </a:fld>
            <a:endParaRPr lang="it-IT" noProof="0"/>
          </a:p>
        </p:txBody>
      </p:sp>
      <p:graphicFrame>
        <p:nvGraphicFramePr>
          <p:cNvPr id="4" name="Tabella 4">
            <a:extLst>
              <a:ext uri="{FF2B5EF4-FFF2-40B4-BE49-F238E27FC236}">
                <a16:creationId xmlns:a16="http://schemas.microsoft.com/office/drawing/2014/main" id="{5D031215-0CEB-83CC-51D1-3CD58214F033}"/>
              </a:ext>
            </a:extLst>
          </p:cNvPr>
          <p:cNvGraphicFramePr>
            <a:graphicFrameLocks noGrp="1"/>
          </p:cNvGraphicFramePr>
          <p:nvPr>
            <p:extLst>
              <p:ext uri="{D42A27DB-BD31-4B8C-83A1-F6EECF244321}">
                <p14:modId xmlns:p14="http://schemas.microsoft.com/office/powerpoint/2010/main" val="3891737110"/>
              </p:ext>
            </p:extLst>
          </p:nvPr>
        </p:nvGraphicFramePr>
        <p:xfrm>
          <a:off x="1107055" y="934528"/>
          <a:ext cx="9758007" cy="5144945"/>
        </p:xfrm>
        <a:graphic>
          <a:graphicData uri="http://schemas.openxmlformats.org/drawingml/2006/table">
            <a:tbl>
              <a:tblPr bandRow="1">
                <a:tableStyleId>{91EBBBCC-DAD2-459C-BE2E-F6DE35CF9A28}</a:tableStyleId>
              </a:tblPr>
              <a:tblGrid>
                <a:gridCol w="4383311">
                  <a:extLst>
                    <a:ext uri="{9D8B030D-6E8A-4147-A177-3AD203B41FA5}">
                      <a16:colId xmlns:a16="http://schemas.microsoft.com/office/drawing/2014/main" val="850052123"/>
                    </a:ext>
                  </a:extLst>
                </a:gridCol>
                <a:gridCol w="5374696">
                  <a:extLst>
                    <a:ext uri="{9D8B030D-6E8A-4147-A177-3AD203B41FA5}">
                      <a16:colId xmlns:a16="http://schemas.microsoft.com/office/drawing/2014/main" val="2273520679"/>
                    </a:ext>
                  </a:extLst>
                </a:gridCol>
              </a:tblGrid>
              <a:tr h="4531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Century Gothic (Titoli)"/>
                        </a:rPr>
                        <a:t>Origine</a:t>
                      </a:r>
                      <a:endParaRPr lang="en-US" sz="1800" kern="1200" err="1">
                        <a:solidFill>
                          <a:schemeClr val="tx1"/>
                        </a:solidFill>
                        <a:latin typeface="Century Gothic (Titoli)"/>
                      </a:endParaRPr>
                    </a:p>
                  </a:txBody>
                  <a:tcPr anchor="ctr">
                    <a:lnL w="12700">
                      <a:solidFill>
                        <a:schemeClr val="tx1"/>
                      </a:solidFill>
                    </a:lnL>
                    <a:lnR w="12700">
                      <a:solidFill>
                        <a:schemeClr val="tx1"/>
                      </a:solidFill>
                    </a:lnR>
                    <a:lnT w="12700">
                      <a:solidFill>
                        <a:schemeClr val="tx1"/>
                      </a:solidFill>
                    </a:lnT>
                  </a:tcPr>
                </a:tc>
                <a:tc>
                  <a:txBody>
                    <a:bodyPr/>
                    <a:lstStyle/>
                    <a:p>
                      <a:pPr algn="l"/>
                      <a:r>
                        <a:rPr lang="en-US" sz="1800">
                          <a:solidFill>
                            <a:schemeClr val="tx1"/>
                          </a:solidFill>
                          <a:latin typeface="Century Gothic (Titoli)"/>
                        </a:rPr>
                        <a:t>Kaggle</a:t>
                      </a:r>
                      <a:endParaRPr lang="it-IT" sz="1800">
                        <a:solidFill>
                          <a:schemeClr val="tx1"/>
                        </a:solidFill>
                        <a:latin typeface="Century Gothic (Titoli)"/>
                      </a:endParaRPr>
                    </a:p>
                  </a:txBody>
                  <a:tcPr anchor="ctr">
                    <a:lnL w="12700">
                      <a:solidFill>
                        <a:schemeClr val="tx1"/>
                      </a:solidFill>
                    </a:lnL>
                    <a:lnR w="12700">
                      <a:solidFill>
                        <a:schemeClr val="tx1"/>
                      </a:solidFill>
                    </a:lnR>
                    <a:lnT w="12700">
                      <a:solidFill>
                        <a:schemeClr val="tx1"/>
                      </a:solidFill>
                    </a:lnT>
                  </a:tcPr>
                </a:tc>
                <a:extLst>
                  <a:ext uri="{0D108BD9-81ED-4DB2-BD59-A6C34878D82A}">
                    <a16:rowId xmlns:a16="http://schemas.microsoft.com/office/drawing/2014/main" val="1139465449"/>
                  </a:ext>
                </a:extLst>
              </a:tr>
              <a:tr h="501657">
                <a:tc>
                  <a:txBody>
                    <a:bodyPr/>
                    <a:lstStyle/>
                    <a:p>
                      <a:pPr marL="0" marR="0" lvl="0" indent="0" algn="ctr" rtl="0" eaLnBrk="1" fontAlgn="auto" latinLnBrk="0" hangingPunct="1">
                        <a:lnSpc>
                          <a:spcPct val="100000"/>
                        </a:lnSpc>
                        <a:spcBef>
                          <a:spcPts val="0"/>
                        </a:spcBef>
                        <a:spcAft>
                          <a:spcPts val="0"/>
                        </a:spcAft>
                        <a:buClrTx/>
                        <a:buSzTx/>
                        <a:buFontTx/>
                        <a:buNone/>
                      </a:pPr>
                      <a:r>
                        <a:rPr lang="en-US" sz="1800" b="1" kern="1200">
                          <a:solidFill>
                            <a:schemeClr val="tx1"/>
                          </a:solidFill>
                          <a:latin typeface="Century Gothic (Titoli)"/>
                        </a:rPr>
                        <a:t>Numero di unità statistiche </a:t>
                      </a:r>
                      <a:endParaRPr lang="en-US" sz="1800" kern="1200">
                        <a:solidFill>
                          <a:schemeClr val="tx1"/>
                        </a:solidFill>
                        <a:latin typeface="Century Gothic (Titoli)"/>
                        <a:ea typeface="+mn-ea"/>
                        <a:cs typeface="+mn-cs"/>
                      </a:endParaRPr>
                    </a:p>
                  </a:txBody>
                  <a:tcPr anchor="ctr">
                    <a:lnL w="12700">
                      <a:solidFill>
                        <a:schemeClr val="tx1"/>
                      </a:solidFill>
                    </a:lnL>
                    <a:lnR w="12700">
                      <a:solidFill>
                        <a:schemeClr val="tx1"/>
                      </a:solidFill>
                    </a:lnR>
                  </a:tcPr>
                </a:tc>
                <a:tc>
                  <a:txBody>
                    <a:bodyPr/>
                    <a:lstStyle/>
                    <a:p>
                      <a:pPr algn="l"/>
                      <a:r>
                        <a:rPr lang="en-US" sz="1800">
                          <a:solidFill>
                            <a:schemeClr val="tx1"/>
                          </a:solidFill>
                          <a:latin typeface="Century Gothic (Titoli)"/>
                        </a:rPr>
                        <a:t>388</a:t>
                      </a:r>
                      <a:endParaRPr lang="it-IT" sz="1800">
                        <a:solidFill>
                          <a:schemeClr val="tx1"/>
                        </a:solidFill>
                        <a:latin typeface="Century Gothic (Titoli)"/>
                      </a:endParaRPr>
                    </a:p>
                  </a:txBody>
                  <a:tcPr anchor="ctr">
                    <a:lnL w="12700">
                      <a:solidFill>
                        <a:schemeClr val="tx1"/>
                      </a:solidFill>
                    </a:lnL>
                    <a:lnR w="12700">
                      <a:solidFill>
                        <a:schemeClr val="tx1"/>
                      </a:solidFill>
                    </a:lnR>
                  </a:tcPr>
                </a:tc>
                <a:extLst>
                  <a:ext uri="{0D108BD9-81ED-4DB2-BD59-A6C34878D82A}">
                    <a16:rowId xmlns:a16="http://schemas.microsoft.com/office/drawing/2014/main" val="3635129259"/>
                  </a:ext>
                </a:extLst>
              </a:tr>
              <a:tr h="517840">
                <a:tc>
                  <a:txBody>
                    <a:bodyPr/>
                    <a:lstStyle/>
                    <a:p>
                      <a:pPr algn="ctr"/>
                      <a:r>
                        <a:rPr lang="en-US" sz="1800" b="1">
                          <a:solidFill>
                            <a:schemeClr val="tx1"/>
                          </a:solidFill>
                          <a:latin typeface="Century Gothic (Titoli)"/>
                        </a:rPr>
                        <a:t>Numero di variabili</a:t>
                      </a:r>
                      <a:endParaRPr lang="it-IT" sz="1800" b="1" err="1">
                        <a:solidFill>
                          <a:schemeClr val="tx1"/>
                        </a:solidFill>
                        <a:latin typeface="Century Gothic (Titoli)"/>
                      </a:endParaRPr>
                    </a:p>
                  </a:txBody>
                  <a:tcPr anchor="ctr">
                    <a:lnL w="12700">
                      <a:solidFill>
                        <a:schemeClr val="tx1"/>
                      </a:solidFill>
                    </a:lnL>
                    <a:lnR w="12700">
                      <a:solidFill>
                        <a:schemeClr val="tx1"/>
                      </a:solidFill>
                    </a:lnR>
                  </a:tcPr>
                </a:tc>
                <a:tc>
                  <a:txBody>
                    <a:bodyPr/>
                    <a:lstStyle/>
                    <a:p>
                      <a:pPr algn="l"/>
                      <a:r>
                        <a:rPr lang="en-US" sz="1800">
                          <a:solidFill>
                            <a:schemeClr val="tx1"/>
                          </a:solidFill>
                          <a:latin typeface="Century Gothic (Titoli)"/>
                        </a:rPr>
                        <a:t>55</a:t>
                      </a:r>
                      <a:endParaRPr lang="it-IT" sz="1800">
                        <a:solidFill>
                          <a:schemeClr val="tx1"/>
                        </a:solidFill>
                        <a:latin typeface="Century Gothic (Titoli)"/>
                      </a:endParaRPr>
                    </a:p>
                  </a:txBody>
                  <a:tcPr anchor="ctr">
                    <a:lnL w="12700">
                      <a:solidFill>
                        <a:schemeClr val="tx1"/>
                      </a:solidFill>
                    </a:lnL>
                    <a:lnR w="12700">
                      <a:solidFill>
                        <a:schemeClr val="tx1"/>
                      </a:solidFill>
                    </a:lnR>
                  </a:tcPr>
                </a:tc>
                <a:extLst>
                  <a:ext uri="{0D108BD9-81ED-4DB2-BD59-A6C34878D82A}">
                    <a16:rowId xmlns:a16="http://schemas.microsoft.com/office/drawing/2014/main" val="3703621147"/>
                  </a:ext>
                </a:extLst>
              </a:tr>
              <a:tr h="1618252">
                <a:tc>
                  <a:txBody>
                    <a:bodyPr/>
                    <a:lstStyle/>
                    <a:p>
                      <a:pPr algn="ctr"/>
                      <a:r>
                        <a:rPr lang="en-US" sz="1800" b="1">
                          <a:solidFill>
                            <a:schemeClr val="tx1"/>
                          </a:solidFill>
                          <a:latin typeface="Century Gothic (Titoli)"/>
                        </a:rPr>
                        <a:t>Variabile risposta</a:t>
                      </a:r>
                      <a:endParaRPr lang="it-IT" sz="1800" b="1" err="1">
                        <a:solidFill>
                          <a:schemeClr val="tx1"/>
                        </a:solidFill>
                        <a:latin typeface="Century Gothic (Titoli)"/>
                      </a:endParaRPr>
                    </a:p>
                  </a:txBody>
                  <a:tcPr anchor="ctr">
                    <a:lnL w="12700">
                      <a:solidFill>
                        <a:schemeClr val="tx1"/>
                      </a:solidFill>
                    </a:lnL>
                    <a:lnR w="12700">
                      <a:solidFill>
                        <a:schemeClr val="tx1"/>
                      </a:solidFill>
                    </a:lnR>
                  </a:tcPr>
                </a:tc>
                <a:tc>
                  <a:txBody>
                    <a:bodyPr/>
                    <a:lstStyle/>
                    <a:p>
                      <a:pPr marL="285750" indent="-285750" algn="l">
                        <a:buFont typeface="Wingdings"/>
                        <a:buChar char="§"/>
                      </a:pPr>
                      <a:r>
                        <a:rPr lang="en-US" sz="1800" b="1" kern="1200">
                          <a:solidFill>
                            <a:schemeClr val="tx1"/>
                          </a:solidFill>
                          <a:latin typeface="Century Gothic (Titoli)"/>
                        </a:rPr>
                        <a:t>Output</a:t>
                      </a:r>
                      <a:r>
                        <a:rPr lang="en-US" sz="1800" kern="1200">
                          <a:solidFill>
                            <a:schemeClr val="tx1"/>
                          </a:solidFill>
                          <a:latin typeface="Century Gothic (Titoli)"/>
                        </a:rPr>
                        <a:t>, variabile dicotomica con modalità "Yes" e "No" riguardante il riacquisto o meno presso il ristorante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b="1" kern="1200">
                        <a:solidFill>
                          <a:schemeClr val="tx1"/>
                        </a:solidFill>
                        <a:latin typeface="Century Gothic (Titoli)"/>
                      </a:endParaRP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lang="it-IT" sz="1800" b="0" kern="1200">
                          <a:solidFill>
                            <a:schemeClr val="tx1"/>
                          </a:solidFill>
                          <a:latin typeface="Century Gothic (Titoli)"/>
                        </a:rPr>
                        <a:t>con</a:t>
                      </a:r>
                      <a:r>
                        <a:rPr lang="it-IT" sz="1800" b="1" kern="1200">
                          <a:solidFill>
                            <a:schemeClr val="tx1"/>
                          </a:solidFill>
                          <a:latin typeface="Century Gothic (Titoli)"/>
                        </a:rPr>
                        <a:t> classi sbilanciate</a:t>
                      </a:r>
                      <a:r>
                        <a:rPr lang="it-IT" sz="1800" kern="1200">
                          <a:solidFill>
                            <a:schemeClr val="tx1"/>
                          </a:solidFill>
                          <a:latin typeface="Century Gothic (Titoli)"/>
                        </a:rPr>
                        <a:t>: 78% "Yes" e 22% "No"</a:t>
                      </a:r>
                      <a:endParaRPr lang="it-IT" sz="1800" kern="1200">
                        <a:solidFill>
                          <a:schemeClr val="tx1"/>
                        </a:solidFill>
                        <a:latin typeface="Century Gothic (Titoli)"/>
                        <a:ea typeface="+mn-ea"/>
                        <a:cs typeface="Segoe UI Light"/>
                      </a:endParaRPr>
                    </a:p>
                  </a:txBody>
                  <a:tcPr anchor="ctr">
                    <a:lnL w="12700">
                      <a:solidFill>
                        <a:schemeClr val="tx1"/>
                      </a:solidFill>
                    </a:lnL>
                    <a:lnR w="12700">
                      <a:solidFill>
                        <a:schemeClr val="tx1"/>
                      </a:solidFill>
                    </a:lnR>
                  </a:tcPr>
                </a:tc>
                <a:extLst>
                  <a:ext uri="{0D108BD9-81ED-4DB2-BD59-A6C34878D82A}">
                    <a16:rowId xmlns:a16="http://schemas.microsoft.com/office/drawing/2014/main" val="2980198615"/>
                  </a:ext>
                </a:extLst>
              </a:tr>
              <a:tr h="2054086">
                <a:tc>
                  <a:txBody>
                    <a:bodyPr/>
                    <a:lstStyle/>
                    <a:p>
                      <a:pPr algn="ctr"/>
                      <a:r>
                        <a:rPr lang="en-US" sz="1800" b="1" kern="1200">
                          <a:solidFill>
                            <a:schemeClr val="tx1"/>
                          </a:solidFill>
                          <a:latin typeface="Century Gothic (Titoli)"/>
                        </a:rPr>
                        <a:t>Covariate</a:t>
                      </a:r>
                      <a:endParaRPr lang="it-IT" sz="1800">
                        <a:solidFill>
                          <a:schemeClr val="tx1"/>
                        </a:solidFill>
                        <a:latin typeface="Century Gothic (Titoli)"/>
                      </a:endParaRPr>
                    </a:p>
                  </a:txBody>
                  <a:tcPr anchor="ctr">
                    <a:lnL w="12700">
                      <a:solidFill>
                        <a:schemeClr val="tx1"/>
                      </a:solidFill>
                    </a:lnL>
                    <a:lnR w="12700">
                      <a:solidFill>
                        <a:schemeClr val="tx1"/>
                      </a:solidFill>
                    </a:lnR>
                  </a:tcPr>
                </a:tc>
                <a:tc>
                  <a:txBody>
                    <a:bodyPr/>
                    <a:lstStyle/>
                    <a:p>
                      <a:pPr marL="342900" lvl="0" indent="-342900" algn="l">
                        <a:buFont typeface="Wingdings" panose="05000000000000000000" pitchFamily="2" charset="2"/>
                        <a:buChar char="§"/>
                      </a:pPr>
                      <a:r>
                        <a:rPr lang="en-US" sz="1800" kern="1200" err="1">
                          <a:solidFill>
                            <a:schemeClr val="tx1"/>
                          </a:solidFill>
                          <a:latin typeface="Century Gothic (Titoli)"/>
                        </a:rPr>
                        <a:t>Raggruppabili</a:t>
                      </a:r>
                      <a:r>
                        <a:rPr lang="en-US" sz="1800" kern="1200">
                          <a:solidFill>
                            <a:schemeClr val="tx1"/>
                          </a:solidFill>
                          <a:latin typeface="Century Gothic (Titoli)"/>
                        </a:rPr>
                        <a:t> in </a:t>
                      </a:r>
                      <a:r>
                        <a:rPr lang="en-US" sz="1800" b="1" kern="1200">
                          <a:solidFill>
                            <a:schemeClr val="tx1"/>
                          </a:solidFill>
                          <a:latin typeface="Century Gothic (Titoli)"/>
                        </a:rPr>
                        <a:t>4 macro-</a:t>
                      </a:r>
                      <a:r>
                        <a:rPr lang="en-US" sz="1800" b="1" kern="1200" err="1">
                          <a:solidFill>
                            <a:schemeClr val="tx1"/>
                          </a:solidFill>
                          <a:latin typeface="Century Gothic (Titoli)"/>
                        </a:rPr>
                        <a:t>categorie</a:t>
                      </a:r>
                      <a:r>
                        <a:rPr lang="en-US" sz="1800" kern="1200">
                          <a:solidFill>
                            <a:schemeClr val="tx1"/>
                          </a:solidFill>
                          <a:latin typeface="Century Gothic (Titoli)"/>
                        </a:rPr>
                        <a:t>:</a:t>
                      </a:r>
                      <a:endParaRPr lang="en-US" sz="1800" b="1" kern="1200">
                        <a:solidFill>
                          <a:schemeClr val="tx1"/>
                        </a:solidFill>
                        <a:latin typeface="Century Gothic (Titoli)"/>
                      </a:endParaRPr>
                    </a:p>
                    <a:p>
                      <a:pPr marL="742950" lvl="1" indent="-285750" algn="l">
                        <a:buFont typeface="Arial" panose="020B0604020202020204" pitchFamily="34" charset="0"/>
                        <a:buChar char="•"/>
                      </a:pPr>
                      <a:r>
                        <a:rPr lang="en-US" sz="1800" kern="1200" err="1">
                          <a:solidFill>
                            <a:schemeClr val="tx1"/>
                          </a:solidFill>
                          <a:latin typeface="Century Gothic (Titoli)"/>
                        </a:rPr>
                        <a:t>Demografiche</a:t>
                      </a:r>
                      <a:endParaRPr lang="en-US" sz="1800" kern="1200">
                        <a:solidFill>
                          <a:schemeClr val="tx1"/>
                        </a:solidFill>
                        <a:latin typeface="Century Gothic (Titoli)"/>
                      </a:endParaRPr>
                    </a:p>
                    <a:p>
                      <a:pPr marL="742950" lvl="1" indent="-285750" algn="l">
                        <a:buFont typeface="Arial" panose="020B0604020202020204" pitchFamily="34" charset="0"/>
                        <a:buChar char="•"/>
                      </a:pPr>
                      <a:r>
                        <a:rPr lang="en-US" sz="1800" kern="1200">
                          <a:solidFill>
                            <a:schemeClr val="tx1"/>
                          </a:solidFill>
                          <a:latin typeface="Century Gothic (Titoli)"/>
                        </a:rPr>
                        <a:t>Tempo di </a:t>
                      </a:r>
                      <a:r>
                        <a:rPr lang="en-US" sz="1800" kern="1200" err="1">
                          <a:solidFill>
                            <a:schemeClr val="tx1"/>
                          </a:solidFill>
                          <a:latin typeface="Century Gothic (Titoli)"/>
                        </a:rPr>
                        <a:t>consegna</a:t>
                      </a:r>
                      <a:endParaRPr lang="en-US" sz="1800" kern="1200">
                        <a:solidFill>
                          <a:schemeClr val="tx1"/>
                        </a:solidFill>
                        <a:latin typeface="Century Gothic (Titoli)"/>
                      </a:endParaRPr>
                    </a:p>
                    <a:p>
                      <a:pPr marL="742950" lvl="1" indent="-285750" algn="l">
                        <a:buFont typeface="Arial" panose="020B0604020202020204" pitchFamily="34" charset="0"/>
                        <a:buChar char="•"/>
                      </a:pPr>
                      <a:r>
                        <a:rPr lang="en-US" sz="1800" kern="1200">
                          <a:solidFill>
                            <a:schemeClr val="tx1"/>
                          </a:solidFill>
                          <a:latin typeface="Century Gothic (Titoli)"/>
                        </a:rPr>
                        <a:t>Rating del ristorante</a:t>
                      </a:r>
                    </a:p>
                    <a:p>
                      <a:pPr marL="742950" lvl="1" indent="-285750" algn="l">
                        <a:buFont typeface="Arial" panose="020B0604020202020204" pitchFamily="34" charset="0"/>
                        <a:buChar char="•"/>
                      </a:pPr>
                      <a:r>
                        <a:rPr lang="en-US" sz="1800" kern="1200">
                          <a:solidFill>
                            <a:schemeClr val="tx1"/>
                          </a:solidFill>
                          <a:latin typeface="Century Gothic (Titoli)"/>
                        </a:rPr>
                        <a:t>Generali </a:t>
                      </a:r>
                      <a:r>
                        <a:rPr lang="en-US" sz="1800" kern="1200" err="1">
                          <a:solidFill>
                            <a:schemeClr val="tx1"/>
                          </a:solidFill>
                          <a:latin typeface="Century Gothic (Titoli)"/>
                        </a:rPr>
                        <a:t>riguardo</a:t>
                      </a:r>
                      <a:r>
                        <a:rPr lang="en-US" sz="1800" kern="1200">
                          <a:solidFill>
                            <a:schemeClr val="tx1"/>
                          </a:solidFill>
                          <a:latin typeface="Century Gothic (Titoli)"/>
                        </a:rPr>
                        <a:t> </a:t>
                      </a:r>
                      <a:r>
                        <a:rPr lang="en-US" sz="1800" kern="1200" err="1">
                          <a:solidFill>
                            <a:schemeClr val="tx1"/>
                          </a:solidFill>
                          <a:latin typeface="Century Gothic (Titoli)"/>
                        </a:rPr>
                        <a:t>alla</a:t>
                      </a:r>
                      <a:r>
                        <a:rPr lang="en-US" sz="1800" kern="1200">
                          <a:solidFill>
                            <a:schemeClr val="tx1"/>
                          </a:solidFill>
                          <a:latin typeface="Century Gothic (Titoli)"/>
                        </a:rPr>
                        <a:t> </a:t>
                      </a:r>
                      <a:r>
                        <a:rPr lang="en-US" sz="1800" kern="1200" err="1">
                          <a:solidFill>
                            <a:schemeClr val="tx1"/>
                          </a:solidFill>
                          <a:latin typeface="Century Gothic (Titoli)"/>
                        </a:rPr>
                        <a:t>decisione</a:t>
                      </a:r>
                      <a:r>
                        <a:rPr lang="en-US" sz="1800" kern="1200">
                          <a:solidFill>
                            <a:schemeClr val="tx1"/>
                          </a:solidFill>
                          <a:latin typeface="Century Gothic (Titoli)"/>
                        </a:rPr>
                        <a:t> di </a:t>
                      </a:r>
                    </a:p>
                    <a:p>
                      <a:pPr marL="457200" lvl="1" indent="0" algn="l">
                        <a:buFont typeface="Arial" panose="020B0604020202020204" pitchFamily="34" charset="0"/>
                        <a:buNone/>
                      </a:pPr>
                      <a:r>
                        <a:rPr lang="en-US" sz="1800" kern="1200">
                          <a:solidFill>
                            <a:schemeClr val="tx1"/>
                          </a:solidFill>
                          <a:latin typeface="Century Gothic (Titoli)"/>
                        </a:rPr>
                        <a:t>     </a:t>
                      </a:r>
                      <a:r>
                        <a:rPr lang="en-US" sz="1800" kern="1200" err="1">
                          <a:solidFill>
                            <a:schemeClr val="tx1"/>
                          </a:solidFill>
                          <a:latin typeface="Century Gothic (Titoli)"/>
                        </a:rPr>
                        <a:t>acquisto</a:t>
                      </a:r>
                      <a:endParaRPr lang="en-US" sz="1800" kern="1200">
                        <a:solidFill>
                          <a:schemeClr val="tx1"/>
                        </a:solidFill>
                        <a:latin typeface="Century Gothic (Titoli)"/>
                      </a:endParaRPr>
                    </a:p>
                    <a:p>
                      <a:pPr marL="285750" marR="0" lvl="0" indent="-285750" algn="l" rtl="0" eaLnBrk="1" fontAlgn="auto" latinLnBrk="0" hangingPunct="1">
                        <a:lnSpc>
                          <a:spcPct val="100000"/>
                        </a:lnSpc>
                        <a:spcBef>
                          <a:spcPts val="0"/>
                        </a:spcBef>
                        <a:spcAft>
                          <a:spcPts val="0"/>
                        </a:spcAft>
                        <a:buClrTx/>
                        <a:buSzTx/>
                        <a:buFont typeface="Wingdings" panose="05000000000000000000" pitchFamily="2" charset="2"/>
                        <a:buChar char="§"/>
                      </a:pPr>
                      <a:r>
                        <a:rPr lang="it-IT" sz="1800" b="1" kern="1200">
                          <a:solidFill>
                            <a:schemeClr val="tx1"/>
                          </a:solidFill>
                          <a:latin typeface="Century Gothic (Titoli)"/>
                        </a:rPr>
                        <a:t>33 </a:t>
                      </a:r>
                      <a:r>
                        <a:rPr lang="it-IT" sz="1800" b="0" kern="1200">
                          <a:solidFill>
                            <a:schemeClr val="tx1"/>
                          </a:solidFill>
                          <a:latin typeface="Century Gothic (Titoli)"/>
                        </a:rPr>
                        <a:t>sono</a:t>
                      </a:r>
                      <a:r>
                        <a:rPr lang="it-IT" sz="1800" b="1" kern="1200">
                          <a:solidFill>
                            <a:schemeClr val="tx1"/>
                          </a:solidFill>
                          <a:latin typeface="Century Gothic (Titoli)"/>
                        </a:rPr>
                        <a:t> variabili ordinali</a:t>
                      </a:r>
                      <a:r>
                        <a:rPr lang="it-IT" sz="1800" kern="1200">
                          <a:solidFill>
                            <a:schemeClr val="tx1"/>
                          </a:solidFill>
                          <a:latin typeface="Century Gothic (Titoli)"/>
                        </a:rPr>
                        <a:t> a 5 modalità</a:t>
                      </a:r>
                    </a:p>
                  </a:txBody>
                  <a:tcPr anchor="ctr">
                    <a:lnL w="12700">
                      <a:solidFill>
                        <a:schemeClr val="tx1"/>
                      </a:solidFill>
                    </a:lnL>
                    <a:lnR w="12700">
                      <a:solidFill>
                        <a:schemeClr val="tx1"/>
                      </a:solidFill>
                    </a:lnR>
                  </a:tcPr>
                </a:tc>
                <a:extLst>
                  <a:ext uri="{0D108BD9-81ED-4DB2-BD59-A6C34878D82A}">
                    <a16:rowId xmlns:a16="http://schemas.microsoft.com/office/drawing/2014/main" val="1028584748"/>
                  </a:ext>
                </a:extLst>
              </a:tr>
            </a:tbl>
          </a:graphicData>
        </a:graphic>
      </p:graphicFrame>
      <p:cxnSp>
        <p:nvCxnSpPr>
          <p:cNvPr id="6" name="Connettore diritto 5">
            <a:extLst>
              <a:ext uri="{FF2B5EF4-FFF2-40B4-BE49-F238E27FC236}">
                <a16:creationId xmlns:a16="http://schemas.microsoft.com/office/drawing/2014/main" id="{AC95E321-455B-14C7-B2F0-BA7929CC719D}"/>
              </a:ext>
              <a:ext uri="{C183D7F6-B498-43B3-948B-1728B52AA6E4}">
                <adec:decorative xmlns:adec="http://schemas.microsoft.com/office/drawing/2017/decorative" xmlns="" val="1"/>
              </a:ext>
            </a:extLst>
          </p:cNvPr>
          <p:cNvCxnSpPr>
            <a:cxnSpLocks/>
          </p:cNvCxnSpPr>
          <p:nvPr/>
        </p:nvCxnSpPr>
        <p:spPr>
          <a:xfrm>
            <a:off x="7039429" y="551653"/>
            <a:ext cx="515257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7147B7-728F-2C7A-ABC6-3C2B69CB4B67}"/>
              </a:ext>
              <a:ext uri="{C183D7F6-B498-43B3-948B-1728B52AA6E4}">
                <adec:decorative xmlns:adec="http://schemas.microsoft.com/office/drawing/2017/decorative" xmlns="" val="1"/>
              </a:ext>
            </a:extLst>
          </p:cNvPr>
          <p:cNvCxnSpPr>
            <a:cxnSpLocks/>
          </p:cNvCxnSpPr>
          <p:nvPr/>
        </p:nvCxnSpPr>
        <p:spPr>
          <a:xfrm>
            <a:off x="0" y="551652"/>
            <a:ext cx="4702629"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ttangolo: Angoli arrotondati 18">
            <a:extLst>
              <a:ext uri="{FF2B5EF4-FFF2-40B4-BE49-F238E27FC236}">
                <a16:creationId xmlns:a16="http://schemas.microsoft.com/office/drawing/2014/main" id="{FF69B159-7524-C944-3BD3-8D4BB51AF3B3}"/>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2" name="CasellaDiTesto 11">
            <a:extLst>
              <a:ext uri="{FF2B5EF4-FFF2-40B4-BE49-F238E27FC236}">
                <a16:creationId xmlns:a16="http://schemas.microsoft.com/office/drawing/2014/main" id="{63E8CFC9-2BD9-E236-CBD7-27E4B79B4666}"/>
              </a:ext>
            </a:extLst>
          </p:cNvPr>
          <p:cNvSpPr txBox="1"/>
          <p:nvPr/>
        </p:nvSpPr>
        <p:spPr>
          <a:xfrm>
            <a:off x="5028516" y="224372"/>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Dataset</a:t>
            </a:r>
          </a:p>
        </p:txBody>
      </p:sp>
      <p:grpSp>
        <p:nvGrpSpPr>
          <p:cNvPr id="18" name="Gruppo 17">
            <a:extLst>
              <a:ext uri="{FF2B5EF4-FFF2-40B4-BE49-F238E27FC236}">
                <a16:creationId xmlns:a16="http://schemas.microsoft.com/office/drawing/2014/main" id="{D52300CD-33A2-B0FB-B0B3-189B9399ECD9}"/>
              </a:ext>
            </a:extLst>
          </p:cNvPr>
          <p:cNvGrpSpPr/>
          <p:nvPr/>
        </p:nvGrpSpPr>
        <p:grpSpPr>
          <a:xfrm>
            <a:off x="105210" y="61204"/>
            <a:ext cx="423944" cy="417610"/>
            <a:chOff x="958963" y="1184423"/>
            <a:chExt cx="1828800" cy="1801474"/>
          </a:xfrm>
        </p:grpSpPr>
        <p:sp>
          <p:nvSpPr>
            <p:cNvPr id="14" name="Ovale 13">
              <a:extLst>
                <a:ext uri="{FF2B5EF4-FFF2-40B4-BE49-F238E27FC236}">
                  <a16:creationId xmlns:a16="http://schemas.microsoft.com/office/drawing/2014/main" id="{977400F7-4EDE-0724-10D4-DE1C9555FB20}"/>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5" name="Elemento grafico 14" descr="Faccia triste con riempimento a tinta unita con riempimento a tinta unita">
              <a:extLst>
                <a:ext uri="{FF2B5EF4-FFF2-40B4-BE49-F238E27FC236}">
                  <a16:creationId xmlns:a16="http://schemas.microsoft.com/office/drawing/2014/main" id="{026A38BC-0B2A-965E-9F78-BB1F1DEE192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6" name="Ovale 15">
              <a:extLst>
                <a:ext uri="{FF2B5EF4-FFF2-40B4-BE49-F238E27FC236}">
                  <a16:creationId xmlns:a16="http://schemas.microsoft.com/office/drawing/2014/main" id="{CE742F86-17F9-B209-30EA-A4986C5C3BCE}"/>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Elemento grafico 16" descr="Faccia sorridente con riempimento a tinta unita con riempimento a tinta unita">
              <a:extLst>
                <a:ext uri="{FF2B5EF4-FFF2-40B4-BE49-F238E27FC236}">
                  <a16:creationId xmlns:a16="http://schemas.microsoft.com/office/drawing/2014/main" id="{EF07F22B-6D13-298D-0AAC-6BD688EAACB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spTree>
    <p:extLst>
      <p:ext uri="{BB962C8B-B14F-4D97-AF65-F5344CB8AC3E}">
        <p14:creationId xmlns:p14="http://schemas.microsoft.com/office/powerpoint/2010/main" val="311367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C37A6672-8189-B249-C015-2D1394FB9C68}"/>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1CB32ECB-ACC4-CDBC-0A8A-E4737D0C2DE7}"/>
              </a:ext>
            </a:extLst>
          </p:cNvPr>
          <p:cNvSpPr>
            <a:spLocks noGrp="1"/>
          </p:cNvSpPr>
          <p:nvPr>
            <p:ph type="sldNum" sz="quarter" idx="12"/>
          </p:nvPr>
        </p:nvSpPr>
        <p:spPr/>
        <p:txBody>
          <a:bodyPr/>
          <a:lstStyle/>
          <a:p>
            <a:pPr rtl="0"/>
            <a:fld id="{06FEDF93-2BFD-41CA-ABC7-B039102F3792}" type="slidenum">
              <a:rPr lang="it-IT" noProof="0" smtClean="0"/>
              <a:t>11</a:t>
            </a:fld>
            <a:endParaRPr lang="it-IT" noProof="0"/>
          </a:p>
        </p:txBody>
      </p:sp>
      <p:cxnSp>
        <p:nvCxnSpPr>
          <p:cNvPr id="5" name="Connettore diritto 4">
            <a:extLst>
              <a:ext uri="{FF2B5EF4-FFF2-40B4-BE49-F238E27FC236}">
                <a16:creationId xmlns:a16="http://schemas.microsoft.com/office/drawing/2014/main" id="{586094B3-EE03-343A-7908-654370833397}"/>
              </a:ext>
              <a:ext uri="{C183D7F6-B498-43B3-948B-1728B52AA6E4}">
                <adec:decorative xmlns:adec="http://schemas.microsoft.com/office/drawing/2017/decorative" xmlns="" val="1"/>
              </a:ext>
            </a:extLst>
          </p:cNvPr>
          <p:cNvCxnSpPr>
            <a:cxnSpLocks/>
          </p:cNvCxnSpPr>
          <p:nvPr/>
        </p:nvCxnSpPr>
        <p:spPr>
          <a:xfrm>
            <a:off x="7848600" y="551653"/>
            <a:ext cx="4343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4632C910-13E7-A7CE-6292-42E9B7F73C60}"/>
              </a:ext>
              <a:ext uri="{C183D7F6-B498-43B3-948B-1728B52AA6E4}">
                <adec:decorative xmlns:adec="http://schemas.microsoft.com/office/drawing/2017/decorative" xmlns="" val="1"/>
              </a:ext>
            </a:extLst>
          </p:cNvPr>
          <p:cNvCxnSpPr>
            <a:cxnSpLocks/>
          </p:cNvCxnSpPr>
          <p:nvPr/>
        </p:nvCxnSpPr>
        <p:spPr>
          <a:xfrm flipV="1">
            <a:off x="0" y="551651"/>
            <a:ext cx="4459316"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CA34BCF4-EE54-C22B-9E2B-B175A2DB0A3F}"/>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1" name="CasellaDiTesto 10">
            <a:extLst>
              <a:ext uri="{FF2B5EF4-FFF2-40B4-BE49-F238E27FC236}">
                <a16:creationId xmlns:a16="http://schemas.microsoft.com/office/drawing/2014/main" id="{B7927111-918E-8845-4FCC-F4C00D6173B8}"/>
              </a:ext>
            </a:extLst>
          </p:cNvPr>
          <p:cNvSpPr txBox="1"/>
          <p:nvPr/>
        </p:nvSpPr>
        <p:spPr>
          <a:xfrm>
            <a:off x="4796288" y="224287"/>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Pulizia dei dati</a:t>
            </a:r>
          </a:p>
        </p:txBody>
      </p:sp>
      <p:sp>
        <p:nvSpPr>
          <p:cNvPr id="12" name="CasellaDiTesto 11">
            <a:extLst>
              <a:ext uri="{FF2B5EF4-FFF2-40B4-BE49-F238E27FC236}">
                <a16:creationId xmlns:a16="http://schemas.microsoft.com/office/drawing/2014/main" id="{4C27F20B-C347-3EAA-36F9-23489416BE27}"/>
              </a:ext>
            </a:extLst>
          </p:cNvPr>
          <p:cNvSpPr txBox="1"/>
          <p:nvPr/>
        </p:nvSpPr>
        <p:spPr>
          <a:xfrm>
            <a:off x="1578144" y="2820714"/>
            <a:ext cx="90467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it-IT">
              <a:cs typeface="Segoe UI Light"/>
            </a:endParaRPr>
          </a:p>
        </p:txBody>
      </p:sp>
      <p:sp>
        <p:nvSpPr>
          <p:cNvPr id="13" name="CasellaDiTesto 12">
            <a:extLst>
              <a:ext uri="{FF2B5EF4-FFF2-40B4-BE49-F238E27FC236}">
                <a16:creationId xmlns:a16="http://schemas.microsoft.com/office/drawing/2014/main" id="{3C73082B-4706-56D0-9E4F-872E9BE08919}"/>
              </a:ext>
            </a:extLst>
          </p:cNvPr>
          <p:cNvSpPr txBox="1"/>
          <p:nvPr/>
        </p:nvSpPr>
        <p:spPr>
          <a:xfrm>
            <a:off x="317832" y="1450278"/>
            <a:ext cx="10629454" cy="1739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it-IT">
                <a:latin typeface="+mj-lt"/>
                <a:cs typeface="Segoe UI Light"/>
              </a:rPr>
              <a:t>Eliminazione della variabile </a:t>
            </a:r>
            <a:r>
              <a:rPr lang="it-IT" b="1" i="1">
                <a:latin typeface="+mj-lt"/>
                <a:cs typeface="Segoe UI Light"/>
              </a:rPr>
              <a:t>Reviews</a:t>
            </a:r>
            <a:r>
              <a:rPr lang="it-IT">
                <a:latin typeface="+mj-lt"/>
                <a:cs typeface="Segoe UI Light"/>
              </a:rPr>
              <a:t>, in quanto variabile con valori mancanti (37%), informazione inutile per l'analisi o ridondante rispetto alle variabili rilevate</a:t>
            </a:r>
            <a:endParaRPr lang="it-IT" i="1">
              <a:latin typeface="+mj-lt"/>
              <a:cs typeface="Segoe UI Light"/>
            </a:endParaRPr>
          </a:p>
          <a:p>
            <a:pPr marL="742950" lvl="1" indent="-285750">
              <a:buFont typeface="Arial"/>
              <a:buChar char="•"/>
            </a:pPr>
            <a:r>
              <a:rPr lang="it-IT">
                <a:latin typeface="+mj-lt"/>
                <a:cs typeface="Segoe UI Light"/>
              </a:rPr>
              <a:t>Eliminazione delle variabili </a:t>
            </a:r>
            <a:r>
              <a:rPr lang="it-IT" b="1" i="1">
                <a:latin typeface="+mj-lt"/>
                <a:cs typeface="Segoe UI Light"/>
              </a:rPr>
              <a:t>Medium_P1</a:t>
            </a:r>
            <a:r>
              <a:rPr lang="it-IT">
                <a:latin typeface="+mj-lt"/>
                <a:cs typeface="Segoe UI Light"/>
              </a:rPr>
              <a:t>, </a:t>
            </a:r>
            <a:r>
              <a:rPr lang="it-IT" b="1" i="1">
                <a:latin typeface="+mj-lt"/>
                <a:cs typeface="Segoe UI Light"/>
              </a:rPr>
              <a:t>Medium_P2</a:t>
            </a:r>
            <a:r>
              <a:rPr lang="it-IT">
                <a:latin typeface="+mj-lt"/>
                <a:cs typeface="Segoe UI Light"/>
              </a:rPr>
              <a:t> e </a:t>
            </a:r>
            <a:r>
              <a:rPr lang="it-IT" b="1" i="1">
                <a:latin typeface="+mj-lt"/>
                <a:cs typeface="Segoe UI Light"/>
              </a:rPr>
              <a:t>Preference_P2,</a:t>
            </a:r>
            <a:r>
              <a:rPr lang="it-IT">
                <a:latin typeface="+mj-lt"/>
                <a:cs typeface="Segoe UI Light"/>
              </a:rPr>
              <a:t> in quanto variabili qualitative con una sola modalità</a:t>
            </a:r>
          </a:p>
          <a:p>
            <a:pPr marL="742950" lvl="1" indent="-285750">
              <a:buFont typeface="Arial,Sans-Serif"/>
              <a:buChar char="•"/>
            </a:pPr>
            <a:r>
              <a:rPr lang="it-IT">
                <a:latin typeface="+mj-lt"/>
                <a:cs typeface="Segoe UI Light"/>
              </a:rPr>
              <a:t>Standardizzazione delle variabili quantitative </a:t>
            </a:r>
            <a:r>
              <a:rPr lang="it-IT" b="1" i="1">
                <a:latin typeface="+mj-lt"/>
                <a:cs typeface="Segoe UI Light"/>
              </a:rPr>
              <a:t>Age</a:t>
            </a:r>
            <a:r>
              <a:rPr lang="it-IT">
                <a:latin typeface="+mj-lt"/>
                <a:cs typeface="Segoe UI Light"/>
              </a:rPr>
              <a:t>, </a:t>
            </a:r>
            <a:r>
              <a:rPr lang="it-IT" b="1" i="1" err="1">
                <a:latin typeface="+mj-lt"/>
                <a:cs typeface="Segoe UI Light"/>
              </a:rPr>
              <a:t>latitude</a:t>
            </a:r>
            <a:r>
              <a:rPr lang="it-IT">
                <a:latin typeface="+mj-lt"/>
                <a:cs typeface="Segoe UI Light"/>
              </a:rPr>
              <a:t> e </a:t>
            </a:r>
            <a:r>
              <a:rPr lang="it-IT" b="1" i="1" err="1">
                <a:latin typeface="+mj-lt"/>
                <a:cs typeface="Segoe UI Light"/>
              </a:rPr>
              <a:t>longitude</a:t>
            </a:r>
            <a:endParaRPr lang="it-IT" b="1" i="1">
              <a:latin typeface="+mj-lt"/>
              <a:cs typeface="Segoe UI Light"/>
            </a:endParaRPr>
          </a:p>
          <a:p>
            <a:pPr marL="742950" lvl="1" indent="-285750">
              <a:buFont typeface="Arial,Sans-Serif"/>
              <a:buChar char="•"/>
            </a:pPr>
            <a:endParaRPr lang="it-IT">
              <a:latin typeface="+mj-lt"/>
              <a:cs typeface="Segoe UI Light"/>
            </a:endParaRPr>
          </a:p>
        </p:txBody>
      </p:sp>
      <p:sp>
        <p:nvSpPr>
          <p:cNvPr id="15" name="CasellaDiTesto 14">
            <a:extLst>
              <a:ext uri="{FF2B5EF4-FFF2-40B4-BE49-F238E27FC236}">
                <a16:creationId xmlns:a16="http://schemas.microsoft.com/office/drawing/2014/main" id="{48C5B0B8-7681-C8B2-04F7-D1664F6D4814}"/>
              </a:ext>
            </a:extLst>
          </p:cNvPr>
          <p:cNvSpPr txBox="1"/>
          <p:nvPr/>
        </p:nvSpPr>
        <p:spPr>
          <a:xfrm>
            <a:off x="3476873" y="859889"/>
            <a:ext cx="5398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u="sng">
                <a:latin typeface="+mj-lt"/>
                <a:cs typeface="Segoe UI Light"/>
              </a:rPr>
              <a:t>In comune</a:t>
            </a:r>
            <a:endParaRPr lang="it-IT" b="1" u="sng">
              <a:latin typeface="+mj-lt"/>
              <a:cs typeface="Segoe UI Light"/>
            </a:endParaRPr>
          </a:p>
        </p:txBody>
      </p:sp>
      <p:sp>
        <p:nvSpPr>
          <p:cNvPr id="17" name="CasellaDiTesto 16">
            <a:extLst>
              <a:ext uri="{FF2B5EF4-FFF2-40B4-BE49-F238E27FC236}">
                <a16:creationId xmlns:a16="http://schemas.microsoft.com/office/drawing/2014/main" id="{D30C260D-4D52-FCD9-5C20-6498B7BF73C2}"/>
              </a:ext>
            </a:extLst>
          </p:cNvPr>
          <p:cNvSpPr txBox="1"/>
          <p:nvPr/>
        </p:nvSpPr>
        <p:spPr>
          <a:xfrm>
            <a:off x="6337968" y="3304040"/>
            <a:ext cx="5398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u="sng">
                <a:latin typeface="+mj-lt"/>
                <a:cs typeface="Segoe UI Light"/>
              </a:rPr>
              <a:t>Esplicative categoriali</a:t>
            </a:r>
            <a:endParaRPr lang="it-IT" b="1" u="sng">
              <a:latin typeface="+mj-lt"/>
              <a:cs typeface="Segoe UI Light"/>
            </a:endParaRPr>
          </a:p>
        </p:txBody>
      </p:sp>
      <p:sp>
        <p:nvSpPr>
          <p:cNvPr id="19" name="CasellaDiTesto 18">
            <a:extLst>
              <a:ext uri="{FF2B5EF4-FFF2-40B4-BE49-F238E27FC236}">
                <a16:creationId xmlns:a16="http://schemas.microsoft.com/office/drawing/2014/main" id="{E1FDFB25-24C1-1048-2408-2947D0E4A7FC}"/>
              </a:ext>
            </a:extLst>
          </p:cNvPr>
          <p:cNvSpPr txBox="1"/>
          <p:nvPr/>
        </p:nvSpPr>
        <p:spPr>
          <a:xfrm>
            <a:off x="241966" y="3304040"/>
            <a:ext cx="5398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u="sng">
                <a:latin typeface="+mj-lt"/>
                <a:cs typeface="Segoe UI Light"/>
              </a:rPr>
              <a:t>Esplicative</a:t>
            </a:r>
            <a:r>
              <a:rPr lang="it-IT" sz="2400" b="1" u="sng">
                <a:cs typeface="Segoe UI Light"/>
              </a:rPr>
              <a:t> </a:t>
            </a:r>
            <a:r>
              <a:rPr lang="it-IT" sz="2400" b="1" u="sng">
                <a:latin typeface="+mj-lt"/>
                <a:cs typeface="Segoe UI Light"/>
              </a:rPr>
              <a:t>numeriche</a:t>
            </a:r>
            <a:endParaRPr lang="it-IT" b="1" u="sng">
              <a:latin typeface="+mj-lt"/>
              <a:cs typeface="Segoe UI Light"/>
            </a:endParaRPr>
          </a:p>
        </p:txBody>
      </p:sp>
      <p:grpSp>
        <p:nvGrpSpPr>
          <p:cNvPr id="27" name="Gruppo 26">
            <a:extLst>
              <a:ext uri="{FF2B5EF4-FFF2-40B4-BE49-F238E27FC236}">
                <a16:creationId xmlns:a16="http://schemas.microsoft.com/office/drawing/2014/main" id="{B06338C5-6769-4ED0-61EA-A876CC41D48A}"/>
              </a:ext>
            </a:extLst>
          </p:cNvPr>
          <p:cNvGrpSpPr/>
          <p:nvPr/>
        </p:nvGrpSpPr>
        <p:grpSpPr>
          <a:xfrm>
            <a:off x="105210" y="61204"/>
            <a:ext cx="423944" cy="417610"/>
            <a:chOff x="958963" y="1184423"/>
            <a:chExt cx="1828800" cy="1801474"/>
          </a:xfrm>
        </p:grpSpPr>
        <p:sp>
          <p:nvSpPr>
            <p:cNvPr id="23" name="Ovale 22">
              <a:extLst>
                <a:ext uri="{FF2B5EF4-FFF2-40B4-BE49-F238E27FC236}">
                  <a16:creationId xmlns:a16="http://schemas.microsoft.com/office/drawing/2014/main" id="{D3671F69-5328-2276-2B8D-618495232030}"/>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24" name="Elemento grafico 23" descr="Faccia triste con riempimento a tinta unita con riempimento a tinta unita">
              <a:extLst>
                <a:ext uri="{FF2B5EF4-FFF2-40B4-BE49-F238E27FC236}">
                  <a16:creationId xmlns:a16="http://schemas.microsoft.com/office/drawing/2014/main" id="{BD4925C4-8E97-B2AC-EC72-1035AE7DEFA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25" name="Ovale 24">
              <a:extLst>
                <a:ext uri="{FF2B5EF4-FFF2-40B4-BE49-F238E27FC236}">
                  <a16:creationId xmlns:a16="http://schemas.microsoft.com/office/drawing/2014/main" id="{44FEE290-53AA-79F8-FA6F-D6C25FEA0E98}"/>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Elemento grafico 25" descr="Faccia sorridente con riempimento a tinta unita con riempimento a tinta unita">
              <a:extLst>
                <a:ext uri="{FF2B5EF4-FFF2-40B4-BE49-F238E27FC236}">
                  <a16:creationId xmlns:a16="http://schemas.microsoft.com/office/drawing/2014/main" id="{F1E481B4-064A-6CC6-8A12-24A6F2E112C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sp>
        <p:nvSpPr>
          <p:cNvPr id="28" name="CasellaDiTesto 27">
            <a:extLst>
              <a:ext uri="{FF2B5EF4-FFF2-40B4-BE49-F238E27FC236}">
                <a16:creationId xmlns:a16="http://schemas.microsoft.com/office/drawing/2014/main" id="{D3BFDD1B-9B88-7224-49C6-3F8788F11C14}"/>
              </a:ext>
            </a:extLst>
          </p:cNvPr>
          <p:cNvSpPr txBox="1"/>
          <p:nvPr/>
        </p:nvSpPr>
        <p:spPr>
          <a:xfrm>
            <a:off x="633521" y="4060532"/>
            <a:ext cx="53015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latin typeface="+mj-lt"/>
                <a:cs typeface="Segoe UI Light"/>
              </a:rPr>
              <a:t>Trasformazione delle variabili qualitative ordinali con 5 modalità in variabili quantitative discrete con valori {1,2,3,4,5}</a:t>
            </a:r>
          </a:p>
        </p:txBody>
      </p:sp>
      <p:sp>
        <p:nvSpPr>
          <p:cNvPr id="29" name="CasellaDiTesto 28">
            <a:extLst>
              <a:ext uri="{FF2B5EF4-FFF2-40B4-BE49-F238E27FC236}">
                <a16:creationId xmlns:a16="http://schemas.microsoft.com/office/drawing/2014/main" id="{4AC11029-8167-DDD2-DEE4-9C78C68E1CD1}"/>
              </a:ext>
            </a:extLst>
          </p:cNvPr>
          <p:cNvSpPr txBox="1"/>
          <p:nvPr/>
        </p:nvSpPr>
        <p:spPr>
          <a:xfrm>
            <a:off x="6664059" y="4054721"/>
            <a:ext cx="496110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a:latin typeface="Century Gothic"/>
                <a:cs typeface="Segoe UI Light"/>
              </a:rPr>
              <a:t>Trasformazione delle variabili qualitative ordinali con 5 modalità in variabili qualitative ordinali con 3 modalità, in modo da rendere più parsimoniosi i modelli</a:t>
            </a:r>
          </a:p>
        </p:txBody>
      </p:sp>
      <p:sp>
        <p:nvSpPr>
          <p:cNvPr id="6" name="Rettangolo 5">
            <a:extLst>
              <a:ext uri="{FF2B5EF4-FFF2-40B4-BE49-F238E27FC236}">
                <a16:creationId xmlns:a16="http://schemas.microsoft.com/office/drawing/2014/main" id="{951BE798-A7AF-3484-2ADA-34182EAB562B}"/>
              </a:ext>
            </a:extLst>
          </p:cNvPr>
          <p:cNvSpPr/>
          <p:nvPr/>
        </p:nvSpPr>
        <p:spPr>
          <a:xfrm flipH="1">
            <a:off x="6057482" y="4012887"/>
            <a:ext cx="74473" cy="1781191"/>
          </a:xfrm>
          <a:prstGeom prst="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8393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E3AD3052-CB59-3C09-D72F-C634453A8C24}"/>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6DFA8AE3-5A1E-2539-1120-31533CB56EC1}"/>
              </a:ext>
            </a:extLst>
          </p:cNvPr>
          <p:cNvSpPr>
            <a:spLocks noGrp="1"/>
          </p:cNvSpPr>
          <p:nvPr>
            <p:ph type="sldNum" sz="quarter" idx="12"/>
          </p:nvPr>
        </p:nvSpPr>
        <p:spPr/>
        <p:txBody>
          <a:bodyPr/>
          <a:lstStyle/>
          <a:p>
            <a:pPr rtl="0"/>
            <a:fld id="{06FEDF93-2BFD-41CA-ABC7-B039102F3792}" type="slidenum">
              <a:rPr lang="it-IT" noProof="0" smtClean="0"/>
              <a:t>12</a:t>
            </a:fld>
            <a:endParaRPr lang="it-IT" noProof="0"/>
          </a:p>
        </p:txBody>
      </p:sp>
      <p:cxnSp>
        <p:nvCxnSpPr>
          <p:cNvPr id="13" name="Connettore diritto 12">
            <a:extLst>
              <a:ext uri="{FF2B5EF4-FFF2-40B4-BE49-F238E27FC236}">
                <a16:creationId xmlns:a16="http://schemas.microsoft.com/office/drawing/2014/main" id="{F38DDB07-689D-D5FE-754E-F05753BA2716}"/>
              </a:ext>
              <a:ext uri="{C183D7F6-B498-43B3-948B-1728B52AA6E4}">
                <adec:decorative xmlns:adec="http://schemas.microsoft.com/office/drawing/2017/decorative" xmlns="" val="1"/>
              </a:ext>
            </a:extLst>
          </p:cNvPr>
          <p:cNvCxnSpPr>
            <a:cxnSpLocks/>
          </p:cNvCxnSpPr>
          <p:nvPr/>
        </p:nvCxnSpPr>
        <p:spPr>
          <a:xfrm>
            <a:off x="8078637" y="551652"/>
            <a:ext cx="41133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01532C53-849E-297E-6B92-C62A0052431E}"/>
              </a:ext>
              <a:ext uri="{C183D7F6-B498-43B3-948B-1728B52AA6E4}">
                <adec:decorative xmlns:adec="http://schemas.microsoft.com/office/drawing/2017/decorative" xmlns="" val="1"/>
              </a:ext>
            </a:extLst>
          </p:cNvPr>
          <p:cNvCxnSpPr>
            <a:cxnSpLocks/>
          </p:cNvCxnSpPr>
          <p:nvPr/>
        </p:nvCxnSpPr>
        <p:spPr>
          <a:xfrm flipV="1">
            <a:off x="0" y="537274"/>
            <a:ext cx="4329920"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Rettangolo: Angoli arrotondati 18">
            <a:extLst>
              <a:ext uri="{FF2B5EF4-FFF2-40B4-BE49-F238E27FC236}">
                <a16:creationId xmlns:a16="http://schemas.microsoft.com/office/drawing/2014/main" id="{2ED23E0E-2389-09A9-AC92-AD6C6A1398C9}"/>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9" name="CasellaDiTesto 18">
            <a:extLst>
              <a:ext uri="{FF2B5EF4-FFF2-40B4-BE49-F238E27FC236}">
                <a16:creationId xmlns:a16="http://schemas.microsoft.com/office/drawing/2014/main" id="{D2415398-3631-A7C1-AF97-FFD08A09F273}"/>
              </a:ext>
            </a:extLst>
          </p:cNvPr>
          <p:cNvSpPr txBox="1"/>
          <p:nvPr/>
        </p:nvSpPr>
        <p:spPr>
          <a:xfrm>
            <a:off x="4465608" y="181155"/>
            <a:ext cx="37927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Analisi esplorativa</a:t>
            </a:r>
            <a:endParaRPr lang="it-IT" b="1">
              <a:cs typeface="Segoe UI Light"/>
            </a:endParaRPr>
          </a:p>
        </p:txBody>
      </p:sp>
      <p:grpSp>
        <p:nvGrpSpPr>
          <p:cNvPr id="25" name="Gruppo 24">
            <a:extLst>
              <a:ext uri="{FF2B5EF4-FFF2-40B4-BE49-F238E27FC236}">
                <a16:creationId xmlns:a16="http://schemas.microsoft.com/office/drawing/2014/main" id="{6573054A-449B-1365-185F-8ED4FCCAF7A5}"/>
              </a:ext>
            </a:extLst>
          </p:cNvPr>
          <p:cNvGrpSpPr/>
          <p:nvPr/>
        </p:nvGrpSpPr>
        <p:grpSpPr>
          <a:xfrm>
            <a:off x="105210" y="61204"/>
            <a:ext cx="423944" cy="417610"/>
            <a:chOff x="958963" y="1184423"/>
            <a:chExt cx="1828800" cy="1801474"/>
          </a:xfrm>
        </p:grpSpPr>
        <p:sp>
          <p:nvSpPr>
            <p:cNvPr id="21" name="Ovale 20">
              <a:extLst>
                <a:ext uri="{FF2B5EF4-FFF2-40B4-BE49-F238E27FC236}">
                  <a16:creationId xmlns:a16="http://schemas.microsoft.com/office/drawing/2014/main" id="{0BE7C012-DD14-0F39-E3D8-592E0DBC8A8F}"/>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22" name="Elemento grafico 21" descr="Faccia triste con riempimento a tinta unita con riempimento a tinta unita">
              <a:extLst>
                <a:ext uri="{FF2B5EF4-FFF2-40B4-BE49-F238E27FC236}">
                  <a16:creationId xmlns:a16="http://schemas.microsoft.com/office/drawing/2014/main" id="{E9026620-653A-86AE-3217-6832400E8A9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23" name="Ovale 22">
              <a:extLst>
                <a:ext uri="{FF2B5EF4-FFF2-40B4-BE49-F238E27FC236}">
                  <a16:creationId xmlns:a16="http://schemas.microsoft.com/office/drawing/2014/main" id="{9C4B86D2-8E7C-5CB1-F3EC-4B028E459575}"/>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4" name="Elemento grafico 23" descr="Faccia sorridente con riempimento a tinta unita con riempimento a tinta unita">
              <a:extLst>
                <a:ext uri="{FF2B5EF4-FFF2-40B4-BE49-F238E27FC236}">
                  <a16:creationId xmlns:a16="http://schemas.microsoft.com/office/drawing/2014/main" id="{35799B75-253C-82CC-1E60-92DCC923D4C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pic>
        <p:nvPicPr>
          <p:cNvPr id="7" name="Immagine 7" descr="Immagine che contiene grafico&#10;&#10;Descrizione generata automaticamente">
            <a:extLst>
              <a:ext uri="{FF2B5EF4-FFF2-40B4-BE49-F238E27FC236}">
                <a16:creationId xmlns:a16="http://schemas.microsoft.com/office/drawing/2014/main" id="{BC1CA1E5-AA2C-949A-F2EB-19CD89934059}"/>
              </a:ext>
            </a:extLst>
          </p:cNvPr>
          <p:cNvPicPr>
            <a:picLocks noChangeAspect="1"/>
          </p:cNvPicPr>
          <p:nvPr/>
        </p:nvPicPr>
        <p:blipFill>
          <a:blip r:embed="rId6"/>
          <a:stretch>
            <a:fillRect/>
          </a:stretch>
        </p:blipFill>
        <p:spPr>
          <a:xfrm>
            <a:off x="943156" y="1162011"/>
            <a:ext cx="10320066" cy="5267223"/>
          </a:xfrm>
          <a:prstGeom prst="rect">
            <a:avLst/>
          </a:prstGeom>
        </p:spPr>
      </p:pic>
      <p:sp>
        <p:nvSpPr>
          <p:cNvPr id="4" name="CasellaDiTesto 3">
            <a:extLst>
              <a:ext uri="{FF2B5EF4-FFF2-40B4-BE49-F238E27FC236}">
                <a16:creationId xmlns:a16="http://schemas.microsoft.com/office/drawing/2014/main" id="{C2B29091-028A-DF74-FBCC-BAC2256D0BA9}"/>
              </a:ext>
            </a:extLst>
          </p:cNvPr>
          <p:cNvSpPr txBox="1"/>
          <p:nvPr/>
        </p:nvSpPr>
        <p:spPr>
          <a:xfrm>
            <a:off x="4189011" y="729574"/>
            <a:ext cx="382621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200" b="1">
                <a:cs typeface="Segoe UI Light"/>
              </a:rPr>
              <a:t>Age</a:t>
            </a:r>
          </a:p>
        </p:txBody>
      </p:sp>
    </p:spTree>
    <p:extLst>
      <p:ext uri="{BB962C8B-B14F-4D97-AF65-F5344CB8AC3E}">
        <p14:creationId xmlns:p14="http://schemas.microsoft.com/office/powerpoint/2010/main" val="4055722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ABFA705E-6AB7-6D4B-6A65-D8806449BEEB}"/>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7A92DF80-D8D9-160C-894E-0C269B19425F}"/>
              </a:ext>
            </a:extLst>
          </p:cNvPr>
          <p:cNvSpPr>
            <a:spLocks noGrp="1"/>
          </p:cNvSpPr>
          <p:nvPr>
            <p:ph type="sldNum" sz="quarter" idx="12"/>
          </p:nvPr>
        </p:nvSpPr>
        <p:spPr/>
        <p:txBody>
          <a:bodyPr/>
          <a:lstStyle/>
          <a:p>
            <a:pPr rtl="0"/>
            <a:fld id="{06FEDF93-2BFD-41CA-ABC7-B039102F3792}" type="slidenum">
              <a:rPr lang="it-IT" noProof="0" smtClean="0"/>
              <a:t>13</a:t>
            </a:fld>
            <a:endParaRPr lang="it-IT" noProof="0"/>
          </a:p>
        </p:txBody>
      </p:sp>
      <p:cxnSp>
        <p:nvCxnSpPr>
          <p:cNvPr id="5" name="Connettore diritto 4">
            <a:extLst>
              <a:ext uri="{FF2B5EF4-FFF2-40B4-BE49-F238E27FC236}">
                <a16:creationId xmlns:a16="http://schemas.microsoft.com/office/drawing/2014/main" id="{D2C337B0-56B3-FF92-C392-18D4885D733C}"/>
              </a:ext>
              <a:ext uri="{C183D7F6-B498-43B3-948B-1728B52AA6E4}">
                <adec:decorative xmlns:adec="http://schemas.microsoft.com/office/drawing/2017/decorative" xmlns="" val="1"/>
              </a:ext>
            </a:extLst>
          </p:cNvPr>
          <p:cNvCxnSpPr>
            <a:cxnSpLocks/>
          </p:cNvCxnSpPr>
          <p:nvPr/>
        </p:nvCxnSpPr>
        <p:spPr>
          <a:xfrm>
            <a:off x="8078637" y="551652"/>
            <a:ext cx="41133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4751FD7E-5465-F29D-E333-9616C9CF4DD0}"/>
              </a:ext>
              <a:ext uri="{C183D7F6-B498-43B3-948B-1728B52AA6E4}">
                <adec:decorative xmlns:adec="http://schemas.microsoft.com/office/drawing/2017/decorative" xmlns="" val="1"/>
              </a:ext>
            </a:extLst>
          </p:cNvPr>
          <p:cNvCxnSpPr>
            <a:cxnSpLocks/>
          </p:cNvCxnSpPr>
          <p:nvPr/>
        </p:nvCxnSpPr>
        <p:spPr>
          <a:xfrm flipV="1">
            <a:off x="0" y="537274"/>
            <a:ext cx="4329920"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BC0A7257-6FFF-4C0E-4485-58DC3CC40435}"/>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1" name="CasellaDiTesto 10">
            <a:extLst>
              <a:ext uri="{FF2B5EF4-FFF2-40B4-BE49-F238E27FC236}">
                <a16:creationId xmlns:a16="http://schemas.microsoft.com/office/drawing/2014/main" id="{BCEDFAF7-DEC1-BA56-DB2B-D7D73F559A54}"/>
              </a:ext>
            </a:extLst>
          </p:cNvPr>
          <p:cNvSpPr txBox="1"/>
          <p:nvPr/>
        </p:nvSpPr>
        <p:spPr>
          <a:xfrm>
            <a:off x="4465608" y="181155"/>
            <a:ext cx="37927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Analisi esplorativa</a:t>
            </a:r>
            <a:endParaRPr lang="it-IT">
              <a:cs typeface="Segoe UI Light"/>
            </a:endParaRPr>
          </a:p>
        </p:txBody>
      </p:sp>
      <p:grpSp>
        <p:nvGrpSpPr>
          <p:cNvPr id="17" name="Gruppo 16">
            <a:extLst>
              <a:ext uri="{FF2B5EF4-FFF2-40B4-BE49-F238E27FC236}">
                <a16:creationId xmlns:a16="http://schemas.microsoft.com/office/drawing/2014/main" id="{86FAA969-1E40-869D-783A-1948F72BA4A4}"/>
              </a:ext>
            </a:extLst>
          </p:cNvPr>
          <p:cNvGrpSpPr/>
          <p:nvPr/>
        </p:nvGrpSpPr>
        <p:grpSpPr>
          <a:xfrm>
            <a:off x="105210" y="61204"/>
            <a:ext cx="423944" cy="417610"/>
            <a:chOff x="958963" y="1184423"/>
            <a:chExt cx="1828800" cy="1801474"/>
          </a:xfrm>
        </p:grpSpPr>
        <p:sp>
          <p:nvSpPr>
            <p:cNvPr id="13" name="Ovale 12">
              <a:extLst>
                <a:ext uri="{FF2B5EF4-FFF2-40B4-BE49-F238E27FC236}">
                  <a16:creationId xmlns:a16="http://schemas.microsoft.com/office/drawing/2014/main" id="{E1CE594A-C2E9-44F6-4F60-3D405F13C3D8}"/>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4" name="Elemento grafico 13" descr="Faccia triste con riempimento a tinta unita con riempimento a tinta unita">
              <a:extLst>
                <a:ext uri="{FF2B5EF4-FFF2-40B4-BE49-F238E27FC236}">
                  <a16:creationId xmlns:a16="http://schemas.microsoft.com/office/drawing/2014/main" id="{8E773194-2D24-A593-DE49-73EB1515E987}"/>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5" name="Ovale 14">
              <a:extLst>
                <a:ext uri="{FF2B5EF4-FFF2-40B4-BE49-F238E27FC236}">
                  <a16:creationId xmlns:a16="http://schemas.microsoft.com/office/drawing/2014/main" id="{4BF0B946-D995-BCAB-2ECB-0D771E12D954}"/>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Faccia sorridente con riempimento a tinta unita con riempimento a tinta unita">
              <a:extLst>
                <a:ext uri="{FF2B5EF4-FFF2-40B4-BE49-F238E27FC236}">
                  <a16:creationId xmlns:a16="http://schemas.microsoft.com/office/drawing/2014/main" id="{3F2FBAB6-6DEF-EEF6-C15C-CA330FBBC8E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sp>
        <p:nvSpPr>
          <p:cNvPr id="6" name="CasellaDiTesto 5">
            <a:extLst>
              <a:ext uri="{FF2B5EF4-FFF2-40B4-BE49-F238E27FC236}">
                <a16:creationId xmlns:a16="http://schemas.microsoft.com/office/drawing/2014/main" id="{3654E988-187E-E2D4-004F-9D7B96B4CFE8}"/>
              </a:ext>
            </a:extLst>
          </p:cNvPr>
          <p:cNvSpPr txBox="1"/>
          <p:nvPr/>
        </p:nvSpPr>
        <p:spPr>
          <a:xfrm>
            <a:off x="4189011" y="729574"/>
            <a:ext cx="382621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200" b="1">
                <a:cs typeface="Segoe UI Light"/>
              </a:rPr>
              <a:t>Maximum </a:t>
            </a:r>
            <a:r>
              <a:rPr lang="it-IT" sz="2200" b="1" err="1">
                <a:cs typeface="Segoe UI Light"/>
              </a:rPr>
              <a:t>wait</a:t>
            </a:r>
            <a:r>
              <a:rPr lang="it-IT" sz="2200" b="1">
                <a:cs typeface="Segoe UI Light"/>
              </a:rPr>
              <a:t> time</a:t>
            </a:r>
          </a:p>
        </p:txBody>
      </p:sp>
      <p:pic>
        <p:nvPicPr>
          <p:cNvPr id="4" name="Immagine 7" descr="Immagine che contiene grafico&#10;&#10;Descrizione generata automaticamente">
            <a:extLst>
              <a:ext uri="{FF2B5EF4-FFF2-40B4-BE49-F238E27FC236}">
                <a16:creationId xmlns:a16="http://schemas.microsoft.com/office/drawing/2014/main" id="{64A25E77-162F-914D-7256-6CC3EFE07BDB}"/>
              </a:ext>
            </a:extLst>
          </p:cNvPr>
          <p:cNvPicPr>
            <a:picLocks noChangeAspect="1"/>
          </p:cNvPicPr>
          <p:nvPr/>
        </p:nvPicPr>
        <p:blipFill>
          <a:blip r:embed="rId6"/>
          <a:stretch>
            <a:fillRect/>
          </a:stretch>
        </p:blipFill>
        <p:spPr>
          <a:xfrm>
            <a:off x="842513" y="1162013"/>
            <a:ext cx="10161915" cy="5224089"/>
          </a:xfrm>
          <a:prstGeom prst="rect">
            <a:avLst/>
          </a:prstGeom>
        </p:spPr>
      </p:pic>
    </p:spTree>
    <p:extLst>
      <p:ext uri="{BB962C8B-B14F-4D97-AF65-F5344CB8AC3E}">
        <p14:creationId xmlns:p14="http://schemas.microsoft.com/office/powerpoint/2010/main" val="417539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ADF6E83-FD56-B247-B260-160EC921CBAC}"/>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3C115752-287D-E55A-E56A-E28C576AC1A5}"/>
              </a:ext>
            </a:extLst>
          </p:cNvPr>
          <p:cNvSpPr>
            <a:spLocks noGrp="1"/>
          </p:cNvSpPr>
          <p:nvPr>
            <p:ph type="sldNum" sz="quarter" idx="12"/>
          </p:nvPr>
        </p:nvSpPr>
        <p:spPr/>
        <p:txBody>
          <a:bodyPr/>
          <a:lstStyle/>
          <a:p>
            <a:pPr rtl="0"/>
            <a:fld id="{06FEDF93-2BFD-41CA-ABC7-B039102F3792}" type="slidenum">
              <a:rPr lang="it-IT" noProof="0" smtClean="0"/>
              <a:t>14</a:t>
            </a:fld>
            <a:endParaRPr lang="it-IT" noProof="0"/>
          </a:p>
        </p:txBody>
      </p:sp>
      <p:cxnSp>
        <p:nvCxnSpPr>
          <p:cNvPr id="5" name="Connettore diritto 4">
            <a:extLst>
              <a:ext uri="{FF2B5EF4-FFF2-40B4-BE49-F238E27FC236}">
                <a16:creationId xmlns:a16="http://schemas.microsoft.com/office/drawing/2014/main" id="{370F8F28-EED9-2CAB-B8CD-0EC639AD9D8D}"/>
              </a:ext>
              <a:ext uri="{C183D7F6-B498-43B3-948B-1728B52AA6E4}">
                <adec:decorative xmlns:adec="http://schemas.microsoft.com/office/drawing/2017/decorative" xmlns="" val="1"/>
              </a:ext>
            </a:extLst>
          </p:cNvPr>
          <p:cNvCxnSpPr>
            <a:cxnSpLocks/>
          </p:cNvCxnSpPr>
          <p:nvPr/>
        </p:nvCxnSpPr>
        <p:spPr>
          <a:xfrm>
            <a:off x="8078637" y="551652"/>
            <a:ext cx="41133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067BD41F-3B92-44DB-1EBE-C2309AA7D7F2}"/>
              </a:ext>
              <a:ext uri="{C183D7F6-B498-43B3-948B-1728B52AA6E4}">
                <adec:decorative xmlns:adec="http://schemas.microsoft.com/office/drawing/2017/decorative" xmlns="" val="1"/>
              </a:ext>
            </a:extLst>
          </p:cNvPr>
          <p:cNvCxnSpPr>
            <a:cxnSpLocks/>
          </p:cNvCxnSpPr>
          <p:nvPr/>
        </p:nvCxnSpPr>
        <p:spPr>
          <a:xfrm flipV="1">
            <a:off x="0" y="537274"/>
            <a:ext cx="4329920"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4895E8A1-4EA0-CECD-0B8A-679D4EC56F04}"/>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1" name="CasellaDiTesto 10">
            <a:extLst>
              <a:ext uri="{FF2B5EF4-FFF2-40B4-BE49-F238E27FC236}">
                <a16:creationId xmlns:a16="http://schemas.microsoft.com/office/drawing/2014/main" id="{F5643735-4039-3B12-C264-F64BE7D1E365}"/>
              </a:ext>
            </a:extLst>
          </p:cNvPr>
          <p:cNvSpPr txBox="1"/>
          <p:nvPr/>
        </p:nvSpPr>
        <p:spPr>
          <a:xfrm>
            <a:off x="4465608" y="181155"/>
            <a:ext cx="37927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Analisi esplorativa</a:t>
            </a:r>
            <a:endParaRPr lang="it-IT" b="1">
              <a:cs typeface="Segoe UI Light"/>
            </a:endParaRPr>
          </a:p>
        </p:txBody>
      </p:sp>
      <p:grpSp>
        <p:nvGrpSpPr>
          <p:cNvPr id="17" name="Gruppo 16">
            <a:extLst>
              <a:ext uri="{FF2B5EF4-FFF2-40B4-BE49-F238E27FC236}">
                <a16:creationId xmlns:a16="http://schemas.microsoft.com/office/drawing/2014/main" id="{25B19036-103E-CFB1-D05B-7EB651D13F26}"/>
              </a:ext>
            </a:extLst>
          </p:cNvPr>
          <p:cNvGrpSpPr/>
          <p:nvPr/>
        </p:nvGrpSpPr>
        <p:grpSpPr>
          <a:xfrm>
            <a:off x="105210" y="61204"/>
            <a:ext cx="423944" cy="417610"/>
            <a:chOff x="958963" y="1184423"/>
            <a:chExt cx="1828800" cy="1801474"/>
          </a:xfrm>
        </p:grpSpPr>
        <p:sp>
          <p:nvSpPr>
            <p:cNvPr id="13" name="Ovale 12">
              <a:extLst>
                <a:ext uri="{FF2B5EF4-FFF2-40B4-BE49-F238E27FC236}">
                  <a16:creationId xmlns:a16="http://schemas.microsoft.com/office/drawing/2014/main" id="{30A0FBB7-7E35-55A3-DABD-4D56DED7440C}"/>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4" name="Elemento grafico 13" descr="Faccia triste con riempimento a tinta unita con riempimento a tinta unita">
              <a:extLst>
                <a:ext uri="{FF2B5EF4-FFF2-40B4-BE49-F238E27FC236}">
                  <a16:creationId xmlns:a16="http://schemas.microsoft.com/office/drawing/2014/main" id="{41C0A235-3C24-407D-0508-E07482C4981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5" name="Ovale 14">
              <a:extLst>
                <a:ext uri="{FF2B5EF4-FFF2-40B4-BE49-F238E27FC236}">
                  <a16:creationId xmlns:a16="http://schemas.microsoft.com/office/drawing/2014/main" id="{A8E0E81C-644B-3513-33EA-4215DC875A13}"/>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Faccia sorridente con riempimento a tinta unita con riempimento a tinta unita">
              <a:extLst>
                <a:ext uri="{FF2B5EF4-FFF2-40B4-BE49-F238E27FC236}">
                  <a16:creationId xmlns:a16="http://schemas.microsoft.com/office/drawing/2014/main" id="{99A33A07-A262-9CA3-3D5F-327DE95BCBC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sp>
        <p:nvSpPr>
          <p:cNvPr id="19" name="CasellaDiTesto 18">
            <a:extLst>
              <a:ext uri="{FF2B5EF4-FFF2-40B4-BE49-F238E27FC236}">
                <a16:creationId xmlns:a16="http://schemas.microsoft.com/office/drawing/2014/main" id="{2D557D7B-72A3-80D5-9E4F-D122559E81D4}"/>
              </a:ext>
            </a:extLst>
          </p:cNvPr>
          <p:cNvSpPr txBox="1"/>
          <p:nvPr/>
        </p:nvSpPr>
        <p:spPr>
          <a:xfrm>
            <a:off x="4189011" y="729574"/>
            <a:ext cx="382621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200" b="1" err="1">
                <a:cs typeface="Segoe UI Light"/>
              </a:rPr>
              <a:t>Influence</a:t>
            </a:r>
            <a:r>
              <a:rPr lang="it-IT" sz="2200" b="1">
                <a:cs typeface="Segoe UI Light"/>
              </a:rPr>
              <a:t> of rating</a:t>
            </a:r>
          </a:p>
        </p:txBody>
      </p:sp>
      <p:pic>
        <p:nvPicPr>
          <p:cNvPr id="20" name="Immagine 20" descr="Immagine che contiene grafico&#10;&#10;Descrizione generata automaticamente">
            <a:extLst>
              <a:ext uri="{FF2B5EF4-FFF2-40B4-BE49-F238E27FC236}">
                <a16:creationId xmlns:a16="http://schemas.microsoft.com/office/drawing/2014/main" id="{1471E2FA-7034-F074-6668-8E4F753D3F1F}"/>
              </a:ext>
            </a:extLst>
          </p:cNvPr>
          <p:cNvPicPr>
            <a:picLocks noChangeAspect="1"/>
          </p:cNvPicPr>
          <p:nvPr/>
        </p:nvPicPr>
        <p:blipFill>
          <a:blip r:embed="rId6"/>
          <a:stretch>
            <a:fillRect/>
          </a:stretch>
        </p:blipFill>
        <p:spPr>
          <a:xfrm>
            <a:off x="1043796" y="1248275"/>
            <a:ext cx="9816855" cy="5037183"/>
          </a:xfrm>
          <a:prstGeom prst="rect">
            <a:avLst/>
          </a:prstGeom>
        </p:spPr>
      </p:pic>
    </p:spTree>
    <p:extLst>
      <p:ext uri="{BB962C8B-B14F-4D97-AF65-F5344CB8AC3E}">
        <p14:creationId xmlns:p14="http://schemas.microsoft.com/office/powerpoint/2010/main" val="369513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E4F315A-A5A3-1DE4-AE89-353D213C6F8A}"/>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92D2BDA8-7E2D-6F4B-9DD3-39102019CC6A}"/>
              </a:ext>
            </a:extLst>
          </p:cNvPr>
          <p:cNvSpPr>
            <a:spLocks noGrp="1"/>
          </p:cNvSpPr>
          <p:nvPr>
            <p:ph type="sldNum" sz="quarter" idx="12"/>
          </p:nvPr>
        </p:nvSpPr>
        <p:spPr/>
        <p:txBody>
          <a:bodyPr/>
          <a:lstStyle/>
          <a:p>
            <a:pPr rtl="0"/>
            <a:fld id="{06FEDF93-2BFD-41CA-ABC7-B039102F3792}" type="slidenum">
              <a:rPr lang="it-IT" noProof="0" smtClean="0"/>
              <a:t>15</a:t>
            </a:fld>
            <a:endParaRPr lang="it-IT" noProof="0"/>
          </a:p>
        </p:txBody>
      </p:sp>
      <p:sp>
        <p:nvSpPr>
          <p:cNvPr id="12" name="CasellaDiTesto 11">
            <a:extLst>
              <a:ext uri="{FF2B5EF4-FFF2-40B4-BE49-F238E27FC236}">
                <a16:creationId xmlns:a16="http://schemas.microsoft.com/office/drawing/2014/main" id="{505B9F84-239D-33E9-6FCC-0465FF5EDB40}"/>
              </a:ext>
            </a:extLst>
          </p:cNvPr>
          <p:cNvSpPr txBox="1"/>
          <p:nvPr/>
        </p:nvSpPr>
        <p:spPr>
          <a:xfrm>
            <a:off x="481328" y="1105494"/>
            <a:ext cx="1121465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200">
                <a:latin typeface="+mj-lt"/>
                <a:cs typeface="Segoe UI Light"/>
              </a:rPr>
              <a:t>Essendo interessati sia ai clienti che riacquistano sia ai clienti che non effettuano un nuovo ordine, la metrica utilizzata per confrontare i modelli è stata:</a:t>
            </a:r>
            <a:r>
              <a:rPr lang="it-IT" sz="2200" b="1">
                <a:latin typeface="+mj-lt"/>
                <a:cs typeface="Segoe UI Light"/>
              </a:rPr>
              <a:t>           </a:t>
            </a:r>
            <a:endParaRPr lang="it-IT" sz="2200">
              <a:latin typeface="+mj-lt"/>
              <a:cs typeface="Segoe UI Light"/>
            </a:endParaRPr>
          </a:p>
        </p:txBody>
      </p:sp>
      <p:cxnSp>
        <p:nvCxnSpPr>
          <p:cNvPr id="13" name="Connettore 2 12">
            <a:extLst>
              <a:ext uri="{FF2B5EF4-FFF2-40B4-BE49-F238E27FC236}">
                <a16:creationId xmlns:a16="http://schemas.microsoft.com/office/drawing/2014/main" id="{06909C96-406E-B734-5464-28AB228063C8}"/>
              </a:ext>
            </a:extLst>
          </p:cNvPr>
          <p:cNvCxnSpPr/>
          <p:nvPr/>
        </p:nvCxnSpPr>
        <p:spPr>
          <a:xfrm flipV="1">
            <a:off x="3309669" y="2462842"/>
            <a:ext cx="6938512" cy="20128"/>
          </a:xfrm>
          <a:prstGeom prst="straightConnector1">
            <a:avLst/>
          </a:prstGeom>
          <a:ln/>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B6459956-45A2-7E2D-8AC9-19DB31F96A3A}"/>
              </a:ext>
            </a:extLst>
          </p:cNvPr>
          <p:cNvSpPr txBox="1"/>
          <p:nvPr/>
        </p:nvSpPr>
        <p:spPr>
          <a:xfrm>
            <a:off x="1978325" y="2107721"/>
            <a:ext cx="888233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200">
                <a:cs typeface="Segoe UI"/>
              </a:rPr>
              <a:t>                                       </a:t>
            </a:r>
            <a:r>
              <a:rPr lang="it-IT" sz="2000">
                <a:latin typeface="Century Gothic"/>
                <a:cs typeface="Segoe UI"/>
              </a:rPr>
              <a:t> </a:t>
            </a:r>
            <a:r>
              <a:rPr lang="it-IT" sz="2000" b="1">
                <a:solidFill>
                  <a:srgbClr val="00B050"/>
                </a:solidFill>
                <a:latin typeface="Century Gothic"/>
                <a:cs typeface="Segoe UI"/>
              </a:rPr>
              <a:t>Veri positivi</a:t>
            </a:r>
            <a:r>
              <a:rPr lang="it-IT" sz="2000">
                <a:latin typeface="Century Gothic"/>
                <a:cs typeface="Segoe UI"/>
              </a:rPr>
              <a:t> + </a:t>
            </a:r>
            <a:r>
              <a:rPr lang="it-IT" sz="2000" b="1">
                <a:solidFill>
                  <a:srgbClr val="00B050"/>
                </a:solidFill>
                <a:latin typeface="Century Gothic"/>
                <a:cs typeface="Segoe UI"/>
              </a:rPr>
              <a:t>Veri negativi</a:t>
            </a:r>
            <a:r>
              <a:rPr lang="en-US" sz="2000" b="1">
                <a:solidFill>
                  <a:srgbClr val="00B050"/>
                </a:solidFill>
                <a:latin typeface="Century Gothic"/>
                <a:cs typeface="Segoe UI"/>
              </a:rPr>
              <a:t>​</a:t>
            </a:r>
          </a:p>
          <a:p>
            <a:r>
              <a:rPr lang="it-IT" sz="2000">
                <a:latin typeface="Century Gothic"/>
                <a:cs typeface="Segoe UI"/>
              </a:rPr>
              <a:t>                  </a:t>
            </a:r>
            <a:r>
              <a:rPr lang="it-IT" sz="2000" b="1">
                <a:solidFill>
                  <a:srgbClr val="00B050"/>
                </a:solidFill>
                <a:latin typeface="Century Gothic"/>
                <a:cs typeface="Segoe UI"/>
              </a:rPr>
              <a:t>Veri positivi </a:t>
            </a:r>
            <a:r>
              <a:rPr lang="it-IT" sz="2000">
                <a:latin typeface="Century Gothic"/>
                <a:cs typeface="Segoe UI"/>
              </a:rPr>
              <a:t>+</a:t>
            </a:r>
            <a:r>
              <a:rPr lang="it-IT" sz="2000" b="1">
                <a:solidFill>
                  <a:srgbClr val="00B050"/>
                </a:solidFill>
                <a:latin typeface="Century Gothic"/>
                <a:cs typeface="Segoe UI"/>
              </a:rPr>
              <a:t> Veri negativi </a:t>
            </a:r>
            <a:r>
              <a:rPr lang="it-IT" sz="2000">
                <a:latin typeface="Century Gothic"/>
                <a:cs typeface="Segoe UI"/>
              </a:rPr>
              <a:t>+ </a:t>
            </a:r>
            <a:r>
              <a:rPr lang="it-IT" sz="2000" b="1">
                <a:solidFill>
                  <a:schemeClr val="accent1"/>
                </a:solidFill>
                <a:latin typeface="Century Gothic"/>
                <a:cs typeface="Segoe UI"/>
              </a:rPr>
              <a:t>Falsi positivi</a:t>
            </a:r>
            <a:r>
              <a:rPr lang="it-IT" sz="2000">
                <a:latin typeface="Century Gothic"/>
                <a:cs typeface="Segoe UI"/>
              </a:rPr>
              <a:t> + </a:t>
            </a:r>
            <a:r>
              <a:rPr lang="it-IT" sz="2000" b="1">
                <a:solidFill>
                  <a:schemeClr val="accent1"/>
                </a:solidFill>
                <a:latin typeface="Century Gothic"/>
                <a:cs typeface="Segoe UI"/>
              </a:rPr>
              <a:t>Falsi negativi</a:t>
            </a:r>
            <a:endParaRPr lang="en-US" sz="2000" b="1">
              <a:solidFill>
                <a:schemeClr val="accent1"/>
              </a:solidFill>
              <a:latin typeface="Century Gothic"/>
              <a:cs typeface="Segoe UI"/>
            </a:endParaRPr>
          </a:p>
        </p:txBody>
      </p:sp>
      <p:sp>
        <p:nvSpPr>
          <p:cNvPr id="15" name="CasellaDiTesto 14">
            <a:extLst>
              <a:ext uri="{FF2B5EF4-FFF2-40B4-BE49-F238E27FC236}">
                <a16:creationId xmlns:a16="http://schemas.microsoft.com/office/drawing/2014/main" id="{F9D1C52F-0CE1-A89D-9AFC-65E063C4D44F}"/>
              </a:ext>
            </a:extLst>
          </p:cNvPr>
          <p:cNvSpPr txBox="1"/>
          <p:nvPr/>
        </p:nvSpPr>
        <p:spPr>
          <a:xfrm>
            <a:off x="1489494" y="2265735"/>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200" b="1" err="1">
                <a:latin typeface="Century Gothic"/>
              </a:rPr>
              <a:t>Accuracy</a:t>
            </a:r>
            <a:r>
              <a:rPr lang="it-IT" sz="2200" b="1">
                <a:latin typeface="Century Gothic"/>
              </a:rPr>
              <a:t> =       </a:t>
            </a:r>
            <a:endParaRPr lang="it-IT">
              <a:latin typeface="Century Gothic"/>
            </a:endParaRPr>
          </a:p>
        </p:txBody>
      </p:sp>
      <p:cxnSp>
        <p:nvCxnSpPr>
          <p:cNvPr id="26" name="Connettore diritto 25">
            <a:extLst>
              <a:ext uri="{FF2B5EF4-FFF2-40B4-BE49-F238E27FC236}">
                <a16:creationId xmlns:a16="http://schemas.microsoft.com/office/drawing/2014/main" id="{B0C391EF-77C3-4FD6-C78E-31C31848E035}"/>
              </a:ext>
              <a:ext uri="{C183D7F6-B498-43B3-948B-1728B52AA6E4}">
                <adec:decorative xmlns:adec="http://schemas.microsoft.com/office/drawing/2017/decorative" xmlns="" val="1"/>
              </a:ext>
            </a:extLst>
          </p:cNvPr>
          <p:cNvCxnSpPr>
            <a:cxnSpLocks/>
          </p:cNvCxnSpPr>
          <p:nvPr/>
        </p:nvCxnSpPr>
        <p:spPr>
          <a:xfrm>
            <a:off x="8078637" y="551652"/>
            <a:ext cx="41133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BAAF2BDE-1139-4D7D-FB66-FDEE0A5EB64D}"/>
              </a:ext>
              <a:ext uri="{C183D7F6-B498-43B3-948B-1728B52AA6E4}">
                <adec:decorative xmlns:adec="http://schemas.microsoft.com/office/drawing/2017/decorative" xmlns="" val="1"/>
              </a:ext>
            </a:extLst>
          </p:cNvPr>
          <p:cNvCxnSpPr>
            <a:cxnSpLocks/>
          </p:cNvCxnSpPr>
          <p:nvPr/>
        </p:nvCxnSpPr>
        <p:spPr>
          <a:xfrm flipV="1">
            <a:off x="0" y="551651"/>
            <a:ext cx="3826713"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0" name="Rettangolo: Angoli arrotondati 18">
            <a:extLst>
              <a:ext uri="{FF2B5EF4-FFF2-40B4-BE49-F238E27FC236}">
                <a16:creationId xmlns:a16="http://schemas.microsoft.com/office/drawing/2014/main" id="{7E8AF373-EA81-8750-8AD3-8CF8EF3FC9E6}"/>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32" name="CasellaDiTesto 31">
            <a:extLst>
              <a:ext uri="{FF2B5EF4-FFF2-40B4-BE49-F238E27FC236}">
                <a16:creationId xmlns:a16="http://schemas.microsoft.com/office/drawing/2014/main" id="{D86CFAEE-2A9C-B38B-FBBA-07009FFD5D67}"/>
              </a:ext>
            </a:extLst>
          </p:cNvPr>
          <p:cNvSpPr txBox="1"/>
          <p:nvPr/>
        </p:nvSpPr>
        <p:spPr>
          <a:xfrm>
            <a:off x="3904892" y="181155"/>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Metrica di valutazione</a:t>
            </a:r>
            <a:endParaRPr lang="it-IT" b="1">
              <a:cs typeface="Segoe UI Light"/>
            </a:endParaRPr>
          </a:p>
        </p:txBody>
      </p:sp>
      <p:grpSp>
        <p:nvGrpSpPr>
          <p:cNvPr id="38" name="Gruppo 37">
            <a:extLst>
              <a:ext uri="{FF2B5EF4-FFF2-40B4-BE49-F238E27FC236}">
                <a16:creationId xmlns:a16="http://schemas.microsoft.com/office/drawing/2014/main" id="{CF15778B-D88A-D455-F5C2-3F92568D57E7}"/>
              </a:ext>
            </a:extLst>
          </p:cNvPr>
          <p:cNvGrpSpPr/>
          <p:nvPr/>
        </p:nvGrpSpPr>
        <p:grpSpPr>
          <a:xfrm>
            <a:off x="105210" y="61204"/>
            <a:ext cx="423944" cy="417610"/>
            <a:chOff x="958963" y="1184423"/>
            <a:chExt cx="1828800" cy="1801474"/>
          </a:xfrm>
        </p:grpSpPr>
        <p:sp>
          <p:nvSpPr>
            <p:cNvPr id="34" name="Ovale 33">
              <a:extLst>
                <a:ext uri="{FF2B5EF4-FFF2-40B4-BE49-F238E27FC236}">
                  <a16:creationId xmlns:a16="http://schemas.microsoft.com/office/drawing/2014/main" id="{46F399BA-B736-41BF-D582-884FE64DC664}"/>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35" name="Elemento grafico 34" descr="Faccia triste con riempimento a tinta unita con riempimento a tinta unita">
              <a:extLst>
                <a:ext uri="{FF2B5EF4-FFF2-40B4-BE49-F238E27FC236}">
                  <a16:creationId xmlns:a16="http://schemas.microsoft.com/office/drawing/2014/main" id="{75DC1AEF-B02C-11C3-3662-CE7F8CE1C788}"/>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36" name="Ovale 35">
              <a:extLst>
                <a:ext uri="{FF2B5EF4-FFF2-40B4-BE49-F238E27FC236}">
                  <a16:creationId xmlns:a16="http://schemas.microsoft.com/office/drawing/2014/main" id="{0AC2FC8A-C724-4CBB-CAC0-393E2E30B493}"/>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Elemento grafico 36" descr="Faccia sorridente con riempimento a tinta unita con riempimento a tinta unita">
              <a:extLst>
                <a:ext uri="{FF2B5EF4-FFF2-40B4-BE49-F238E27FC236}">
                  <a16:creationId xmlns:a16="http://schemas.microsoft.com/office/drawing/2014/main" id="{E876E456-E6A4-0DC0-CB17-E2D7DF36FA6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sp>
        <p:nvSpPr>
          <p:cNvPr id="4" name="CasellaDiTesto 3">
            <a:extLst>
              <a:ext uri="{FF2B5EF4-FFF2-40B4-BE49-F238E27FC236}">
                <a16:creationId xmlns:a16="http://schemas.microsoft.com/office/drawing/2014/main" id="{7E299D47-EEFA-25F6-0C9E-C33F2F6468B2}"/>
              </a:ext>
            </a:extLst>
          </p:cNvPr>
          <p:cNvSpPr txBox="1"/>
          <p:nvPr/>
        </p:nvSpPr>
        <p:spPr>
          <a:xfrm>
            <a:off x="698985" y="3340134"/>
            <a:ext cx="79595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200">
                <a:latin typeface="Century Gothic"/>
                <a:cs typeface="Segoe UI Light"/>
              </a:rPr>
              <a:t>con</a:t>
            </a:r>
          </a:p>
        </p:txBody>
      </p:sp>
      <p:graphicFrame>
        <p:nvGraphicFramePr>
          <p:cNvPr id="5" name="Tabella 5">
            <a:extLst>
              <a:ext uri="{FF2B5EF4-FFF2-40B4-BE49-F238E27FC236}">
                <a16:creationId xmlns:a16="http://schemas.microsoft.com/office/drawing/2014/main" id="{2F30B780-2AFB-B49D-453C-DAC5B861FDC7}"/>
              </a:ext>
            </a:extLst>
          </p:cNvPr>
          <p:cNvGraphicFramePr>
            <a:graphicFrameLocks noGrp="1"/>
          </p:cNvGraphicFramePr>
          <p:nvPr>
            <p:extLst>
              <p:ext uri="{D42A27DB-BD31-4B8C-83A1-F6EECF244321}">
                <p14:modId xmlns:p14="http://schemas.microsoft.com/office/powerpoint/2010/main" val="1303444011"/>
              </p:ext>
            </p:extLst>
          </p:nvPr>
        </p:nvGraphicFramePr>
        <p:xfrm>
          <a:off x="2372264" y="3335546"/>
          <a:ext cx="6589176" cy="2843500"/>
        </p:xfrm>
        <a:graphic>
          <a:graphicData uri="http://schemas.openxmlformats.org/drawingml/2006/table">
            <a:tbl>
              <a:tblPr firstRow="1" bandRow="1">
                <a:tableStyleId>{5C22544A-7EE6-4342-B048-85BDC9FD1C3A}</a:tableStyleId>
              </a:tblPr>
              <a:tblGrid>
                <a:gridCol w="1329446">
                  <a:extLst>
                    <a:ext uri="{9D8B030D-6E8A-4147-A177-3AD203B41FA5}">
                      <a16:colId xmlns:a16="http://schemas.microsoft.com/office/drawing/2014/main" val="1172894743"/>
                    </a:ext>
                  </a:extLst>
                </a:gridCol>
                <a:gridCol w="1086255">
                  <a:extLst>
                    <a:ext uri="{9D8B030D-6E8A-4147-A177-3AD203B41FA5}">
                      <a16:colId xmlns:a16="http://schemas.microsoft.com/office/drawing/2014/main" val="2122635847"/>
                    </a:ext>
                  </a:extLst>
                </a:gridCol>
                <a:gridCol w="2033390">
                  <a:extLst>
                    <a:ext uri="{9D8B030D-6E8A-4147-A177-3AD203B41FA5}">
                      <a16:colId xmlns:a16="http://schemas.microsoft.com/office/drawing/2014/main" val="2881108144"/>
                    </a:ext>
                  </a:extLst>
                </a:gridCol>
                <a:gridCol w="2140085">
                  <a:extLst>
                    <a:ext uri="{9D8B030D-6E8A-4147-A177-3AD203B41FA5}">
                      <a16:colId xmlns:a16="http://schemas.microsoft.com/office/drawing/2014/main" val="926207761"/>
                    </a:ext>
                  </a:extLst>
                </a:gridCol>
              </a:tblGrid>
              <a:tr h="470170">
                <a:tc>
                  <a:txBody>
                    <a:bodyPr/>
                    <a:lstStyle/>
                    <a:p>
                      <a:pPr lvl="0" algn="ctr">
                        <a:buNone/>
                      </a:pPr>
                      <a:endParaRPr lang="it-IT" b="0">
                        <a:solidFill>
                          <a:schemeClr val="tx1"/>
                        </a:solidFill>
                        <a:latin typeface="Century Gothic"/>
                      </a:endParaRPr>
                    </a:p>
                  </a:txBody>
                  <a:tcPr anchor="ctr">
                    <a:lnL w="0">
                      <a:noFill/>
                    </a:lnL>
                    <a:lnR w="0">
                      <a:noFill/>
                    </a:lnR>
                    <a:lnT w="0">
                      <a:noFill/>
                    </a:lnT>
                    <a:lnB w="0">
                      <a:noFill/>
                    </a:lnB>
                    <a:solidFill>
                      <a:srgbClr val="FFFFFF"/>
                    </a:solidFill>
                  </a:tcPr>
                </a:tc>
                <a:tc>
                  <a:txBody>
                    <a:bodyPr/>
                    <a:lstStyle/>
                    <a:p>
                      <a:pPr lvl="0" algn="ctr">
                        <a:buNone/>
                      </a:pPr>
                      <a:endParaRPr lang="it-IT" b="0">
                        <a:solidFill>
                          <a:schemeClr val="tx1"/>
                        </a:solidFill>
                        <a:latin typeface="Century Gothic"/>
                      </a:endParaRPr>
                    </a:p>
                  </a:txBody>
                  <a:tcPr anchor="ctr">
                    <a:lnL w="0">
                      <a:noFill/>
                    </a:lnL>
                    <a:lnR w="0">
                      <a:noFill/>
                    </a:lnR>
                    <a:lnT w="0">
                      <a:noFill/>
                    </a:lnT>
                    <a:lnB w="0">
                      <a:noFill/>
                    </a:lnB>
                    <a:solidFill>
                      <a:srgbClr val="FFFFFF"/>
                    </a:solidFill>
                  </a:tcPr>
                </a:tc>
                <a:tc gridSpan="2">
                  <a:txBody>
                    <a:bodyPr/>
                    <a:lstStyle/>
                    <a:p>
                      <a:pPr lvl="0" algn="ctr">
                        <a:buNone/>
                      </a:pPr>
                      <a:r>
                        <a:rPr lang="it-IT" b="1" i="1">
                          <a:solidFill>
                            <a:schemeClr val="tx1"/>
                          </a:solidFill>
                          <a:latin typeface="Century Gothic"/>
                        </a:rPr>
                        <a:t>Osservati</a:t>
                      </a:r>
                    </a:p>
                  </a:txBody>
                  <a:tcPr anchor="ctr">
                    <a:lnL w="0">
                      <a:noFill/>
                    </a:lnL>
                    <a:lnR w="0">
                      <a:noFill/>
                    </a:lnR>
                    <a:lnT w="0">
                      <a:noFill/>
                    </a:lnT>
                    <a:lnB w="0">
                      <a:noFill/>
                    </a:lnB>
                    <a:solidFill>
                      <a:srgbClr val="FFFFFF"/>
                    </a:solidFill>
                  </a:tcPr>
                </a:tc>
                <a:tc hMerge="1">
                  <a:txBody>
                    <a:bodyPr/>
                    <a:lstStyle/>
                    <a:p>
                      <a:endParaRPr lang="it-IT"/>
                    </a:p>
                  </a:txBody>
                  <a:tcPr>
                    <a:lnL w="12700">
                      <a:solidFill>
                        <a:schemeClr val="tx1"/>
                      </a:solidFill>
                    </a:lnL>
                    <a:lnR w="0">
                      <a:noFill/>
                    </a:lnR>
                    <a:lnT w="0">
                      <a:noFill/>
                    </a:lnT>
                    <a:lnB w="12700">
                      <a:solidFill>
                        <a:schemeClr val="tx1"/>
                      </a:solidFill>
                    </a:lnB>
                    <a:solidFill>
                      <a:srgbClr val="FFFFFF"/>
                    </a:solidFill>
                  </a:tcPr>
                </a:tc>
                <a:extLst>
                  <a:ext uri="{0D108BD9-81ED-4DB2-BD59-A6C34878D82A}">
                    <a16:rowId xmlns:a16="http://schemas.microsoft.com/office/drawing/2014/main" val="3097702394"/>
                  </a:ext>
                </a:extLst>
              </a:tr>
              <a:tr h="372893">
                <a:tc>
                  <a:txBody>
                    <a:bodyPr/>
                    <a:lstStyle/>
                    <a:p>
                      <a:pPr lvl="0" algn="ctr">
                        <a:buNone/>
                      </a:pPr>
                      <a:endParaRPr lang="it-IT" b="0">
                        <a:solidFill>
                          <a:schemeClr val="tx1"/>
                        </a:solidFill>
                        <a:latin typeface="Century Gothic"/>
                      </a:endParaRPr>
                    </a:p>
                  </a:txBody>
                  <a:tcPr anchor="ctr">
                    <a:lnL w="0">
                      <a:noFill/>
                    </a:lnL>
                    <a:lnR w="0">
                      <a:noFill/>
                    </a:lnR>
                    <a:lnT w="0">
                      <a:noFill/>
                    </a:lnT>
                    <a:lnB w="0">
                      <a:noFill/>
                    </a:lnB>
                    <a:solidFill>
                      <a:srgbClr val="FFFFFF"/>
                    </a:solidFill>
                  </a:tcPr>
                </a:tc>
                <a:tc>
                  <a:txBody>
                    <a:bodyPr/>
                    <a:lstStyle/>
                    <a:p>
                      <a:pPr lvl="0" algn="ctr">
                        <a:buNone/>
                      </a:pPr>
                      <a:endParaRPr lang="it-IT" b="0">
                        <a:solidFill>
                          <a:schemeClr val="tx1"/>
                        </a:solidFill>
                        <a:latin typeface="Century Gothic"/>
                      </a:endParaRPr>
                    </a:p>
                  </a:txBody>
                  <a:tcPr anchor="ctr">
                    <a:lnL w="0" cap="flat" cmpd="sng" algn="ctr">
                      <a:noFill/>
                      <a:prstDash val="solid"/>
                      <a:round/>
                      <a:headEnd type="none" w="med" len="med"/>
                      <a:tailEnd type="none" w="med" len="med"/>
                    </a:lnL>
                    <a:lnR w="0">
                      <a:noFill/>
                    </a:lnR>
                    <a:lnT w="0">
                      <a:noFill/>
                    </a:lnT>
                    <a:lnB w="0" cap="flat" cmpd="sng" algn="ctr">
                      <a:noFill/>
                      <a:prstDash val="solid"/>
                      <a:round/>
                      <a:headEnd type="none" w="med" len="med"/>
                      <a:tailEnd type="none" w="med" len="med"/>
                    </a:lnB>
                    <a:solidFill>
                      <a:srgbClr val="FFFFFF"/>
                    </a:solidFill>
                  </a:tcPr>
                </a:tc>
                <a:tc>
                  <a:txBody>
                    <a:bodyPr/>
                    <a:lstStyle/>
                    <a:p>
                      <a:pPr lvl="0" algn="ctr">
                        <a:buNone/>
                      </a:pPr>
                      <a:r>
                        <a:rPr lang="it-IT" b="0" i="1">
                          <a:solidFill>
                            <a:schemeClr val="tx1"/>
                          </a:solidFill>
                          <a:latin typeface="Century Gothic"/>
                        </a:rPr>
                        <a:t>No</a:t>
                      </a:r>
                    </a:p>
                  </a:txBody>
                  <a:tcPr anchor="ctr">
                    <a:lnL w="0">
                      <a:noFill/>
                    </a:lnL>
                    <a:lnR w="12700">
                      <a:solidFill>
                        <a:schemeClr val="tx1"/>
                      </a:solidFill>
                    </a:lnR>
                    <a:lnT w="0">
                      <a:noFill/>
                    </a:lnT>
                    <a:lnB w="12700">
                      <a:solidFill>
                        <a:schemeClr val="tx1"/>
                      </a:solidFill>
                    </a:lnB>
                    <a:solidFill>
                      <a:srgbClr val="FFFFFF"/>
                    </a:solidFill>
                  </a:tcPr>
                </a:tc>
                <a:tc>
                  <a:txBody>
                    <a:bodyPr/>
                    <a:lstStyle/>
                    <a:p>
                      <a:pPr lvl="0" algn="ctr">
                        <a:buNone/>
                      </a:pPr>
                      <a:r>
                        <a:rPr lang="it-IT" b="0" i="1">
                          <a:solidFill>
                            <a:schemeClr val="tx1"/>
                          </a:solidFill>
                          <a:latin typeface="Century Gothic"/>
                        </a:rPr>
                        <a:t>Yes</a:t>
                      </a:r>
                    </a:p>
                  </a:txBody>
                  <a:tcPr anchor="ctr">
                    <a:lnL w="12700">
                      <a:solidFill>
                        <a:schemeClr val="tx1"/>
                      </a:solidFill>
                    </a:lnL>
                    <a:lnR w="0">
                      <a:noFill/>
                    </a:lnR>
                    <a:lnT w="0">
                      <a:noFill/>
                    </a:lnT>
                    <a:lnB w="12700">
                      <a:solidFill>
                        <a:schemeClr val="tx1"/>
                      </a:solidFill>
                    </a:lnB>
                    <a:solidFill>
                      <a:srgbClr val="FFFFFF"/>
                    </a:solidFill>
                  </a:tcPr>
                </a:tc>
                <a:extLst>
                  <a:ext uri="{0D108BD9-81ED-4DB2-BD59-A6C34878D82A}">
                    <a16:rowId xmlns:a16="http://schemas.microsoft.com/office/drawing/2014/main" val="2854570385"/>
                  </a:ext>
                </a:extLst>
              </a:tr>
              <a:tr h="1011459">
                <a:tc rowSpan="2">
                  <a:txBody>
                    <a:bodyPr/>
                    <a:lstStyle/>
                    <a:p>
                      <a:pPr lvl="0" algn="ctr">
                        <a:buNone/>
                      </a:pPr>
                      <a:r>
                        <a:rPr lang="it-IT" b="1" i="1">
                          <a:solidFill>
                            <a:schemeClr val="tx1"/>
                          </a:solidFill>
                          <a:latin typeface="Century Gothic"/>
                        </a:rPr>
                        <a:t>Previsti</a:t>
                      </a:r>
                    </a:p>
                  </a:txBody>
                  <a:tcPr anchor="ctr">
                    <a:lnL w="0">
                      <a:noFill/>
                    </a:lnL>
                    <a:lnR w="0">
                      <a:noFill/>
                    </a:lnR>
                    <a:lnT w="0">
                      <a:noFill/>
                    </a:lnT>
                    <a:lnB w="0">
                      <a:noFill/>
                    </a:lnB>
                    <a:solidFill>
                      <a:srgbClr val="FFFFFF"/>
                    </a:solidFill>
                  </a:tcPr>
                </a:tc>
                <a:tc>
                  <a:txBody>
                    <a:bodyPr/>
                    <a:lstStyle/>
                    <a:p>
                      <a:pPr lvl="0" algn="ctr">
                        <a:buNone/>
                      </a:pPr>
                      <a:r>
                        <a:rPr lang="it-IT" i="1">
                          <a:solidFill>
                            <a:schemeClr val="tx1"/>
                          </a:solidFill>
                          <a:latin typeface="Century Gothic"/>
                        </a:rPr>
                        <a:t>No</a:t>
                      </a:r>
                    </a:p>
                  </a:txBody>
                  <a:tcPr anchor="ctr">
                    <a:lnL w="0">
                      <a:noFill/>
                    </a:lnL>
                    <a:lnR w="12700">
                      <a:solidFill>
                        <a:schemeClr val="tx1"/>
                      </a:solidFill>
                    </a:lnR>
                    <a:lnT w="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it-IT" b="1">
                          <a:solidFill>
                            <a:srgbClr val="00B050"/>
                          </a:solidFill>
                          <a:latin typeface="Century Gothic"/>
                        </a:rPr>
                        <a:t>Veri negativi</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FFFFFF"/>
                    </a:solidFill>
                  </a:tcPr>
                </a:tc>
                <a:tc>
                  <a:txBody>
                    <a:bodyPr/>
                    <a:lstStyle/>
                    <a:p>
                      <a:pPr algn="ctr"/>
                      <a:r>
                        <a:rPr lang="it-IT" b="1">
                          <a:solidFill>
                            <a:srgbClr val="FF0000"/>
                          </a:solidFill>
                          <a:latin typeface="Century Gothic"/>
                        </a:rPr>
                        <a:t>Falsi negativi</a:t>
                      </a:r>
                    </a:p>
                  </a:txBody>
                  <a:tcPr anchor="ct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FFFFFF"/>
                    </a:solidFill>
                  </a:tcPr>
                </a:tc>
                <a:extLst>
                  <a:ext uri="{0D108BD9-81ED-4DB2-BD59-A6C34878D82A}">
                    <a16:rowId xmlns:a16="http://schemas.microsoft.com/office/drawing/2014/main" val="1551077377"/>
                  </a:ext>
                </a:extLst>
              </a:tr>
              <a:tr h="988978">
                <a:tc vMerge="1">
                  <a:txBody>
                    <a:bodyPr/>
                    <a:lstStyle/>
                    <a:p>
                      <a:endParaRPr lang="it-IT"/>
                    </a:p>
                  </a:txBody>
                  <a:tcPr anchor="ctr">
                    <a:lnL w="12700">
                      <a:solidFill>
                        <a:schemeClr val="tx1"/>
                      </a:solidFill>
                    </a:lnL>
                    <a:lnR w="0">
                      <a:noFill/>
                    </a:lnR>
                    <a:lnT w="12700">
                      <a:solidFill>
                        <a:schemeClr val="tx1"/>
                      </a:solidFill>
                    </a:lnT>
                    <a:lnB w="12700">
                      <a:solidFill>
                        <a:schemeClr val="tx1"/>
                      </a:solidFill>
                    </a:lnB>
                    <a:solidFill>
                      <a:srgbClr val="FFFFFF"/>
                    </a:solidFill>
                  </a:tcPr>
                </a:tc>
                <a:tc>
                  <a:txBody>
                    <a:bodyPr/>
                    <a:lstStyle/>
                    <a:p>
                      <a:pPr lvl="0" algn="ctr">
                        <a:buNone/>
                      </a:pPr>
                      <a:r>
                        <a:rPr lang="it-IT" i="1">
                          <a:solidFill>
                            <a:schemeClr val="tx1"/>
                          </a:solidFill>
                          <a:latin typeface="Century Gothic"/>
                        </a:rPr>
                        <a:t>Yes</a:t>
                      </a:r>
                    </a:p>
                  </a:txBody>
                  <a:tcPr anchor="ctr">
                    <a:lnL w="0">
                      <a:noFill/>
                    </a:lnL>
                    <a:lnR w="12700">
                      <a:solidFill>
                        <a:schemeClr val="tx1"/>
                      </a:solidFill>
                    </a:lnR>
                    <a:lnT w="12700" cap="flat" cmpd="sng" algn="ctr">
                      <a:solidFill>
                        <a:schemeClr val="tx1"/>
                      </a:solidFill>
                      <a:prstDash val="solid"/>
                      <a:round/>
                      <a:headEnd type="none" w="med" len="med"/>
                      <a:tailEnd type="none" w="med" len="med"/>
                    </a:lnT>
                    <a:lnB w="0">
                      <a:noFill/>
                    </a:lnB>
                    <a:solidFill>
                      <a:srgbClr val="FFFFFF"/>
                    </a:solidFill>
                  </a:tcPr>
                </a:tc>
                <a:tc>
                  <a:txBody>
                    <a:bodyPr/>
                    <a:lstStyle/>
                    <a:p>
                      <a:pPr algn="ctr"/>
                      <a:r>
                        <a:rPr lang="it-IT" b="1">
                          <a:solidFill>
                            <a:srgbClr val="FF0000"/>
                          </a:solidFill>
                          <a:latin typeface="Century Gothic"/>
                        </a:rPr>
                        <a:t>Falsi positivi</a:t>
                      </a:r>
                    </a:p>
                  </a:txBody>
                  <a:tcPr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solidFill>
                      <a:srgbClr val="FFFFFF"/>
                    </a:solidFill>
                  </a:tcPr>
                </a:tc>
                <a:tc>
                  <a:txBody>
                    <a:bodyPr/>
                    <a:lstStyle/>
                    <a:p>
                      <a:pPr algn="ctr"/>
                      <a:r>
                        <a:rPr lang="it-IT" b="1">
                          <a:solidFill>
                            <a:srgbClr val="00B050"/>
                          </a:solidFill>
                          <a:latin typeface="Century Gothic"/>
                        </a:rPr>
                        <a:t>Veri positivi</a:t>
                      </a:r>
                    </a:p>
                  </a:txBody>
                  <a:tcPr anchor="ctr">
                    <a:lnL w="12700">
                      <a:solidFill>
                        <a:schemeClr val="tx1"/>
                      </a:solidFill>
                    </a:lnL>
                    <a:lnR w="12700">
                      <a:solidFill>
                        <a:schemeClr val="tx1"/>
                      </a:solidFill>
                    </a:lnR>
                    <a:lnT w="12700">
                      <a:solidFill>
                        <a:schemeClr val="tx1"/>
                      </a:solidFill>
                    </a:lnT>
                    <a:lnB w="12700">
                      <a:solidFill>
                        <a:schemeClr val="tx1"/>
                      </a:solidFill>
                    </a:lnB>
                    <a:solidFill>
                      <a:srgbClr val="FFFFFF"/>
                    </a:solidFill>
                  </a:tcPr>
                </a:tc>
                <a:extLst>
                  <a:ext uri="{0D108BD9-81ED-4DB2-BD59-A6C34878D82A}">
                    <a16:rowId xmlns:a16="http://schemas.microsoft.com/office/drawing/2014/main" val="3487308708"/>
                  </a:ext>
                </a:extLst>
              </a:tr>
            </a:tbl>
          </a:graphicData>
        </a:graphic>
      </p:graphicFrame>
    </p:spTree>
    <p:extLst>
      <p:ext uri="{BB962C8B-B14F-4D97-AF65-F5344CB8AC3E}">
        <p14:creationId xmlns:p14="http://schemas.microsoft.com/office/powerpoint/2010/main" val="1079036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360AE892-5F73-E9D2-056B-71A50194654B}"/>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A78C1FFB-AFFB-496D-3248-D89687CAD366}"/>
              </a:ext>
            </a:extLst>
          </p:cNvPr>
          <p:cNvSpPr>
            <a:spLocks noGrp="1"/>
          </p:cNvSpPr>
          <p:nvPr>
            <p:ph type="sldNum" sz="quarter" idx="12"/>
          </p:nvPr>
        </p:nvSpPr>
        <p:spPr/>
        <p:txBody>
          <a:bodyPr/>
          <a:lstStyle/>
          <a:p>
            <a:pPr rtl="0"/>
            <a:fld id="{06FEDF93-2BFD-41CA-ABC7-B039102F3792}" type="slidenum">
              <a:rPr lang="it-IT" noProof="0" smtClean="0"/>
              <a:t>16</a:t>
            </a:fld>
            <a:endParaRPr lang="it-IT" noProof="0"/>
          </a:p>
        </p:txBody>
      </p:sp>
      <p:cxnSp>
        <p:nvCxnSpPr>
          <p:cNvPr id="5" name="Connettore diritto 4">
            <a:extLst>
              <a:ext uri="{FF2B5EF4-FFF2-40B4-BE49-F238E27FC236}">
                <a16:creationId xmlns:a16="http://schemas.microsoft.com/office/drawing/2014/main" id="{DA6165F4-0BF8-DD91-0E07-13C00D26CAD8}"/>
              </a:ext>
              <a:ext uri="{C183D7F6-B498-43B3-948B-1728B52AA6E4}">
                <adec:decorative xmlns:adec="http://schemas.microsoft.com/office/drawing/2017/decorative" xmlns="" val="1"/>
              </a:ext>
            </a:extLst>
          </p:cNvPr>
          <p:cNvCxnSpPr>
            <a:cxnSpLocks/>
          </p:cNvCxnSpPr>
          <p:nvPr/>
        </p:nvCxnSpPr>
        <p:spPr>
          <a:xfrm>
            <a:off x="8078637" y="551653"/>
            <a:ext cx="41133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BBB1F9B8-9077-35A1-F04B-9ED255EFA0E8}"/>
              </a:ext>
              <a:ext uri="{C183D7F6-B498-43B3-948B-1728B52AA6E4}">
                <adec:decorative xmlns:adec="http://schemas.microsoft.com/office/drawing/2017/decorative" xmlns="" val="1"/>
              </a:ext>
            </a:extLst>
          </p:cNvPr>
          <p:cNvCxnSpPr>
            <a:cxnSpLocks/>
          </p:cNvCxnSpPr>
          <p:nvPr/>
        </p:nvCxnSpPr>
        <p:spPr>
          <a:xfrm flipV="1">
            <a:off x="0" y="551651"/>
            <a:ext cx="3826713"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B48CEAF5-C948-2D6D-793C-AD8203D8130B}"/>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1" name="CasellaDiTesto 10">
            <a:extLst>
              <a:ext uri="{FF2B5EF4-FFF2-40B4-BE49-F238E27FC236}">
                <a16:creationId xmlns:a16="http://schemas.microsoft.com/office/drawing/2014/main" id="{B2F3404E-FC07-1205-C6A5-7221A4A8C462}"/>
              </a:ext>
            </a:extLst>
          </p:cNvPr>
          <p:cNvSpPr txBox="1"/>
          <p:nvPr/>
        </p:nvSpPr>
        <p:spPr>
          <a:xfrm>
            <a:off x="3904892" y="181155"/>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Confronto dei modelli</a:t>
            </a:r>
            <a:endParaRPr lang="it-IT" b="1">
              <a:cs typeface="Segoe UI Light"/>
            </a:endParaRPr>
          </a:p>
        </p:txBody>
      </p:sp>
      <p:grpSp>
        <p:nvGrpSpPr>
          <p:cNvPr id="17" name="Gruppo 16">
            <a:extLst>
              <a:ext uri="{FF2B5EF4-FFF2-40B4-BE49-F238E27FC236}">
                <a16:creationId xmlns:a16="http://schemas.microsoft.com/office/drawing/2014/main" id="{34DD5FEB-F9BA-877A-5929-2AA54E954C91}"/>
              </a:ext>
            </a:extLst>
          </p:cNvPr>
          <p:cNvGrpSpPr/>
          <p:nvPr/>
        </p:nvGrpSpPr>
        <p:grpSpPr>
          <a:xfrm>
            <a:off x="105210" y="61204"/>
            <a:ext cx="423944" cy="417610"/>
            <a:chOff x="958963" y="1184423"/>
            <a:chExt cx="1828800" cy="1801474"/>
          </a:xfrm>
        </p:grpSpPr>
        <p:sp>
          <p:nvSpPr>
            <p:cNvPr id="13" name="Ovale 12">
              <a:extLst>
                <a:ext uri="{FF2B5EF4-FFF2-40B4-BE49-F238E27FC236}">
                  <a16:creationId xmlns:a16="http://schemas.microsoft.com/office/drawing/2014/main" id="{40240C3F-2DB7-6F80-D0B3-D91BF3E8418D}"/>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4" name="Elemento grafico 13" descr="Faccia triste con riempimento a tinta unita con riempimento a tinta unita">
              <a:extLst>
                <a:ext uri="{FF2B5EF4-FFF2-40B4-BE49-F238E27FC236}">
                  <a16:creationId xmlns:a16="http://schemas.microsoft.com/office/drawing/2014/main" id="{4FB053E9-DD1D-4647-8C2E-E58ABEAA5D52}"/>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5" name="Ovale 14">
              <a:extLst>
                <a:ext uri="{FF2B5EF4-FFF2-40B4-BE49-F238E27FC236}">
                  <a16:creationId xmlns:a16="http://schemas.microsoft.com/office/drawing/2014/main" id="{DDE26F64-FCB8-A129-6EE8-F67F69F27936}"/>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Faccia sorridente con riempimento a tinta unita con riempimento a tinta unita">
              <a:extLst>
                <a:ext uri="{FF2B5EF4-FFF2-40B4-BE49-F238E27FC236}">
                  <a16:creationId xmlns:a16="http://schemas.microsoft.com/office/drawing/2014/main" id="{93885663-F07B-79E1-220C-0D3C581615F0}"/>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sp>
        <p:nvSpPr>
          <p:cNvPr id="4" name="CasellaDiTesto 1">
            <a:extLst>
              <a:ext uri="{FF2B5EF4-FFF2-40B4-BE49-F238E27FC236}">
                <a16:creationId xmlns:a16="http://schemas.microsoft.com/office/drawing/2014/main" id="{235F6F4D-7C57-D9B6-E27F-D8CB6FF1B273}"/>
              </a:ext>
            </a:extLst>
          </p:cNvPr>
          <p:cNvSpPr txBox="1"/>
          <p:nvPr/>
        </p:nvSpPr>
        <p:spPr>
          <a:xfrm>
            <a:off x="1015286" y="1150188"/>
            <a:ext cx="9924048" cy="415498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a:buChar char="•"/>
            </a:pPr>
            <a:r>
              <a:rPr lang="it-IT" sz="2200">
                <a:latin typeface="+mj-lt"/>
                <a:ea typeface="Segoe UI"/>
                <a:cs typeface="Segoe UI"/>
              </a:rPr>
              <a:t>Avendo a disposizione poche osservazioni, è stata effettuata </a:t>
            </a:r>
            <a:r>
              <a:rPr lang="it-IT" sz="2200" b="1">
                <a:latin typeface="+mj-lt"/>
                <a:ea typeface="Segoe UI"/>
                <a:cs typeface="Segoe UI"/>
              </a:rPr>
              <a:t>convalida incrociata 4-fold</a:t>
            </a:r>
            <a:r>
              <a:rPr lang="it-IT" sz="2200">
                <a:latin typeface="+mj-lt"/>
                <a:ea typeface="Segoe UI"/>
                <a:cs typeface="Segoe UI"/>
              </a:rPr>
              <a:t> per il confronto tra modelli e per la selezione dei valori ottimi dei parametri di regolazione</a:t>
            </a:r>
            <a:endParaRPr lang="en-US" sz="2200">
              <a:latin typeface="+mj-lt"/>
              <a:cs typeface="Segoe UI"/>
            </a:endParaRPr>
          </a:p>
          <a:p>
            <a:pPr marL="342900" indent="-342900">
              <a:buFont typeface="Arial"/>
              <a:buChar char="•"/>
            </a:pPr>
            <a:endParaRPr lang="it-IT" sz="2200">
              <a:latin typeface="+mj-lt"/>
              <a:ea typeface="Segoe UI"/>
              <a:cs typeface="Segoe UI"/>
            </a:endParaRPr>
          </a:p>
          <a:p>
            <a:pPr marL="342900" indent="-342900">
              <a:buFont typeface="Arial"/>
              <a:buChar char="•"/>
            </a:pPr>
            <a:r>
              <a:rPr lang="en-US" sz="2200" err="1">
                <a:latin typeface="+mj-lt"/>
                <a:ea typeface="Segoe UI"/>
                <a:cs typeface="Segoe UI"/>
              </a:rPr>
              <a:t>Ciò</a:t>
            </a:r>
            <a:r>
              <a:rPr lang="en-US" sz="2200">
                <a:latin typeface="+mj-lt"/>
                <a:ea typeface="Segoe UI"/>
                <a:cs typeface="Segoe UI"/>
              </a:rPr>
              <a:t> ha </a:t>
            </a:r>
            <a:r>
              <a:rPr lang="en-US" sz="2200" err="1">
                <a:latin typeface="+mj-lt"/>
                <a:ea typeface="Segoe UI"/>
                <a:cs typeface="Segoe UI"/>
              </a:rPr>
              <a:t>permesso</a:t>
            </a:r>
            <a:r>
              <a:rPr lang="en-US" sz="2200">
                <a:latin typeface="+mj-lt"/>
                <a:ea typeface="Segoe UI"/>
                <a:cs typeface="Segoe UI"/>
              </a:rPr>
              <a:t> di </a:t>
            </a:r>
            <a:r>
              <a:rPr lang="en-US" sz="2200" err="1">
                <a:latin typeface="+mj-lt"/>
                <a:ea typeface="Segoe UI"/>
                <a:cs typeface="Segoe UI"/>
              </a:rPr>
              <a:t>ottenere</a:t>
            </a:r>
            <a:r>
              <a:rPr lang="en-US" sz="2200">
                <a:latin typeface="+mj-lt"/>
                <a:ea typeface="Segoe UI"/>
                <a:cs typeface="Segoe UI"/>
              </a:rPr>
              <a:t> </a:t>
            </a:r>
            <a:r>
              <a:rPr lang="en-US" sz="2200" err="1">
                <a:latin typeface="+mj-lt"/>
                <a:ea typeface="Segoe UI"/>
                <a:cs typeface="Segoe UI"/>
              </a:rPr>
              <a:t>anche</a:t>
            </a:r>
            <a:r>
              <a:rPr lang="en-US" sz="2200">
                <a:latin typeface="+mj-lt"/>
                <a:ea typeface="Segoe UI"/>
                <a:cs typeface="Segoe UI"/>
              </a:rPr>
              <a:t> lo </a:t>
            </a:r>
            <a:r>
              <a:rPr lang="en-US" sz="2200" i="1">
                <a:latin typeface="+mj-lt"/>
                <a:ea typeface="Segoe UI"/>
                <a:cs typeface="Segoe UI"/>
              </a:rPr>
              <a:t>standard error</a:t>
            </a:r>
            <a:r>
              <a:rPr lang="en-US" sz="2200">
                <a:latin typeface="+mj-lt"/>
                <a:ea typeface="Segoe UI"/>
                <a:cs typeface="Segoe UI"/>
              </a:rPr>
              <a:t> </a:t>
            </a:r>
            <a:r>
              <a:rPr lang="en-US" sz="2200" err="1">
                <a:latin typeface="+mj-lt"/>
                <a:ea typeface="Segoe UI"/>
                <a:cs typeface="Segoe UI"/>
              </a:rPr>
              <a:t>dell'</a:t>
            </a:r>
            <a:r>
              <a:rPr lang="en-US" sz="2200" i="1" err="1">
                <a:latin typeface="+mj-lt"/>
                <a:ea typeface="Segoe UI"/>
                <a:cs typeface="Segoe UI"/>
              </a:rPr>
              <a:t>accuracy</a:t>
            </a:r>
            <a:r>
              <a:rPr lang="en-US" sz="2200">
                <a:latin typeface="+mj-lt"/>
                <a:ea typeface="Segoe UI"/>
                <a:cs typeface="Segoe UI"/>
              </a:rPr>
              <a:t> </a:t>
            </a:r>
            <a:r>
              <a:rPr lang="en-US" sz="2200" err="1">
                <a:latin typeface="+mj-lt"/>
                <a:ea typeface="Segoe UI"/>
                <a:cs typeface="Segoe UI"/>
              </a:rPr>
              <a:t>dei</a:t>
            </a:r>
            <a:r>
              <a:rPr lang="en-US" sz="2200">
                <a:latin typeface="+mj-lt"/>
                <a:ea typeface="Segoe UI"/>
                <a:cs typeface="Segoe UI"/>
              </a:rPr>
              <a:t> </a:t>
            </a:r>
            <a:r>
              <a:rPr lang="en-US" sz="2200" err="1">
                <a:latin typeface="+mj-lt"/>
                <a:ea typeface="Segoe UI"/>
                <a:cs typeface="Segoe UI"/>
              </a:rPr>
              <a:t>modelli</a:t>
            </a:r>
            <a:endParaRPr lang="en-US" sz="2200">
              <a:latin typeface="+mj-lt"/>
              <a:ea typeface="Segoe UI"/>
              <a:cs typeface="Segoe UI"/>
            </a:endParaRPr>
          </a:p>
          <a:p>
            <a:pPr marL="342900" indent="-342900">
              <a:buFont typeface="Arial"/>
              <a:buChar char="•"/>
            </a:pPr>
            <a:endParaRPr lang="en-US" sz="2200">
              <a:latin typeface="+mj-lt"/>
              <a:ea typeface="Segoe UI"/>
              <a:cs typeface="Segoe UI"/>
            </a:endParaRPr>
          </a:p>
          <a:p>
            <a:pPr marL="342900" indent="-342900">
              <a:buFont typeface="Arial"/>
              <a:buChar char="•"/>
            </a:pPr>
            <a:r>
              <a:rPr lang="en-US" sz="2200">
                <a:latin typeface="+mj-lt"/>
                <a:ea typeface="Segoe UI"/>
                <a:cs typeface="Segoe UI"/>
              </a:rPr>
              <a:t>Ad </a:t>
            </a:r>
            <a:r>
              <a:rPr lang="en-US" sz="2200" err="1">
                <a:latin typeface="+mj-lt"/>
                <a:ea typeface="Segoe UI"/>
                <a:cs typeface="Segoe UI"/>
              </a:rPr>
              <a:t>ogni</a:t>
            </a:r>
            <a:r>
              <a:rPr lang="en-US" sz="2200">
                <a:latin typeface="+mj-lt"/>
                <a:ea typeface="Segoe UI"/>
                <a:cs typeface="Segoe UI"/>
              </a:rPr>
              <a:t> fold, la </a:t>
            </a:r>
            <a:r>
              <a:rPr lang="en-US" sz="2200" err="1">
                <a:latin typeface="+mj-lt"/>
                <a:ea typeface="Segoe UI"/>
                <a:cs typeface="Segoe UI"/>
              </a:rPr>
              <a:t>soglia</a:t>
            </a:r>
            <a:r>
              <a:rPr lang="en-US" sz="2200">
                <a:latin typeface="+mj-lt"/>
                <a:ea typeface="Segoe UI"/>
                <a:cs typeface="Segoe UI"/>
              </a:rPr>
              <a:t> è </a:t>
            </a:r>
            <a:r>
              <a:rPr lang="en-US" sz="2200" err="1">
                <a:latin typeface="+mj-lt"/>
                <a:ea typeface="Segoe UI"/>
                <a:cs typeface="Segoe UI"/>
              </a:rPr>
              <a:t>stata</a:t>
            </a:r>
            <a:r>
              <a:rPr lang="en-US" sz="2200">
                <a:latin typeface="+mj-lt"/>
                <a:ea typeface="Segoe UI"/>
                <a:cs typeface="Segoe UI"/>
              </a:rPr>
              <a:t> </a:t>
            </a:r>
            <a:r>
              <a:rPr lang="en-US" sz="2200" err="1">
                <a:latin typeface="+mj-lt"/>
                <a:ea typeface="Segoe UI"/>
                <a:cs typeface="Segoe UI"/>
              </a:rPr>
              <a:t>selezionata</a:t>
            </a:r>
            <a:r>
              <a:rPr lang="en-US" sz="2200">
                <a:latin typeface="+mj-lt"/>
                <a:ea typeface="Segoe UI"/>
                <a:cs typeface="Segoe UI"/>
              </a:rPr>
              <a:t> </a:t>
            </a:r>
            <a:r>
              <a:rPr lang="en-US" sz="2200" err="1">
                <a:latin typeface="+mj-lt"/>
                <a:ea typeface="Segoe UI"/>
                <a:cs typeface="Segoe UI"/>
              </a:rPr>
              <a:t>massimizzando</a:t>
            </a:r>
            <a:r>
              <a:rPr lang="en-US" sz="2200">
                <a:latin typeface="+mj-lt"/>
                <a:ea typeface="Segoe UI"/>
                <a:cs typeface="Segoe UI"/>
              </a:rPr>
              <a:t> la </a:t>
            </a:r>
            <a:r>
              <a:rPr lang="en-US" sz="2200" err="1">
                <a:latin typeface="+mj-lt"/>
                <a:ea typeface="Segoe UI"/>
                <a:cs typeface="Segoe UI"/>
              </a:rPr>
              <a:t>curva</a:t>
            </a:r>
            <a:r>
              <a:rPr lang="en-US" sz="2200">
                <a:latin typeface="+mj-lt"/>
                <a:ea typeface="Segoe UI"/>
                <a:cs typeface="Segoe UI"/>
              </a:rPr>
              <a:t> ROC </a:t>
            </a:r>
            <a:r>
              <a:rPr lang="en-US" sz="2200" err="1">
                <a:latin typeface="+mj-lt"/>
                <a:ea typeface="Segoe UI"/>
                <a:cs typeface="Segoe UI"/>
              </a:rPr>
              <a:t>sull'insieme</a:t>
            </a:r>
            <a:r>
              <a:rPr lang="en-US" sz="2200">
                <a:latin typeface="+mj-lt"/>
                <a:ea typeface="Segoe UI"/>
                <a:cs typeface="Segoe UI"/>
              </a:rPr>
              <a:t> di </a:t>
            </a:r>
            <a:r>
              <a:rPr lang="en-US" sz="2200" err="1">
                <a:latin typeface="+mj-lt"/>
                <a:ea typeface="Segoe UI"/>
                <a:cs typeface="Segoe UI"/>
              </a:rPr>
              <a:t>verifica</a:t>
            </a:r>
            <a:endParaRPr lang="en-US" sz="2200">
              <a:latin typeface="+mj-lt"/>
              <a:ea typeface="Segoe UI"/>
              <a:cs typeface="Segoe UI"/>
            </a:endParaRPr>
          </a:p>
          <a:p>
            <a:pPr marL="342900" indent="-342900">
              <a:buFont typeface="Arial"/>
              <a:buChar char="•"/>
            </a:pPr>
            <a:endParaRPr lang="en-US" sz="2200">
              <a:latin typeface="+mj-lt"/>
              <a:ea typeface="Segoe UI"/>
              <a:cs typeface="Segoe UI"/>
            </a:endParaRPr>
          </a:p>
          <a:p>
            <a:pPr marL="342900" indent="-342900">
              <a:buFont typeface="Arial"/>
              <a:buChar char="•"/>
            </a:pPr>
            <a:r>
              <a:rPr lang="en-US" sz="2200">
                <a:latin typeface="+mj-lt"/>
                <a:ea typeface="Segoe UI"/>
                <a:cs typeface="Segoe UI"/>
              </a:rPr>
              <a:t>Avendo </a:t>
            </a:r>
            <a:r>
              <a:rPr lang="en-US" sz="2200" err="1">
                <a:latin typeface="+mj-lt"/>
                <a:ea typeface="Segoe UI"/>
                <a:cs typeface="Segoe UI"/>
              </a:rPr>
              <a:t>maggiore</a:t>
            </a:r>
            <a:r>
              <a:rPr lang="en-US" sz="2200">
                <a:latin typeface="+mj-lt"/>
                <a:ea typeface="Segoe UI"/>
                <a:cs typeface="Segoe UI"/>
              </a:rPr>
              <a:t> interesse </a:t>
            </a:r>
            <a:r>
              <a:rPr lang="en-US" sz="2200" err="1">
                <a:latin typeface="+mj-lt"/>
                <a:ea typeface="Segoe UI"/>
                <a:cs typeface="Segoe UI"/>
              </a:rPr>
              <a:t>nell'interpretazione</a:t>
            </a:r>
            <a:r>
              <a:rPr lang="en-US" sz="2200">
                <a:latin typeface="+mj-lt"/>
                <a:ea typeface="Segoe UI"/>
                <a:cs typeface="Segoe UI"/>
              </a:rPr>
              <a:t> </a:t>
            </a:r>
            <a:r>
              <a:rPr lang="en-US" sz="2200" err="1">
                <a:latin typeface="+mj-lt"/>
                <a:ea typeface="Segoe UI"/>
                <a:cs typeface="Segoe UI"/>
              </a:rPr>
              <a:t>piuttosto</a:t>
            </a:r>
            <a:r>
              <a:rPr lang="en-US" sz="2200">
                <a:latin typeface="+mj-lt"/>
                <a:ea typeface="Segoe UI"/>
                <a:cs typeface="Segoe UI"/>
              </a:rPr>
              <a:t> </a:t>
            </a:r>
            <a:r>
              <a:rPr lang="en-US" sz="2200" err="1">
                <a:latin typeface="+mj-lt"/>
                <a:ea typeface="Segoe UI"/>
                <a:cs typeface="Segoe UI"/>
              </a:rPr>
              <a:t>che</a:t>
            </a:r>
            <a:r>
              <a:rPr lang="en-US" sz="2200">
                <a:latin typeface="+mj-lt"/>
                <a:ea typeface="Segoe UI"/>
                <a:cs typeface="Segoe UI"/>
              </a:rPr>
              <a:t> </a:t>
            </a:r>
            <a:r>
              <a:rPr lang="en-US" sz="2200" err="1">
                <a:latin typeface="+mj-lt"/>
                <a:ea typeface="Segoe UI"/>
                <a:cs typeface="Segoe UI"/>
              </a:rPr>
              <a:t>nella</a:t>
            </a:r>
            <a:r>
              <a:rPr lang="en-US" sz="2200">
                <a:latin typeface="+mj-lt"/>
                <a:ea typeface="Segoe UI"/>
                <a:cs typeface="Segoe UI"/>
              </a:rPr>
              <a:t> previsione, </a:t>
            </a:r>
            <a:r>
              <a:rPr lang="en-US" sz="2200" err="1">
                <a:latin typeface="+mj-lt"/>
                <a:ea typeface="Segoe UI"/>
                <a:cs typeface="Segoe UI"/>
              </a:rPr>
              <a:t>i</a:t>
            </a:r>
            <a:r>
              <a:rPr lang="en-US" sz="2200">
                <a:latin typeface="+mj-lt"/>
                <a:ea typeface="Segoe UI"/>
                <a:cs typeface="Segoe UI"/>
              </a:rPr>
              <a:t> </a:t>
            </a:r>
            <a:r>
              <a:rPr lang="en-US" sz="2200" err="1">
                <a:latin typeface="+mj-lt"/>
                <a:ea typeface="Segoe UI"/>
                <a:cs typeface="Segoe UI"/>
              </a:rPr>
              <a:t>modelli</a:t>
            </a:r>
            <a:r>
              <a:rPr lang="en-US" sz="2200">
                <a:latin typeface="+mj-lt"/>
                <a:ea typeface="Segoe UI"/>
                <a:cs typeface="Segoe UI"/>
              </a:rPr>
              <a:t> </a:t>
            </a:r>
            <a:r>
              <a:rPr lang="en-US" sz="2200" err="1">
                <a:latin typeface="+mj-lt"/>
                <a:ea typeface="Segoe UI"/>
                <a:cs typeface="Segoe UI"/>
              </a:rPr>
              <a:t>sono</a:t>
            </a:r>
            <a:r>
              <a:rPr lang="en-US" sz="2200">
                <a:latin typeface="+mj-lt"/>
                <a:ea typeface="Segoe UI"/>
                <a:cs typeface="Segoe UI"/>
              </a:rPr>
              <a:t> </a:t>
            </a:r>
            <a:r>
              <a:rPr lang="en-US" sz="2200" err="1">
                <a:latin typeface="+mj-lt"/>
                <a:ea typeface="Segoe UI"/>
                <a:cs typeface="Segoe UI"/>
              </a:rPr>
              <a:t>stati</a:t>
            </a:r>
            <a:r>
              <a:rPr lang="en-US" sz="2200">
                <a:latin typeface="+mj-lt"/>
                <a:ea typeface="Segoe UI"/>
                <a:cs typeface="Segoe UI"/>
              </a:rPr>
              <a:t> </a:t>
            </a:r>
            <a:r>
              <a:rPr lang="en-US" sz="2200" err="1">
                <a:latin typeface="+mj-lt"/>
                <a:ea typeface="Segoe UI"/>
                <a:cs typeface="Segoe UI"/>
              </a:rPr>
              <a:t>riadattati</a:t>
            </a:r>
            <a:r>
              <a:rPr lang="en-US" sz="2200">
                <a:latin typeface="+mj-lt"/>
                <a:ea typeface="Segoe UI"/>
                <a:cs typeface="Segoe UI"/>
              </a:rPr>
              <a:t> </a:t>
            </a:r>
            <a:r>
              <a:rPr lang="en-US" sz="2200" err="1">
                <a:latin typeface="+mj-lt"/>
                <a:ea typeface="Segoe UI"/>
                <a:cs typeface="Segoe UI"/>
              </a:rPr>
              <a:t>sul</a:t>
            </a:r>
            <a:r>
              <a:rPr lang="en-US" sz="2200">
                <a:latin typeface="+mj-lt"/>
                <a:ea typeface="Segoe UI"/>
                <a:cs typeface="Segoe UI"/>
              </a:rPr>
              <a:t> dataset </a:t>
            </a:r>
            <a:r>
              <a:rPr lang="en-US" sz="2200" err="1">
                <a:latin typeface="+mj-lt"/>
                <a:ea typeface="Segoe UI"/>
                <a:cs typeface="Segoe UI"/>
              </a:rPr>
              <a:t>completo</a:t>
            </a:r>
            <a:endParaRPr lang="en-US" sz="2200">
              <a:latin typeface="+mj-lt"/>
              <a:cs typeface="Segoe UI"/>
            </a:endParaRPr>
          </a:p>
        </p:txBody>
      </p:sp>
    </p:spTree>
    <p:extLst>
      <p:ext uri="{BB962C8B-B14F-4D97-AF65-F5344CB8AC3E}">
        <p14:creationId xmlns:p14="http://schemas.microsoft.com/office/powerpoint/2010/main" val="47282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2C06459-FAD1-0A90-792F-22112B5ED5D9}"/>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F4D1E17A-9583-127E-DA88-28D6EDBA1B81}"/>
              </a:ext>
            </a:extLst>
          </p:cNvPr>
          <p:cNvSpPr>
            <a:spLocks noGrp="1"/>
          </p:cNvSpPr>
          <p:nvPr>
            <p:ph type="sldNum" sz="quarter" idx="12"/>
          </p:nvPr>
        </p:nvSpPr>
        <p:spPr/>
        <p:txBody>
          <a:bodyPr/>
          <a:lstStyle/>
          <a:p>
            <a:pPr rtl="0"/>
            <a:fld id="{06FEDF93-2BFD-41CA-ABC7-B039102F3792}" type="slidenum">
              <a:rPr lang="it-IT" noProof="0" smtClean="0"/>
              <a:t>17</a:t>
            </a:fld>
            <a:endParaRPr lang="it-IT" noProof="0"/>
          </a:p>
        </p:txBody>
      </p:sp>
      <p:cxnSp>
        <p:nvCxnSpPr>
          <p:cNvPr id="5" name="Connettore diritto 4">
            <a:extLst>
              <a:ext uri="{FF2B5EF4-FFF2-40B4-BE49-F238E27FC236}">
                <a16:creationId xmlns:a16="http://schemas.microsoft.com/office/drawing/2014/main" id="{4D25EE98-10A3-8B3B-93ED-6ABCA7F297A2}"/>
              </a:ext>
              <a:ext uri="{C183D7F6-B498-43B3-948B-1728B52AA6E4}">
                <adec:decorative xmlns:adec="http://schemas.microsoft.com/office/drawing/2017/decorative" xmlns="" val="1"/>
              </a:ext>
            </a:extLst>
          </p:cNvPr>
          <p:cNvCxnSpPr>
            <a:cxnSpLocks/>
          </p:cNvCxnSpPr>
          <p:nvPr/>
        </p:nvCxnSpPr>
        <p:spPr>
          <a:xfrm>
            <a:off x="8078637" y="551653"/>
            <a:ext cx="41133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8B7E734D-52D7-9150-5E97-E2B88ED5B66B}"/>
              </a:ext>
              <a:ext uri="{C183D7F6-B498-43B3-948B-1728B52AA6E4}">
                <adec:decorative xmlns:adec="http://schemas.microsoft.com/office/drawing/2017/decorative" xmlns="" val="1"/>
              </a:ext>
            </a:extLst>
          </p:cNvPr>
          <p:cNvCxnSpPr>
            <a:cxnSpLocks/>
          </p:cNvCxnSpPr>
          <p:nvPr/>
        </p:nvCxnSpPr>
        <p:spPr>
          <a:xfrm flipV="1">
            <a:off x="0" y="551651"/>
            <a:ext cx="3826713"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87D24782-2B50-7BC7-DC6C-D13EF925273A}"/>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1" name="CasellaDiTesto 10">
            <a:extLst>
              <a:ext uri="{FF2B5EF4-FFF2-40B4-BE49-F238E27FC236}">
                <a16:creationId xmlns:a16="http://schemas.microsoft.com/office/drawing/2014/main" id="{8DDB1591-1576-3B17-A490-362E70C1E957}"/>
              </a:ext>
            </a:extLst>
          </p:cNvPr>
          <p:cNvSpPr txBox="1"/>
          <p:nvPr/>
        </p:nvSpPr>
        <p:spPr>
          <a:xfrm>
            <a:off x="3904892" y="181155"/>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Confronto dei modelli</a:t>
            </a:r>
            <a:endParaRPr lang="it-IT" b="1">
              <a:cs typeface="Segoe UI Light"/>
            </a:endParaRPr>
          </a:p>
        </p:txBody>
      </p:sp>
      <p:grpSp>
        <p:nvGrpSpPr>
          <p:cNvPr id="17" name="Gruppo 16">
            <a:extLst>
              <a:ext uri="{FF2B5EF4-FFF2-40B4-BE49-F238E27FC236}">
                <a16:creationId xmlns:a16="http://schemas.microsoft.com/office/drawing/2014/main" id="{5CC0D2AC-CD45-53A0-7C80-586065679744}"/>
              </a:ext>
            </a:extLst>
          </p:cNvPr>
          <p:cNvGrpSpPr/>
          <p:nvPr/>
        </p:nvGrpSpPr>
        <p:grpSpPr>
          <a:xfrm>
            <a:off x="105210" y="61204"/>
            <a:ext cx="423944" cy="417610"/>
            <a:chOff x="958963" y="1184423"/>
            <a:chExt cx="1828800" cy="1801474"/>
          </a:xfrm>
        </p:grpSpPr>
        <p:sp>
          <p:nvSpPr>
            <p:cNvPr id="13" name="Ovale 12">
              <a:extLst>
                <a:ext uri="{FF2B5EF4-FFF2-40B4-BE49-F238E27FC236}">
                  <a16:creationId xmlns:a16="http://schemas.microsoft.com/office/drawing/2014/main" id="{81857173-F2E3-BF1F-712F-1B89FBF4B05D}"/>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4" name="Elemento grafico 13" descr="Faccia triste con riempimento a tinta unita con riempimento a tinta unita">
              <a:extLst>
                <a:ext uri="{FF2B5EF4-FFF2-40B4-BE49-F238E27FC236}">
                  <a16:creationId xmlns:a16="http://schemas.microsoft.com/office/drawing/2014/main" id="{3ABA8641-662B-A6C2-0BBD-52DE85AA26B7}"/>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5" name="Ovale 14">
              <a:extLst>
                <a:ext uri="{FF2B5EF4-FFF2-40B4-BE49-F238E27FC236}">
                  <a16:creationId xmlns:a16="http://schemas.microsoft.com/office/drawing/2014/main" id="{DC970D4B-E42A-5343-BA8D-533F8E71384B}"/>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Faccia sorridente con riempimento a tinta unita con riempimento a tinta unita">
              <a:extLst>
                <a:ext uri="{FF2B5EF4-FFF2-40B4-BE49-F238E27FC236}">
                  <a16:creationId xmlns:a16="http://schemas.microsoft.com/office/drawing/2014/main" id="{95769476-BB2A-737D-1C5C-8199B560DEA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graphicFrame>
        <p:nvGraphicFramePr>
          <p:cNvPr id="33" name="Tabella 10">
            <a:extLst>
              <a:ext uri="{FF2B5EF4-FFF2-40B4-BE49-F238E27FC236}">
                <a16:creationId xmlns:a16="http://schemas.microsoft.com/office/drawing/2014/main" id="{00193DA4-2E9B-DD0F-DB76-5F62BB7E0CC7}"/>
              </a:ext>
            </a:extLst>
          </p:cNvPr>
          <p:cNvGraphicFramePr>
            <a:graphicFrameLocks noGrp="1"/>
          </p:cNvGraphicFramePr>
          <p:nvPr>
            <p:extLst>
              <p:ext uri="{D42A27DB-BD31-4B8C-83A1-F6EECF244321}">
                <p14:modId xmlns:p14="http://schemas.microsoft.com/office/powerpoint/2010/main" val="1082009683"/>
              </p:ext>
            </p:extLst>
          </p:nvPr>
        </p:nvGraphicFramePr>
        <p:xfrm>
          <a:off x="1437735" y="733244"/>
          <a:ext cx="9036804" cy="5598974"/>
        </p:xfrm>
        <a:graphic>
          <a:graphicData uri="http://schemas.openxmlformats.org/drawingml/2006/table">
            <a:tbl>
              <a:tblPr firstRow="1" bandRow="1">
                <a:tableStyleId>{5C22544A-7EE6-4342-B048-85BDC9FD1C3A}</a:tableStyleId>
              </a:tblPr>
              <a:tblGrid>
                <a:gridCol w="3012268">
                  <a:extLst>
                    <a:ext uri="{9D8B030D-6E8A-4147-A177-3AD203B41FA5}">
                      <a16:colId xmlns:a16="http://schemas.microsoft.com/office/drawing/2014/main" val="4294145183"/>
                    </a:ext>
                  </a:extLst>
                </a:gridCol>
                <a:gridCol w="3012268">
                  <a:extLst>
                    <a:ext uri="{9D8B030D-6E8A-4147-A177-3AD203B41FA5}">
                      <a16:colId xmlns:a16="http://schemas.microsoft.com/office/drawing/2014/main" val="2206265121"/>
                    </a:ext>
                  </a:extLst>
                </a:gridCol>
                <a:gridCol w="3012268">
                  <a:extLst>
                    <a:ext uri="{9D8B030D-6E8A-4147-A177-3AD203B41FA5}">
                      <a16:colId xmlns:a16="http://schemas.microsoft.com/office/drawing/2014/main" val="3636761622"/>
                    </a:ext>
                  </a:extLst>
                </a:gridCol>
              </a:tblGrid>
              <a:tr h="409245">
                <a:tc>
                  <a:txBody>
                    <a:bodyPr/>
                    <a:lstStyle/>
                    <a:p>
                      <a:pPr lvl="0" algn="ctr">
                        <a:buNone/>
                      </a:pPr>
                      <a:endParaRPr lang="it-IT" b="1">
                        <a:solidFill>
                          <a:schemeClr val="bg1"/>
                        </a:solidFill>
                        <a:latin typeface="+mj-lt"/>
                      </a:endParaRPr>
                    </a:p>
                  </a:txBody>
                  <a:tcPr>
                    <a:solidFill>
                      <a:schemeClr val="bg1"/>
                    </a:solidFill>
                  </a:tcPr>
                </a:tc>
                <a:tc gridSpan="2">
                  <a:txBody>
                    <a:bodyPr/>
                    <a:lstStyle/>
                    <a:p>
                      <a:pPr lvl="0" algn="ctr">
                        <a:buNone/>
                      </a:pPr>
                      <a:r>
                        <a:rPr lang="it-IT" b="1" err="1">
                          <a:solidFill>
                            <a:schemeClr val="bg1"/>
                          </a:solidFill>
                          <a:latin typeface="+mj-lt"/>
                        </a:rPr>
                        <a:t>Accuracy</a:t>
                      </a:r>
                      <a:r>
                        <a:rPr lang="it-IT" b="1">
                          <a:solidFill>
                            <a:schemeClr val="bg1"/>
                          </a:solidFill>
                          <a:latin typeface="+mj-lt"/>
                        </a:rPr>
                        <a:t> (Standard </a:t>
                      </a:r>
                      <a:r>
                        <a:rPr lang="it-IT" b="1" err="1">
                          <a:solidFill>
                            <a:schemeClr val="bg1"/>
                          </a:solidFill>
                          <a:latin typeface="+mj-lt"/>
                        </a:rPr>
                        <a:t>Error</a:t>
                      </a:r>
                      <a:r>
                        <a:rPr lang="it-IT" b="1">
                          <a:solidFill>
                            <a:schemeClr val="bg1"/>
                          </a:solidFill>
                          <a:latin typeface="+mj-lt"/>
                        </a:rPr>
                        <a:t>)</a:t>
                      </a:r>
                    </a:p>
                  </a:txBody>
                  <a:tcPr anchor="ctr">
                    <a:solidFill>
                      <a:srgbClr val="0D8295"/>
                    </a:solidFill>
                  </a:tcPr>
                </a:tc>
                <a:tc hMerge="1">
                  <a:txBody>
                    <a:bodyPr/>
                    <a:lstStyle/>
                    <a:p>
                      <a:endParaRPr lang="it-IT"/>
                    </a:p>
                  </a:txBody>
                  <a:tcPr>
                    <a:solidFill>
                      <a:srgbClr val="0D8295"/>
                    </a:solidFill>
                  </a:tcPr>
                </a:tc>
                <a:extLst>
                  <a:ext uri="{0D108BD9-81ED-4DB2-BD59-A6C34878D82A}">
                    <a16:rowId xmlns:a16="http://schemas.microsoft.com/office/drawing/2014/main" val="2970346981"/>
                  </a:ext>
                </a:extLst>
              </a:tr>
              <a:tr h="409245">
                <a:tc>
                  <a:txBody>
                    <a:bodyPr/>
                    <a:lstStyle/>
                    <a:p>
                      <a:pPr algn="ctr"/>
                      <a:r>
                        <a:rPr lang="it-IT" b="1">
                          <a:solidFill>
                            <a:schemeClr val="bg1"/>
                          </a:solidFill>
                          <a:latin typeface="+mj-lt"/>
                        </a:rPr>
                        <a:t>Modello</a:t>
                      </a:r>
                    </a:p>
                  </a:txBody>
                  <a:tcPr anchor="ctr">
                    <a:solidFill>
                      <a:srgbClr val="0D8295"/>
                    </a:solidFill>
                  </a:tcPr>
                </a:tc>
                <a:tc>
                  <a:txBody>
                    <a:bodyPr/>
                    <a:lstStyle/>
                    <a:p>
                      <a:pPr lvl="0" algn="ctr">
                        <a:buNone/>
                      </a:pPr>
                      <a:r>
                        <a:rPr lang="it-IT" b="1">
                          <a:solidFill>
                            <a:schemeClr val="bg1"/>
                          </a:solidFill>
                          <a:latin typeface="+mj-lt"/>
                        </a:rPr>
                        <a:t>Esplicative numeriche</a:t>
                      </a:r>
                    </a:p>
                  </a:txBody>
                  <a:tcPr anchor="ctr">
                    <a:solidFill>
                      <a:srgbClr val="0D8295"/>
                    </a:solidFill>
                  </a:tcPr>
                </a:tc>
                <a:tc>
                  <a:txBody>
                    <a:bodyPr/>
                    <a:lstStyle/>
                    <a:p>
                      <a:pPr lvl="0" algn="ctr">
                        <a:buNone/>
                      </a:pPr>
                      <a:r>
                        <a:rPr lang="it-IT" b="1">
                          <a:solidFill>
                            <a:schemeClr val="bg1"/>
                          </a:solidFill>
                          <a:latin typeface="+mj-lt"/>
                        </a:rPr>
                        <a:t>Esplicative categoriali</a:t>
                      </a:r>
                    </a:p>
                  </a:txBody>
                  <a:tcPr anchor="ctr">
                    <a:solidFill>
                      <a:srgbClr val="0D8295"/>
                    </a:solidFill>
                  </a:tcPr>
                </a:tc>
                <a:extLst>
                  <a:ext uri="{0D108BD9-81ED-4DB2-BD59-A6C34878D82A}">
                    <a16:rowId xmlns:a16="http://schemas.microsoft.com/office/drawing/2014/main" val="1543774909"/>
                  </a:ext>
                </a:extLst>
              </a:tr>
              <a:tr h="409245">
                <a:tc>
                  <a:txBody>
                    <a:bodyPr/>
                    <a:lstStyle/>
                    <a:p>
                      <a:pPr lvl="0" algn="ctr">
                        <a:buNone/>
                      </a:pPr>
                      <a:r>
                        <a:rPr lang="it-IT" b="1">
                          <a:solidFill>
                            <a:schemeClr val="bg1"/>
                          </a:solidFill>
                          <a:latin typeface="+mj-lt"/>
                        </a:rPr>
                        <a:t>Logistico stepwise</a:t>
                      </a:r>
                      <a:endParaRPr lang="it-IT" b="1" err="1">
                        <a:solidFill>
                          <a:schemeClr val="bg1"/>
                        </a:solidFill>
                        <a:latin typeface="+mj-lt"/>
                      </a:endParaRPr>
                    </a:p>
                  </a:txBody>
                  <a:tcPr anchor="ctr">
                    <a:solidFill>
                      <a:srgbClr val="258E9F"/>
                    </a:solidFill>
                  </a:tcPr>
                </a:tc>
                <a:tc>
                  <a:txBody>
                    <a:bodyPr/>
                    <a:lstStyle/>
                    <a:p>
                      <a:pPr lvl="0" algn="ctr">
                        <a:buNone/>
                      </a:pPr>
                      <a:r>
                        <a:rPr lang="it-IT" sz="1800">
                          <a:effectLst/>
                          <a:latin typeface="Century Gothic"/>
                        </a:rPr>
                        <a:t>​0.84 (0.04)</a:t>
                      </a:r>
                      <a:endParaRPr lang="it-IT">
                        <a:latin typeface="Century Gothic"/>
                      </a:endParaRPr>
                    </a:p>
                  </a:txBody>
                  <a:tcPr anchor="ctr">
                    <a:solidFill>
                      <a:srgbClr val="9ECDD5"/>
                    </a:solidFill>
                  </a:tcPr>
                </a:tc>
                <a:tc>
                  <a:txBody>
                    <a:bodyPr/>
                    <a:lstStyle/>
                    <a:p>
                      <a:pPr lvl="0" algn="ctr">
                        <a:buNone/>
                      </a:pPr>
                      <a:r>
                        <a:rPr lang="it-IT" sz="1800">
                          <a:effectLst/>
                          <a:latin typeface="Century Gothic"/>
                        </a:rPr>
                        <a:t>​0.84 (0.06)</a:t>
                      </a:r>
                      <a:endParaRPr lang="it-IT">
                        <a:latin typeface="Century Gothic"/>
                      </a:endParaRPr>
                    </a:p>
                  </a:txBody>
                  <a:tcPr anchor="ctr">
                    <a:solidFill>
                      <a:srgbClr val="9ECDD5"/>
                    </a:solidFill>
                  </a:tcPr>
                </a:tc>
                <a:extLst>
                  <a:ext uri="{0D108BD9-81ED-4DB2-BD59-A6C34878D82A}">
                    <a16:rowId xmlns:a16="http://schemas.microsoft.com/office/drawing/2014/main" val="2488211036"/>
                  </a:ext>
                </a:extLst>
              </a:tr>
              <a:tr h="409245">
                <a:tc>
                  <a:txBody>
                    <a:bodyPr/>
                    <a:lstStyle/>
                    <a:p>
                      <a:pPr lvl="0" algn="ctr">
                        <a:buNone/>
                      </a:pPr>
                      <a:r>
                        <a:rPr lang="it-IT" b="1">
                          <a:solidFill>
                            <a:schemeClr val="bg1"/>
                          </a:solidFill>
                          <a:latin typeface="+mj-lt"/>
                        </a:rPr>
                        <a:t>Lasso</a:t>
                      </a:r>
                    </a:p>
                  </a:txBody>
                  <a:tcPr anchor="ctr">
                    <a:solidFill>
                      <a:srgbClr val="258E9F"/>
                    </a:solidFill>
                  </a:tcPr>
                </a:tc>
                <a:tc>
                  <a:txBody>
                    <a:bodyPr/>
                    <a:lstStyle/>
                    <a:p>
                      <a:pPr lvl="0" algn="ctr">
                        <a:buNone/>
                      </a:pPr>
                      <a:r>
                        <a:rPr lang="it-IT">
                          <a:latin typeface="Century Gothic"/>
                        </a:rPr>
                        <a:t>0.90 (0.06)</a:t>
                      </a:r>
                    </a:p>
                  </a:txBody>
                  <a:tcPr anchor="ctr">
                    <a:solidFill>
                      <a:srgbClr val="9ECDD5"/>
                    </a:solidFill>
                  </a:tcPr>
                </a:tc>
                <a:tc>
                  <a:txBody>
                    <a:bodyPr/>
                    <a:lstStyle/>
                    <a:p>
                      <a:pPr lvl="0" algn="ctr">
                        <a:buNone/>
                      </a:pPr>
                      <a:r>
                        <a:rPr lang="it-IT">
                          <a:latin typeface="Century Gothic"/>
                        </a:rPr>
                        <a:t>0.91 (0.06)</a:t>
                      </a:r>
                    </a:p>
                  </a:txBody>
                  <a:tcPr anchor="ctr">
                    <a:solidFill>
                      <a:srgbClr val="9ECDD5"/>
                    </a:solidFill>
                  </a:tcPr>
                </a:tc>
                <a:extLst>
                  <a:ext uri="{0D108BD9-81ED-4DB2-BD59-A6C34878D82A}">
                    <a16:rowId xmlns:a16="http://schemas.microsoft.com/office/drawing/2014/main" val="992090214"/>
                  </a:ext>
                </a:extLst>
              </a:tr>
              <a:tr h="409245">
                <a:tc>
                  <a:txBody>
                    <a:bodyPr/>
                    <a:lstStyle/>
                    <a:p>
                      <a:pPr lvl="0" algn="ctr">
                        <a:buNone/>
                      </a:pPr>
                      <a:r>
                        <a:rPr lang="it-IT" b="1">
                          <a:solidFill>
                            <a:schemeClr val="bg1"/>
                          </a:solidFill>
                          <a:latin typeface="+mj-lt"/>
                        </a:rPr>
                        <a:t>Ridge</a:t>
                      </a:r>
                    </a:p>
                  </a:txBody>
                  <a:tcPr anchor="ctr">
                    <a:solidFill>
                      <a:srgbClr val="258E9F"/>
                    </a:solidFill>
                  </a:tcPr>
                </a:tc>
                <a:tc>
                  <a:txBody>
                    <a:bodyPr/>
                    <a:lstStyle/>
                    <a:p>
                      <a:pPr lvl="0" algn="ctr">
                        <a:buNone/>
                      </a:pPr>
                      <a:r>
                        <a:rPr lang="it-IT">
                          <a:latin typeface="Century Gothic"/>
                        </a:rPr>
                        <a:t>0.89 (0.01)</a:t>
                      </a:r>
                    </a:p>
                  </a:txBody>
                  <a:tcPr anchor="ctr">
                    <a:solidFill>
                      <a:srgbClr val="9ECDD5"/>
                    </a:solidFill>
                  </a:tcPr>
                </a:tc>
                <a:tc>
                  <a:txBody>
                    <a:bodyPr/>
                    <a:lstStyle/>
                    <a:p>
                      <a:pPr lvl="0" algn="ctr">
                        <a:buNone/>
                      </a:pPr>
                      <a:r>
                        <a:rPr lang="it-IT">
                          <a:latin typeface="Century Gothic"/>
                        </a:rPr>
                        <a:t>0.92 (0.01)</a:t>
                      </a:r>
                    </a:p>
                  </a:txBody>
                  <a:tcPr anchor="ctr">
                    <a:solidFill>
                      <a:srgbClr val="9ECDD5"/>
                    </a:solidFill>
                  </a:tcPr>
                </a:tc>
                <a:extLst>
                  <a:ext uri="{0D108BD9-81ED-4DB2-BD59-A6C34878D82A}">
                    <a16:rowId xmlns:a16="http://schemas.microsoft.com/office/drawing/2014/main" val="3607882353"/>
                  </a:ext>
                </a:extLst>
              </a:tr>
              <a:tr h="409244">
                <a:tc>
                  <a:txBody>
                    <a:bodyPr/>
                    <a:lstStyle/>
                    <a:p>
                      <a:pPr lvl="0" algn="ctr">
                        <a:buNone/>
                      </a:pPr>
                      <a:r>
                        <a:rPr lang="it-IT" b="1">
                          <a:solidFill>
                            <a:schemeClr val="bg1"/>
                          </a:solidFill>
                          <a:latin typeface="+mj-lt"/>
                        </a:rPr>
                        <a:t>Lasso con interazioni</a:t>
                      </a:r>
                      <a:endParaRPr lang="it-IT"/>
                    </a:p>
                  </a:txBody>
                  <a:tcPr anchor="ctr">
                    <a:solidFill>
                      <a:srgbClr val="258E9F"/>
                    </a:solidFill>
                  </a:tcPr>
                </a:tc>
                <a:tc>
                  <a:txBody>
                    <a:bodyPr/>
                    <a:lstStyle/>
                    <a:p>
                      <a:pPr lvl="0" algn="ctr">
                        <a:buNone/>
                      </a:pPr>
                      <a:r>
                        <a:rPr lang="it-IT">
                          <a:latin typeface="Century Gothic"/>
                        </a:rPr>
                        <a:t>0.89 (0.04)</a:t>
                      </a:r>
                      <a:endParaRPr lang="it-IT"/>
                    </a:p>
                  </a:txBody>
                  <a:tcPr anchor="ctr">
                    <a:solidFill>
                      <a:srgbClr val="9ECDD5"/>
                    </a:solidFill>
                  </a:tcPr>
                </a:tc>
                <a:tc>
                  <a:txBody>
                    <a:bodyPr/>
                    <a:lstStyle/>
                    <a:p>
                      <a:pPr lvl="0" algn="ctr">
                        <a:buNone/>
                      </a:pPr>
                      <a:r>
                        <a:rPr lang="it-IT">
                          <a:latin typeface="Century Gothic"/>
                        </a:rPr>
                        <a:t>0.92 (0.02)</a:t>
                      </a:r>
                      <a:endParaRPr lang="it-IT"/>
                    </a:p>
                  </a:txBody>
                  <a:tcPr anchor="ctr">
                    <a:solidFill>
                      <a:srgbClr val="9ECDD5"/>
                    </a:solidFill>
                  </a:tcPr>
                </a:tc>
                <a:extLst>
                  <a:ext uri="{0D108BD9-81ED-4DB2-BD59-A6C34878D82A}">
                    <a16:rowId xmlns:a16="http://schemas.microsoft.com/office/drawing/2014/main" val="3064472018"/>
                  </a:ext>
                </a:extLst>
              </a:tr>
              <a:tr h="409245">
                <a:tc>
                  <a:txBody>
                    <a:bodyPr/>
                    <a:lstStyle/>
                    <a:p>
                      <a:pPr lvl="0" algn="ctr">
                        <a:buNone/>
                      </a:pPr>
                      <a:r>
                        <a:rPr lang="it-IT" b="1">
                          <a:solidFill>
                            <a:schemeClr val="bg1"/>
                          </a:solidFill>
                          <a:latin typeface="+mj-lt"/>
                        </a:rPr>
                        <a:t>Ridge con interazioni</a:t>
                      </a:r>
                    </a:p>
                  </a:txBody>
                  <a:tcPr anchor="ctr">
                    <a:solidFill>
                      <a:srgbClr val="258E9F"/>
                    </a:solidFill>
                  </a:tcPr>
                </a:tc>
                <a:tc>
                  <a:txBody>
                    <a:bodyPr/>
                    <a:lstStyle/>
                    <a:p>
                      <a:pPr lvl="0" algn="ctr">
                        <a:buNone/>
                      </a:pPr>
                      <a:r>
                        <a:rPr lang="it-IT">
                          <a:latin typeface="Century Gothic"/>
                        </a:rPr>
                        <a:t>0.90 (0.11)</a:t>
                      </a:r>
                    </a:p>
                  </a:txBody>
                  <a:tcPr anchor="ctr">
                    <a:solidFill>
                      <a:srgbClr val="9ECDD5"/>
                    </a:solidFill>
                  </a:tcPr>
                </a:tc>
                <a:tc>
                  <a:txBody>
                    <a:bodyPr/>
                    <a:lstStyle/>
                    <a:p>
                      <a:pPr lvl="0" algn="ctr">
                        <a:buNone/>
                      </a:pPr>
                      <a:r>
                        <a:rPr lang="it-IT">
                          <a:latin typeface="Century Gothic"/>
                        </a:rPr>
                        <a:t>0.92 (0.04)</a:t>
                      </a:r>
                    </a:p>
                  </a:txBody>
                  <a:tcPr anchor="ctr">
                    <a:solidFill>
                      <a:srgbClr val="9ECDD5"/>
                    </a:solidFill>
                  </a:tcPr>
                </a:tc>
                <a:extLst>
                  <a:ext uri="{0D108BD9-81ED-4DB2-BD59-A6C34878D82A}">
                    <a16:rowId xmlns:a16="http://schemas.microsoft.com/office/drawing/2014/main" val="1867604437"/>
                  </a:ext>
                </a:extLst>
              </a:tr>
              <a:tr h="409245">
                <a:tc>
                  <a:txBody>
                    <a:bodyPr/>
                    <a:lstStyle/>
                    <a:p>
                      <a:pPr lvl="0" algn="ctr">
                        <a:buNone/>
                      </a:pPr>
                      <a:r>
                        <a:rPr lang="it-IT" b="1">
                          <a:solidFill>
                            <a:schemeClr val="bg1"/>
                          </a:solidFill>
                          <a:latin typeface="+mj-lt"/>
                        </a:rPr>
                        <a:t>Albero</a:t>
                      </a:r>
                    </a:p>
                  </a:txBody>
                  <a:tcPr anchor="ctr">
                    <a:solidFill>
                      <a:srgbClr val="258E9F"/>
                    </a:solidFill>
                  </a:tcPr>
                </a:tc>
                <a:tc>
                  <a:txBody>
                    <a:bodyPr/>
                    <a:lstStyle/>
                    <a:p>
                      <a:pPr lvl="0" algn="ctr">
                        <a:buNone/>
                      </a:pPr>
                      <a:r>
                        <a:rPr lang="it-IT">
                          <a:latin typeface="Century Gothic"/>
                        </a:rPr>
                        <a:t>0.89 (0.04)</a:t>
                      </a:r>
                    </a:p>
                  </a:txBody>
                  <a:tcPr anchor="ctr">
                    <a:solidFill>
                      <a:srgbClr val="9ECDD5"/>
                    </a:solidFill>
                  </a:tcPr>
                </a:tc>
                <a:tc>
                  <a:txBody>
                    <a:bodyPr/>
                    <a:lstStyle/>
                    <a:p>
                      <a:pPr lvl="0" algn="ctr">
                        <a:buNone/>
                      </a:pPr>
                      <a:r>
                        <a:rPr lang="it-IT">
                          <a:latin typeface="Century Gothic"/>
                        </a:rPr>
                        <a:t>0.89 (0.04)</a:t>
                      </a:r>
                    </a:p>
                  </a:txBody>
                  <a:tcPr anchor="ctr">
                    <a:solidFill>
                      <a:srgbClr val="9ECDD5"/>
                    </a:solidFill>
                  </a:tcPr>
                </a:tc>
                <a:extLst>
                  <a:ext uri="{0D108BD9-81ED-4DB2-BD59-A6C34878D82A}">
                    <a16:rowId xmlns:a16="http://schemas.microsoft.com/office/drawing/2014/main" val="52152874"/>
                  </a:ext>
                </a:extLst>
              </a:tr>
              <a:tr h="409245">
                <a:tc>
                  <a:txBody>
                    <a:bodyPr/>
                    <a:lstStyle/>
                    <a:p>
                      <a:pPr lvl="0" algn="ctr">
                        <a:buNone/>
                      </a:pPr>
                      <a:r>
                        <a:rPr lang="it-IT" b="1">
                          <a:solidFill>
                            <a:schemeClr val="bg1"/>
                          </a:solidFill>
                          <a:latin typeface="+mj-lt"/>
                        </a:rPr>
                        <a:t>Random </a:t>
                      </a:r>
                      <a:r>
                        <a:rPr lang="it-IT" b="1" err="1">
                          <a:solidFill>
                            <a:schemeClr val="bg1"/>
                          </a:solidFill>
                          <a:latin typeface="+mj-lt"/>
                        </a:rPr>
                        <a:t>Forest</a:t>
                      </a:r>
                    </a:p>
                  </a:txBody>
                  <a:tcPr anchor="ctr">
                    <a:solidFill>
                      <a:srgbClr val="CB7A09"/>
                    </a:solidFill>
                  </a:tcPr>
                </a:tc>
                <a:tc>
                  <a:txBody>
                    <a:bodyPr/>
                    <a:lstStyle/>
                    <a:p>
                      <a:pPr lvl="0" algn="ctr">
                        <a:buNone/>
                      </a:pPr>
                      <a:r>
                        <a:rPr lang="it-IT" b="1">
                          <a:solidFill>
                            <a:srgbClr val="074651"/>
                          </a:solidFill>
                          <a:latin typeface="+mj-lt"/>
                        </a:rPr>
                        <a:t>0.93 (0.03)</a:t>
                      </a:r>
                    </a:p>
                  </a:txBody>
                  <a:tcPr anchor="ctr">
                    <a:solidFill>
                      <a:srgbClr val="F59F26"/>
                    </a:solidFill>
                  </a:tcPr>
                </a:tc>
                <a:tc>
                  <a:txBody>
                    <a:bodyPr/>
                    <a:lstStyle/>
                    <a:p>
                      <a:pPr algn="ctr"/>
                      <a:r>
                        <a:rPr lang="it-IT" b="1">
                          <a:solidFill>
                            <a:srgbClr val="074651"/>
                          </a:solidFill>
                          <a:latin typeface="+mj-lt"/>
                        </a:rPr>
                        <a:t>0.95 (0.02)</a:t>
                      </a:r>
                    </a:p>
                  </a:txBody>
                  <a:tcPr anchor="ctr">
                    <a:solidFill>
                      <a:srgbClr val="F59F26"/>
                    </a:solidFill>
                  </a:tcPr>
                </a:tc>
                <a:extLst>
                  <a:ext uri="{0D108BD9-81ED-4DB2-BD59-A6C34878D82A}">
                    <a16:rowId xmlns:a16="http://schemas.microsoft.com/office/drawing/2014/main" val="3403080710"/>
                  </a:ext>
                </a:extLst>
              </a:tr>
              <a:tr h="409245">
                <a:tc>
                  <a:txBody>
                    <a:bodyPr/>
                    <a:lstStyle/>
                    <a:p>
                      <a:pPr lvl="0" algn="ctr">
                        <a:buNone/>
                      </a:pPr>
                      <a:r>
                        <a:rPr lang="it-IT" b="1" err="1">
                          <a:solidFill>
                            <a:schemeClr val="bg1"/>
                          </a:solidFill>
                          <a:latin typeface="+mj-lt"/>
                        </a:rPr>
                        <a:t>Gradient</a:t>
                      </a:r>
                      <a:r>
                        <a:rPr lang="it-IT" b="1">
                          <a:solidFill>
                            <a:schemeClr val="bg1"/>
                          </a:solidFill>
                          <a:latin typeface="+mj-lt"/>
                        </a:rPr>
                        <a:t> </a:t>
                      </a:r>
                      <a:r>
                        <a:rPr lang="it-IT" b="1" err="1">
                          <a:solidFill>
                            <a:schemeClr val="bg1"/>
                          </a:solidFill>
                          <a:latin typeface="+mj-lt"/>
                        </a:rPr>
                        <a:t>Boosting</a:t>
                      </a:r>
                      <a:endParaRPr lang="it-IT"/>
                    </a:p>
                  </a:txBody>
                  <a:tcPr anchor="ctr">
                    <a:solidFill>
                      <a:srgbClr val="CB7A09">
                        <a:alpha val="85000"/>
                      </a:srgbClr>
                    </a:solidFill>
                  </a:tcPr>
                </a:tc>
                <a:tc>
                  <a:txBody>
                    <a:bodyPr/>
                    <a:lstStyle/>
                    <a:p>
                      <a:pPr lvl="0" algn="ctr">
                        <a:buNone/>
                      </a:pPr>
                      <a:r>
                        <a:rPr lang="it-IT" b="1">
                          <a:solidFill>
                            <a:srgbClr val="074651"/>
                          </a:solidFill>
                          <a:latin typeface="+mj-lt"/>
                        </a:rPr>
                        <a:t>0.92 (0.03)</a:t>
                      </a:r>
                      <a:endParaRPr lang="it-IT"/>
                    </a:p>
                  </a:txBody>
                  <a:tcPr anchor="ctr">
                    <a:solidFill>
                      <a:srgbClr val="F59F26">
                        <a:alpha val="85000"/>
                      </a:srgbClr>
                    </a:solidFill>
                  </a:tcPr>
                </a:tc>
                <a:tc>
                  <a:txBody>
                    <a:bodyPr/>
                    <a:lstStyle/>
                    <a:p>
                      <a:pPr lvl="0" algn="ctr">
                        <a:buNone/>
                      </a:pPr>
                      <a:r>
                        <a:rPr lang="it-IT" b="1">
                          <a:solidFill>
                            <a:srgbClr val="074651"/>
                          </a:solidFill>
                          <a:latin typeface="+mj-lt"/>
                        </a:rPr>
                        <a:t>0.93 (0.04)</a:t>
                      </a:r>
                      <a:endParaRPr lang="it-IT"/>
                    </a:p>
                  </a:txBody>
                  <a:tcPr anchor="ctr">
                    <a:solidFill>
                      <a:srgbClr val="F59F26">
                        <a:alpha val="85000"/>
                      </a:srgbClr>
                    </a:solidFill>
                  </a:tcPr>
                </a:tc>
                <a:extLst>
                  <a:ext uri="{0D108BD9-81ED-4DB2-BD59-A6C34878D82A}">
                    <a16:rowId xmlns:a16="http://schemas.microsoft.com/office/drawing/2014/main" val="2720251758"/>
                  </a:ext>
                </a:extLst>
              </a:tr>
              <a:tr h="409245">
                <a:tc>
                  <a:txBody>
                    <a:bodyPr/>
                    <a:lstStyle/>
                    <a:p>
                      <a:pPr lvl="0" algn="ctr">
                        <a:buNone/>
                      </a:pPr>
                      <a:r>
                        <a:rPr lang="it-IT" b="1" err="1">
                          <a:solidFill>
                            <a:schemeClr val="bg1"/>
                          </a:solidFill>
                          <a:latin typeface="+mj-lt"/>
                        </a:rPr>
                        <a:t>Adaboost</a:t>
                      </a:r>
                    </a:p>
                  </a:txBody>
                  <a:tcPr anchor="ctr">
                    <a:solidFill>
                      <a:srgbClr val="0D8295"/>
                    </a:solidFill>
                  </a:tcPr>
                </a:tc>
                <a:tc>
                  <a:txBody>
                    <a:bodyPr/>
                    <a:lstStyle/>
                    <a:p>
                      <a:pPr lvl="0" algn="ctr">
                        <a:buNone/>
                      </a:pPr>
                      <a:r>
                        <a:rPr lang="it-IT"/>
                        <a:t>0.90 (0.02)</a:t>
                      </a:r>
                    </a:p>
                  </a:txBody>
                  <a:tcPr anchor="ctr">
                    <a:solidFill>
                      <a:srgbClr val="9ECDD5"/>
                    </a:solidFill>
                  </a:tcPr>
                </a:tc>
                <a:tc>
                  <a:txBody>
                    <a:bodyPr/>
                    <a:lstStyle/>
                    <a:p>
                      <a:pPr lvl="0" algn="ctr">
                        <a:buNone/>
                      </a:pPr>
                      <a:r>
                        <a:rPr lang="it-IT"/>
                        <a:t>0.92 (0.03)</a:t>
                      </a:r>
                    </a:p>
                  </a:txBody>
                  <a:tcPr anchor="ctr">
                    <a:solidFill>
                      <a:srgbClr val="9ECDD5"/>
                    </a:solidFill>
                  </a:tcPr>
                </a:tc>
                <a:extLst>
                  <a:ext uri="{0D108BD9-81ED-4DB2-BD59-A6C34878D82A}">
                    <a16:rowId xmlns:a16="http://schemas.microsoft.com/office/drawing/2014/main" val="1355917400"/>
                  </a:ext>
                </a:extLst>
              </a:tr>
              <a:tr h="348616">
                <a:tc>
                  <a:txBody>
                    <a:bodyPr/>
                    <a:lstStyle/>
                    <a:p>
                      <a:pPr lvl="0" algn="ctr">
                        <a:buNone/>
                      </a:pPr>
                      <a:r>
                        <a:rPr lang="it-IT" b="1" err="1">
                          <a:solidFill>
                            <a:schemeClr val="bg1"/>
                          </a:solidFill>
                          <a:latin typeface="+mj-lt"/>
                        </a:rPr>
                        <a:t>Adaboost</a:t>
                      </a:r>
                      <a:r>
                        <a:rPr lang="it-IT" b="1">
                          <a:solidFill>
                            <a:schemeClr val="bg1"/>
                          </a:solidFill>
                          <a:latin typeface="+mj-lt"/>
                        </a:rPr>
                        <a:t> con interazioni</a:t>
                      </a:r>
                      <a:endParaRPr lang="it-IT" b="1" err="1">
                        <a:solidFill>
                          <a:schemeClr val="bg1"/>
                        </a:solidFill>
                        <a:latin typeface="+mj-lt"/>
                      </a:endParaRPr>
                    </a:p>
                  </a:txBody>
                  <a:tcPr anchor="ctr">
                    <a:solidFill>
                      <a:srgbClr val="0D8295"/>
                    </a:solidFill>
                  </a:tcPr>
                </a:tc>
                <a:tc>
                  <a:txBody>
                    <a:bodyPr/>
                    <a:lstStyle/>
                    <a:p>
                      <a:pPr lvl="0" algn="ctr">
                        <a:buNone/>
                      </a:pPr>
                      <a:r>
                        <a:rPr lang="it-IT"/>
                        <a:t>0.89 (0.02)</a:t>
                      </a:r>
                    </a:p>
                  </a:txBody>
                  <a:tcPr anchor="ctr">
                    <a:solidFill>
                      <a:srgbClr val="9ECDD5"/>
                    </a:solidFill>
                  </a:tcPr>
                </a:tc>
                <a:tc>
                  <a:txBody>
                    <a:bodyPr/>
                    <a:lstStyle/>
                    <a:p>
                      <a:pPr lvl="0" algn="ctr">
                        <a:buNone/>
                      </a:pPr>
                      <a:r>
                        <a:rPr lang="it-IT"/>
                        <a:t>0.92 (0.03)</a:t>
                      </a:r>
                    </a:p>
                  </a:txBody>
                  <a:tcPr anchor="ctr">
                    <a:solidFill>
                      <a:srgbClr val="9ECDD5"/>
                    </a:solidFill>
                  </a:tcPr>
                </a:tc>
                <a:extLst>
                  <a:ext uri="{0D108BD9-81ED-4DB2-BD59-A6C34878D82A}">
                    <a16:rowId xmlns:a16="http://schemas.microsoft.com/office/drawing/2014/main" val="2613655672"/>
                  </a:ext>
                </a:extLst>
              </a:tr>
              <a:tr h="348616">
                <a:tc>
                  <a:txBody>
                    <a:bodyPr/>
                    <a:lstStyle/>
                    <a:p>
                      <a:pPr lvl="0" algn="ctr">
                        <a:buNone/>
                      </a:pPr>
                      <a:r>
                        <a:rPr lang="it-IT" b="1">
                          <a:solidFill>
                            <a:schemeClr val="bg1"/>
                          </a:solidFill>
                          <a:latin typeface="+mj-lt"/>
                        </a:rPr>
                        <a:t>MARS</a:t>
                      </a:r>
                    </a:p>
                  </a:txBody>
                  <a:tcPr anchor="ctr">
                    <a:solidFill>
                      <a:srgbClr val="0D8295"/>
                    </a:solidFill>
                  </a:tcPr>
                </a:tc>
                <a:tc>
                  <a:txBody>
                    <a:bodyPr/>
                    <a:lstStyle/>
                    <a:p>
                      <a:pPr lvl="0" algn="ctr">
                        <a:buNone/>
                      </a:pPr>
                      <a:r>
                        <a:rPr lang="it-IT"/>
                        <a:t>0.84 (0.05)</a:t>
                      </a:r>
                    </a:p>
                  </a:txBody>
                  <a:tcPr anchor="ctr">
                    <a:solidFill>
                      <a:srgbClr val="9ECDD5"/>
                    </a:solidFill>
                  </a:tcPr>
                </a:tc>
                <a:tc>
                  <a:txBody>
                    <a:bodyPr/>
                    <a:lstStyle/>
                    <a:p>
                      <a:pPr lvl="0" algn="ctr">
                        <a:buNone/>
                      </a:pPr>
                      <a:r>
                        <a:rPr lang="it-IT"/>
                        <a:t>0.81 (0.06)</a:t>
                      </a:r>
                    </a:p>
                  </a:txBody>
                  <a:tcPr anchor="ctr">
                    <a:solidFill>
                      <a:srgbClr val="9ECDD5"/>
                    </a:solidFill>
                  </a:tcPr>
                </a:tc>
                <a:extLst>
                  <a:ext uri="{0D108BD9-81ED-4DB2-BD59-A6C34878D82A}">
                    <a16:rowId xmlns:a16="http://schemas.microsoft.com/office/drawing/2014/main" val="184115118"/>
                  </a:ext>
                </a:extLst>
              </a:tr>
              <a:tr h="348616">
                <a:tc>
                  <a:txBody>
                    <a:bodyPr/>
                    <a:lstStyle/>
                    <a:p>
                      <a:pPr lvl="0" algn="ctr">
                        <a:buNone/>
                      </a:pPr>
                      <a:r>
                        <a:rPr lang="it-IT" b="1">
                          <a:solidFill>
                            <a:schemeClr val="bg1"/>
                          </a:solidFill>
                          <a:latin typeface="+mj-lt"/>
                        </a:rPr>
                        <a:t>GAM</a:t>
                      </a:r>
                    </a:p>
                  </a:txBody>
                  <a:tcPr anchor="ctr">
                    <a:solidFill>
                      <a:srgbClr val="0D8295"/>
                    </a:solidFill>
                  </a:tcPr>
                </a:tc>
                <a:tc>
                  <a:txBody>
                    <a:bodyPr/>
                    <a:lstStyle/>
                    <a:p>
                      <a:pPr lvl="0" algn="ctr">
                        <a:buNone/>
                      </a:pPr>
                      <a:r>
                        <a:rPr lang="it-IT"/>
                        <a:t>0.84 (0.13)</a:t>
                      </a:r>
                    </a:p>
                  </a:txBody>
                  <a:tcPr anchor="ctr">
                    <a:solidFill>
                      <a:srgbClr val="9ECDD5"/>
                    </a:solidFill>
                  </a:tcPr>
                </a:tc>
                <a:tc>
                  <a:txBody>
                    <a:bodyPr/>
                    <a:lstStyle/>
                    <a:p>
                      <a:pPr lvl="0" algn="ctr">
                        <a:buNone/>
                      </a:pPr>
                      <a:r>
                        <a:rPr lang="it-IT"/>
                        <a:t>0.90 (0.02)</a:t>
                      </a:r>
                    </a:p>
                  </a:txBody>
                  <a:tcPr anchor="ctr">
                    <a:solidFill>
                      <a:srgbClr val="9ECDD5"/>
                    </a:solidFill>
                  </a:tcPr>
                </a:tc>
                <a:extLst>
                  <a:ext uri="{0D108BD9-81ED-4DB2-BD59-A6C34878D82A}">
                    <a16:rowId xmlns:a16="http://schemas.microsoft.com/office/drawing/2014/main" val="1164957478"/>
                  </a:ext>
                </a:extLst>
              </a:tr>
            </a:tbl>
          </a:graphicData>
        </a:graphic>
      </p:graphicFrame>
    </p:spTree>
    <p:extLst>
      <p:ext uri="{BB962C8B-B14F-4D97-AF65-F5344CB8AC3E}">
        <p14:creationId xmlns:p14="http://schemas.microsoft.com/office/powerpoint/2010/main" val="829766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9" descr="Immagine che contiene grafico&#10;&#10;Descrizione generata automaticamente">
            <a:extLst>
              <a:ext uri="{FF2B5EF4-FFF2-40B4-BE49-F238E27FC236}">
                <a16:creationId xmlns:a16="http://schemas.microsoft.com/office/drawing/2014/main" id="{EBD30951-D13C-B266-F7B2-5EEC8754BF93}"/>
              </a:ext>
            </a:extLst>
          </p:cNvPr>
          <p:cNvPicPr>
            <a:picLocks noChangeAspect="1"/>
          </p:cNvPicPr>
          <p:nvPr/>
        </p:nvPicPr>
        <p:blipFill>
          <a:blip r:embed="rId2"/>
          <a:stretch>
            <a:fillRect/>
          </a:stretch>
        </p:blipFill>
        <p:spPr>
          <a:xfrm>
            <a:off x="549900" y="1904803"/>
            <a:ext cx="4813969" cy="3767910"/>
          </a:xfrm>
          <a:prstGeom prst="rect">
            <a:avLst/>
          </a:prstGeom>
        </p:spPr>
      </p:pic>
      <p:sp>
        <p:nvSpPr>
          <p:cNvPr id="2" name="Segnaposto piè di pagina 1">
            <a:extLst>
              <a:ext uri="{FF2B5EF4-FFF2-40B4-BE49-F238E27FC236}">
                <a16:creationId xmlns:a16="http://schemas.microsoft.com/office/drawing/2014/main" id="{D7C8A4A4-4B45-D69F-2AA9-006284FC77D9}"/>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ACA1D18A-E94C-B273-5FF2-ECF3DDD6FB4D}"/>
              </a:ext>
            </a:extLst>
          </p:cNvPr>
          <p:cNvSpPr>
            <a:spLocks noGrp="1"/>
          </p:cNvSpPr>
          <p:nvPr>
            <p:ph type="sldNum" sz="quarter" idx="12"/>
          </p:nvPr>
        </p:nvSpPr>
        <p:spPr/>
        <p:txBody>
          <a:bodyPr/>
          <a:lstStyle/>
          <a:p>
            <a:pPr rtl="0"/>
            <a:fld id="{06FEDF93-2BFD-41CA-ABC7-B039102F3792}" type="slidenum">
              <a:rPr lang="it-IT" noProof="0" smtClean="0"/>
              <a:t>18</a:t>
            </a:fld>
            <a:endParaRPr lang="it-IT" noProof="0"/>
          </a:p>
        </p:txBody>
      </p:sp>
      <p:cxnSp>
        <p:nvCxnSpPr>
          <p:cNvPr id="5" name="Connettore diritto 4">
            <a:extLst>
              <a:ext uri="{FF2B5EF4-FFF2-40B4-BE49-F238E27FC236}">
                <a16:creationId xmlns:a16="http://schemas.microsoft.com/office/drawing/2014/main" id="{F81443B0-C593-439C-FF38-35FF90758C36}"/>
              </a:ext>
              <a:ext uri="{C183D7F6-B498-43B3-948B-1728B52AA6E4}">
                <adec:decorative xmlns:adec="http://schemas.microsoft.com/office/drawing/2017/decorative" xmlns="" val="1"/>
              </a:ext>
            </a:extLst>
          </p:cNvPr>
          <p:cNvCxnSpPr>
            <a:cxnSpLocks/>
          </p:cNvCxnSpPr>
          <p:nvPr/>
        </p:nvCxnSpPr>
        <p:spPr>
          <a:xfrm>
            <a:off x="7848600" y="551653"/>
            <a:ext cx="4343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D8F37823-E1B1-314E-8A94-0FA1068BF48A}"/>
              </a:ext>
              <a:ext uri="{C183D7F6-B498-43B3-948B-1728B52AA6E4}">
                <adec:decorative xmlns:adec="http://schemas.microsoft.com/office/drawing/2017/decorative" xmlns="" val="1"/>
              </a:ext>
            </a:extLst>
          </p:cNvPr>
          <p:cNvCxnSpPr>
            <a:cxnSpLocks/>
          </p:cNvCxnSpPr>
          <p:nvPr/>
        </p:nvCxnSpPr>
        <p:spPr>
          <a:xfrm flipV="1">
            <a:off x="0" y="551651"/>
            <a:ext cx="4459316"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AE6384BE-D120-91CF-1CB7-C64330E17528}"/>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1" name="CasellaDiTesto 10">
            <a:extLst>
              <a:ext uri="{FF2B5EF4-FFF2-40B4-BE49-F238E27FC236}">
                <a16:creationId xmlns:a16="http://schemas.microsoft.com/office/drawing/2014/main" id="{09CEA732-9E48-5565-753E-94853080B799}"/>
              </a:ext>
            </a:extLst>
          </p:cNvPr>
          <p:cNvSpPr txBox="1"/>
          <p:nvPr/>
        </p:nvSpPr>
        <p:spPr>
          <a:xfrm>
            <a:off x="4796288" y="224287"/>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Random </a:t>
            </a:r>
            <a:r>
              <a:rPr lang="it-IT" sz="2800" b="1" err="1">
                <a:solidFill>
                  <a:srgbClr val="404040"/>
                </a:solidFill>
                <a:latin typeface="Century Gothic"/>
              </a:rPr>
              <a:t>Forest</a:t>
            </a:r>
            <a:endParaRPr lang="it-IT" err="1">
              <a:cs typeface="Segoe UI Light"/>
            </a:endParaRPr>
          </a:p>
        </p:txBody>
      </p:sp>
      <p:grpSp>
        <p:nvGrpSpPr>
          <p:cNvPr id="17" name="Gruppo 16">
            <a:extLst>
              <a:ext uri="{FF2B5EF4-FFF2-40B4-BE49-F238E27FC236}">
                <a16:creationId xmlns:a16="http://schemas.microsoft.com/office/drawing/2014/main" id="{3240484A-D3AA-9262-5625-1F38D9988F52}"/>
              </a:ext>
            </a:extLst>
          </p:cNvPr>
          <p:cNvGrpSpPr/>
          <p:nvPr/>
        </p:nvGrpSpPr>
        <p:grpSpPr>
          <a:xfrm>
            <a:off x="105210" y="61204"/>
            <a:ext cx="423944" cy="417610"/>
            <a:chOff x="958963" y="1184423"/>
            <a:chExt cx="1828800" cy="1801474"/>
          </a:xfrm>
        </p:grpSpPr>
        <p:sp>
          <p:nvSpPr>
            <p:cNvPr id="13" name="Ovale 12">
              <a:extLst>
                <a:ext uri="{FF2B5EF4-FFF2-40B4-BE49-F238E27FC236}">
                  <a16:creationId xmlns:a16="http://schemas.microsoft.com/office/drawing/2014/main" id="{067AE5A3-1286-830B-127F-77D445098D36}"/>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4" name="Elemento grafico 13" descr="Faccia triste con riempimento a tinta unita con riempimento a tinta unita">
              <a:extLst>
                <a:ext uri="{FF2B5EF4-FFF2-40B4-BE49-F238E27FC236}">
                  <a16:creationId xmlns:a16="http://schemas.microsoft.com/office/drawing/2014/main" id="{0CA9FBF1-E9B5-339A-C0BF-95EA2C0A794E}"/>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219046" y="1431091"/>
              <a:ext cx="914400" cy="914400"/>
            </a:xfrm>
            <a:prstGeom prst="rect">
              <a:avLst/>
            </a:prstGeom>
          </p:spPr>
        </p:pic>
        <p:sp>
          <p:nvSpPr>
            <p:cNvPr id="15" name="Ovale 14">
              <a:extLst>
                <a:ext uri="{FF2B5EF4-FFF2-40B4-BE49-F238E27FC236}">
                  <a16:creationId xmlns:a16="http://schemas.microsoft.com/office/drawing/2014/main" id="{E507A511-B6FD-C4FD-EAA9-EEF3FEFC3E6B}"/>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Faccia sorridente con riempimento a tinta unita con riempimento a tinta unita">
              <a:extLst>
                <a:ext uri="{FF2B5EF4-FFF2-40B4-BE49-F238E27FC236}">
                  <a16:creationId xmlns:a16="http://schemas.microsoft.com/office/drawing/2014/main" id="{DE3DDE5C-C035-8368-A857-A1156C4477CA}"/>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591925" y="1913461"/>
              <a:ext cx="914400" cy="914400"/>
            </a:xfrm>
            <a:prstGeom prst="rect">
              <a:avLst/>
            </a:prstGeom>
          </p:spPr>
        </p:pic>
      </p:grpSp>
      <p:sp>
        <p:nvSpPr>
          <p:cNvPr id="19" name="CasellaDiTesto 18">
            <a:extLst>
              <a:ext uri="{FF2B5EF4-FFF2-40B4-BE49-F238E27FC236}">
                <a16:creationId xmlns:a16="http://schemas.microsoft.com/office/drawing/2014/main" id="{5D36540F-86F0-C5E8-1148-6B2D210E28FA}"/>
              </a:ext>
            </a:extLst>
          </p:cNvPr>
          <p:cNvSpPr txBox="1"/>
          <p:nvPr/>
        </p:nvSpPr>
        <p:spPr>
          <a:xfrm>
            <a:off x="6611137" y="831135"/>
            <a:ext cx="5398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u="sng">
                <a:cs typeface="Segoe UI Light"/>
              </a:rPr>
              <a:t>Esplicative categoriali</a:t>
            </a:r>
            <a:endParaRPr lang="it-IT" b="1" u="sng">
              <a:cs typeface="Segoe UI Light"/>
            </a:endParaRPr>
          </a:p>
        </p:txBody>
      </p:sp>
      <p:sp>
        <p:nvSpPr>
          <p:cNvPr id="21" name="CasellaDiTesto 20">
            <a:extLst>
              <a:ext uri="{FF2B5EF4-FFF2-40B4-BE49-F238E27FC236}">
                <a16:creationId xmlns:a16="http://schemas.microsoft.com/office/drawing/2014/main" id="{CAC32231-3B3E-DD26-A411-FD8A8E7500CC}"/>
              </a:ext>
            </a:extLst>
          </p:cNvPr>
          <p:cNvSpPr txBox="1"/>
          <p:nvPr/>
        </p:nvSpPr>
        <p:spPr>
          <a:xfrm>
            <a:off x="457627" y="773624"/>
            <a:ext cx="5398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u="sng">
                <a:cs typeface="Segoe UI Light"/>
              </a:rPr>
              <a:t>Esplicative numeriche</a:t>
            </a:r>
            <a:endParaRPr lang="it-IT" b="1" u="sng">
              <a:cs typeface="Segoe UI Light"/>
            </a:endParaRPr>
          </a:p>
        </p:txBody>
      </p:sp>
      <p:pic>
        <p:nvPicPr>
          <p:cNvPr id="6" name="Immagine 7" descr="Immagine che contiene grafico&#10;&#10;Descrizione generata automaticamente">
            <a:extLst>
              <a:ext uri="{FF2B5EF4-FFF2-40B4-BE49-F238E27FC236}">
                <a16:creationId xmlns:a16="http://schemas.microsoft.com/office/drawing/2014/main" id="{D7E6C322-D053-F979-EFBB-8AF649648B9B}"/>
              </a:ext>
            </a:extLst>
          </p:cNvPr>
          <p:cNvPicPr>
            <a:picLocks noChangeAspect="1"/>
          </p:cNvPicPr>
          <p:nvPr/>
        </p:nvPicPr>
        <p:blipFill>
          <a:blip r:embed="rId7"/>
          <a:stretch>
            <a:fillRect/>
          </a:stretch>
        </p:blipFill>
        <p:spPr>
          <a:xfrm>
            <a:off x="6490944" y="1932579"/>
            <a:ext cx="4862856" cy="3712357"/>
          </a:xfrm>
          <a:prstGeom prst="rect">
            <a:avLst/>
          </a:prstGeom>
        </p:spPr>
      </p:pic>
      <p:sp>
        <p:nvSpPr>
          <p:cNvPr id="10" name="Rettangolo 9">
            <a:extLst>
              <a:ext uri="{FF2B5EF4-FFF2-40B4-BE49-F238E27FC236}">
                <a16:creationId xmlns:a16="http://schemas.microsoft.com/office/drawing/2014/main" id="{152718B7-5A86-FFED-444D-48C186E67440}"/>
              </a:ext>
            </a:extLst>
          </p:cNvPr>
          <p:cNvSpPr/>
          <p:nvPr/>
        </p:nvSpPr>
        <p:spPr>
          <a:xfrm flipH="1">
            <a:off x="6100469" y="1292800"/>
            <a:ext cx="74473" cy="4829188"/>
          </a:xfrm>
          <a:prstGeom prst="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363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92AFB85-B8A1-EF0A-FCF9-DBD8B13C90CC}"/>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BD2AAD1F-40C2-BAA1-FC5A-6BE57086F7CC}"/>
              </a:ext>
            </a:extLst>
          </p:cNvPr>
          <p:cNvSpPr>
            <a:spLocks noGrp="1"/>
          </p:cNvSpPr>
          <p:nvPr>
            <p:ph type="sldNum" sz="quarter" idx="12"/>
          </p:nvPr>
        </p:nvSpPr>
        <p:spPr/>
        <p:txBody>
          <a:bodyPr/>
          <a:lstStyle/>
          <a:p>
            <a:pPr rtl="0"/>
            <a:fld id="{06FEDF93-2BFD-41CA-ABC7-B039102F3792}" type="slidenum">
              <a:rPr lang="it-IT" noProof="0" smtClean="0"/>
              <a:t>19</a:t>
            </a:fld>
            <a:endParaRPr lang="it-IT" noProof="0"/>
          </a:p>
        </p:txBody>
      </p:sp>
      <p:cxnSp>
        <p:nvCxnSpPr>
          <p:cNvPr id="5" name="Connettore diritto 4">
            <a:extLst>
              <a:ext uri="{FF2B5EF4-FFF2-40B4-BE49-F238E27FC236}">
                <a16:creationId xmlns:a16="http://schemas.microsoft.com/office/drawing/2014/main" id="{E223AB1E-21C5-D7C3-856B-0A23DC729B3C}"/>
              </a:ext>
              <a:ext uri="{C183D7F6-B498-43B3-948B-1728B52AA6E4}">
                <adec:decorative xmlns:adec="http://schemas.microsoft.com/office/drawing/2017/decorative" xmlns="" val="1"/>
              </a:ext>
            </a:extLst>
          </p:cNvPr>
          <p:cNvCxnSpPr>
            <a:cxnSpLocks/>
          </p:cNvCxnSpPr>
          <p:nvPr/>
        </p:nvCxnSpPr>
        <p:spPr>
          <a:xfrm>
            <a:off x="7848600" y="551653"/>
            <a:ext cx="4343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34BD9F21-70F3-0A0C-48B9-7CC31C35A715}"/>
              </a:ext>
              <a:ext uri="{C183D7F6-B498-43B3-948B-1728B52AA6E4}">
                <adec:decorative xmlns:adec="http://schemas.microsoft.com/office/drawing/2017/decorative" xmlns="" val="1"/>
              </a:ext>
            </a:extLst>
          </p:cNvPr>
          <p:cNvCxnSpPr>
            <a:cxnSpLocks/>
          </p:cNvCxnSpPr>
          <p:nvPr/>
        </p:nvCxnSpPr>
        <p:spPr>
          <a:xfrm flipV="1">
            <a:off x="0" y="551651"/>
            <a:ext cx="4459316"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863ECD5D-EA10-4361-28B2-084F2FB9228C}"/>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1" name="CasellaDiTesto 10">
            <a:extLst>
              <a:ext uri="{FF2B5EF4-FFF2-40B4-BE49-F238E27FC236}">
                <a16:creationId xmlns:a16="http://schemas.microsoft.com/office/drawing/2014/main" id="{7A8A2D44-EC7C-0D04-7B04-7D90F71C7789}"/>
              </a:ext>
            </a:extLst>
          </p:cNvPr>
          <p:cNvSpPr txBox="1"/>
          <p:nvPr/>
        </p:nvSpPr>
        <p:spPr>
          <a:xfrm>
            <a:off x="4508741" y="224287"/>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err="1">
                <a:solidFill>
                  <a:srgbClr val="404040"/>
                </a:solidFill>
                <a:latin typeface="Century Gothic"/>
              </a:rPr>
              <a:t>Gradient</a:t>
            </a:r>
            <a:r>
              <a:rPr lang="it-IT" sz="2800" b="1">
                <a:solidFill>
                  <a:srgbClr val="404040"/>
                </a:solidFill>
                <a:latin typeface="Century Gothic"/>
              </a:rPr>
              <a:t> </a:t>
            </a:r>
            <a:r>
              <a:rPr lang="it-IT" sz="2800" b="1" err="1">
                <a:solidFill>
                  <a:srgbClr val="404040"/>
                </a:solidFill>
                <a:latin typeface="Century Gothic"/>
              </a:rPr>
              <a:t>boosting</a:t>
            </a:r>
            <a:endParaRPr lang="it-IT" sz="2800" b="1">
              <a:solidFill>
                <a:srgbClr val="404040"/>
              </a:solidFill>
              <a:latin typeface="Century Gothic"/>
            </a:endParaRPr>
          </a:p>
        </p:txBody>
      </p:sp>
      <p:grpSp>
        <p:nvGrpSpPr>
          <p:cNvPr id="17" name="Gruppo 16">
            <a:extLst>
              <a:ext uri="{FF2B5EF4-FFF2-40B4-BE49-F238E27FC236}">
                <a16:creationId xmlns:a16="http://schemas.microsoft.com/office/drawing/2014/main" id="{7F112C1D-3962-E35D-18AD-54E73E6EC9D8}"/>
              </a:ext>
            </a:extLst>
          </p:cNvPr>
          <p:cNvGrpSpPr/>
          <p:nvPr/>
        </p:nvGrpSpPr>
        <p:grpSpPr>
          <a:xfrm>
            <a:off x="105210" y="61204"/>
            <a:ext cx="423944" cy="417610"/>
            <a:chOff x="958963" y="1184423"/>
            <a:chExt cx="1828800" cy="1801474"/>
          </a:xfrm>
        </p:grpSpPr>
        <p:sp>
          <p:nvSpPr>
            <p:cNvPr id="13" name="Ovale 12">
              <a:extLst>
                <a:ext uri="{FF2B5EF4-FFF2-40B4-BE49-F238E27FC236}">
                  <a16:creationId xmlns:a16="http://schemas.microsoft.com/office/drawing/2014/main" id="{1BB03CA0-46E8-292E-BEDE-F19BB5245754}"/>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4" name="Elemento grafico 13" descr="Faccia triste con riempimento a tinta unita con riempimento a tinta unita">
              <a:extLst>
                <a:ext uri="{FF2B5EF4-FFF2-40B4-BE49-F238E27FC236}">
                  <a16:creationId xmlns:a16="http://schemas.microsoft.com/office/drawing/2014/main" id="{E52EDFBD-3F75-9E10-629C-C49072BC815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5" name="Ovale 14">
              <a:extLst>
                <a:ext uri="{FF2B5EF4-FFF2-40B4-BE49-F238E27FC236}">
                  <a16:creationId xmlns:a16="http://schemas.microsoft.com/office/drawing/2014/main" id="{8432DC1A-C28A-DA18-078C-8CF3A901CF63}"/>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Faccia sorridente con riempimento a tinta unita con riempimento a tinta unita">
              <a:extLst>
                <a:ext uri="{FF2B5EF4-FFF2-40B4-BE49-F238E27FC236}">
                  <a16:creationId xmlns:a16="http://schemas.microsoft.com/office/drawing/2014/main" id="{D65C1E54-7F18-1F54-7014-399ACEDE81B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sp>
        <p:nvSpPr>
          <p:cNvPr id="19" name="CasellaDiTesto 18">
            <a:extLst>
              <a:ext uri="{FF2B5EF4-FFF2-40B4-BE49-F238E27FC236}">
                <a16:creationId xmlns:a16="http://schemas.microsoft.com/office/drawing/2014/main" id="{BEA0F36D-1DA5-6A95-2AB0-703DF7C3B032}"/>
              </a:ext>
            </a:extLst>
          </p:cNvPr>
          <p:cNvSpPr txBox="1"/>
          <p:nvPr/>
        </p:nvSpPr>
        <p:spPr>
          <a:xfrm>
            <a:off x="6568005" y="931776"/>
            <a:ext cx="5398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u="sng">
                <a:cs typeface="Segoe UI Light"/>
              </a:rPr>
              <a:t>Esplicative categoriali</a:t>
            </a:r>
            <a:endParaRPr lang="it-IT" b="1" u="sng">
              <a:cs typeface="Segoe UI Light"/>
            </a:endParaRPr>
          </a:p>
        </p:txBody>
      </p:sp>
      <p:sp>
        <p:nvSpPr>
          <p:cNvPr id="21" name="CasellaDiTesto 20">
            <a:extLst>
              <a:ext uri="{FF2B5EF4-FFF2-40B4-BE49-F238E27FC236}">
                <a16:creationId xmlns:a16="http://schemas.microsoft.com/office/drawing/2014/main" id="{0E827CB5-DACD-7E9B-E9C3-D81D2717CD9A}"/>
              </a:ext>
            </a:extLst>
          </p:cNvPr>
          <p:cNvSpPr txBox="1"/>
          <p:nvPr/>
        </p:nvSpPr>
        <p:spPr>
          <a:xfrm>
            <a:off x="313853" y="931775"/>
            <a:ext cx="5398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u="sng">
                <a:cs typeface="Segoe UI Light"/>
              </a:rPr>
              <a:t>Esplicative numeriche</a:t>
            </a:r>
            <a:endParaRPr lang="it-IT" b="1" u="sng">
              <a:cs typeface="Segoe UI Light"/>
            </a:endParaRPr>
          </a:p>
        </p:txBody>
      </p:sp>
      <p:pic>
        <p:nvPicPr>
          <p:cNvPr id="4" name="Immagine 5" descr="Immagine che contiene grafico&#10;&#10;Descrizione generata automaticamente">
            <a:extLst>
              <a:ext uri="{FF2B5EF4-FFF2-40B4-BE49-F238E27FC236}">
                <a16:creationId xmlns:a16="http://schemas.microsoft.com/office/drawing/2014/main" id="{1D7CEA36-01DA-5DFA-02CF-04013ED9C8B3}"/>
              </a:ext>
            </a:extLst>
          </p:cNvPr>
          <p:cNvPicPr>
            <a:picLocks noChangeAspect="1"/>
          </p:cNvPicPr>
          <p:nvPr/>
        </p:nvPicPr>
        <p:blipFill>
          <a:blip r:embed="rId6"/>
          <a:stretch>
            <a:fillRect/>
          </a:stretch>
        </p:blipFill>
        <p:spPr>
          <a:xfrm>
            <a:off x="6319858" y="1624833"/>
            <a:ext cx="5717153" cy="4426188"/>
          </a:xfrm>
          <a:prstGeom prst="rect">
            <a:avLst/>
          </a:prstGeom>
        </p:spPr>
      </p:pic>
      <p:pic>
        <p:nvPicPr>
          <p:cNvPr id="6" name="Immagine 7" descr="Immagine che contiene grafico&#10;&#10;Descrizione generata automaticamente">
            <a:extLst>
              <a:ext uri="{FF2B5EF4-FFF2-40B4-BE49-F238E27FC236}">
                <a16:creationId xmlns:a16="http://schemas.microsoft.com/office/drawing/2014/main" id="{A1DA1185-C7AA-21A9-54D4-7FEC2C28854B}"/>
              </a:ext>
            </a:extLst>
          </p:cNvPr>
          <p:cNvPicPr>
            <a:picLocks noChangeAspect="1"/>
          </p:cNvPicPr>
          <p:nvPr/>
        </p:nvPicPr>
        <p:blipFill>
          <a:blip r:embed="rId7"/>
          <a:stretch>
            <a:fillRect/>
          </a:stretch>
        </p:blipFill>
        <p:spPr>
          <a:xfrm>
            <a:off x="165501" y="1701594"/>
            <a:ext cx="5617962" cy="4349427"/>
          </a:xfrm>
          <a:prstGeom prst="rect">
            <a:avLst/>
          </a:prstGeom>
        </p:spPr>
      </p:pic>
      <p:sp>
        <p:nvSpPr>
          <p:cNvPr id="10" name="Rettangolo 9">
            <a:extLst>
              <a:ext uri="{FF2B5EF4-FFF2-40B4-BE49-F238E27FC236}">
                <a16:creationId xmlns:a16="http://schemas.microsoft.com/office/drawing/2014/main" id="{4D51B2D8-47AA-D2ED-E127-692B18E71A37}"/>
              </a:ext>
            </a:extLst>
          </p:cNvPr>
          <p:cNvSpPr/>
          <p:nvPr/>
        </p:nvSpPr>
        <p:spPr>
          <a:xfrm flipH="1">
            <a:off x="6158124" y="1511229"/>
            <a:ext cx="74473" cy="4728546"/>
          </a:xfrm>
          <a:prstGeom prst="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57770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e 22">
            <a:extLst>
              <a:ext uri="{FF2B5EF4-FFF2-40B4-BE49-F238E27FC236}">
                <a16:creationId xmlns:a16="http://schemas.microsoft.com/office/drawing/2014/main" id="{364CFD90-D0E1-4BC3-9D8B-7503E2632C39}"/>
              </a:ext>
              <a:ext uri="{C183D7F6-B498-43B3-948B-1728B52AA6E4}">
                <adec:decorative xmlns:adec="http://schemas.microsoft.com/office/drawing/2017/decorative" xmlns="" val="1"/>
              </a:ext>
            </a:extLst>
          </p:cNvPr>
          <p:cNvSpPr/>
          <p:nvPr/>
        </p:nvSpPr>
        <p:spPr>
          <a:xfrm>
            <a:off x="3610051" y="261257"/>
            <a:ext cx="11858548" cy="960500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 name="Titolo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it-IT"/>
              <a:t>Analisi progetto diapositiva 2</a:t>
            </a:r>
          </a:p>
        </p:txBody>
      </p:sp>
      <p:sp>
        <p:nvSpPr>
          <p:cNvPr id="13" name="Ovale 12">
            <a:extLst>
              <a:ext uri="{FF2B5EF4-FFF2-40B4-BE49-F238E27FC236}">
                <a16:creationId xmlns:a16="http://schemas.microsoft.com/office/drawing/2014/main" id="{E3ECCC05-FF78-40FA-84FF-172821D8B58A}"/>
              </a:ext>
              <a:ext uri="{C183D7F6-B498-43B3-948B-1728B52AA6E4}">
                <adec:decorative xmlns:adec="http://schemas.microsoft.com/office/drawing/2017/decorative" xmlns="" val="1"/>
              </a:ext>
            </a:extLst>
          </p:cNvPr>
          <p:cNvSpPr/>
          <p:nvPr/>
        </p:nvSpPr>
        <p:spPr>
          <a:xfrm>
            <a:off x="8878578" y="3619589"/>
            <a:ext cx="3166696" cy="31272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2800" b="1">
                <a:latin typeface="+mj-lt"/>
              </a:rPr>
              <a:t>INDICE</a:t>
            </a:r>
          </a:p>
        </p:txBody>
      </p:sp>
      <p:sp>
        <p:nvSpPr>
          <p:cNvPr id="16" name="Rettangolo: Angoli arrotondati 15">
            <a:extLst>
              <a:ext uri="{FF2B5EF4-FFF2-40B4-BE49-F238E27FC236}">
                <a16:creationId xmlns:a16="http://schemas.microsoft.com/office/drawing/2014/main" id="{D6178536-4D8A-4FF2-BBDC-4B3E7E0FCF26}"/>
              </a:ext>
              <a:ext uri="{C183D7F6-B498-43B3-948B-1728B52AA6E4}">
                <adec:decorative xmlns:adec="http://schemas.microsoft.com/office/drawing/2017/decorative" xmlns="" val="1"/>
              </a:ext>
            </a:extLst>
          </p:cNvPr>
          <p:cNvSpPr/>
          <p:nvPr/>
        </p:nvSpPr>
        <p:spPr>
          <a:xfrm>
            <a:off x="4831119" y="1856823"/>
            <a:ext cx="3553113"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600" b="1">
                <a:latin typeface="+mj-lt"/>
              </a:rPr>
              <a:t>Fidelizzazione del cliente</a:t>
            </a:r>
          </a:p>
        </p:txBody>
      </p:sp>
      <p:sp>
        <p:nvSpPr>
          <p:cNvPr id="19" name="Rettangolo: Angoli arrotondati 18">
            <a:extLst>
              <a:ext uri="{FF2B5EF4-FFF2-40B4-BE49-F238E27FC236}">
                <a16:creationId xmlns:a16="http://schemas.microsoft.com/office/drawing/2014/main" id="{EB7F2E37-0ACF-4E8A-9C1D-EC5B65BA2906}"/>
              </a:ext>
              <a:ext uri="{C183D7F6-B498-43B3-948B-1728B52AA6E4}">
                <adec:decorative xmlns:adec="http://schemas.microsoft.com/office/drawing/2017/decorative" xmlns="" val="1"/>
              </a:ext>
            </a:extLst>
          </p:cNvPr>
          <p:cNvSpPr/>
          <p:nvPr/>
        </p:nvSpPr>
        <p:spPr>
          <a:xfrm>
            <a:off x="3212746" y="319313"/>
            <a:ext cx="3933944" cy="72662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600" b="1">
                <a:latin typeface="+mj-lt"/>
                <a:cs typeface="Segoe UI Light"/>
              </a:rPr>
              <a:t>      Il Food Delivery: </a:t>
            </a:r>
          </a:p>
          <a:p>
            <a:pPr algn="ctr"/>
            <a:r>
              <a:rPr lang="it-IT" sz="1600" b="1">
                <a:latin typeface="+mj-lt"/>
                <a:cs typeface="Segoe UI Light"/>
              </a:rPr>
              <a:t>Alcune Statistiche</a:t>
            </a:r>
          </a:p>
        </p:txBody>
      </p:sp>
      <p:sp>
        <p:nvSpPr>
          <p:cNvPr id="20" name="Ovale 19">
            <a:extLst>
              <a:ext uri="{FF2B5EF4-FFF2-40B4-BE49-F238E27FC236}">
                <a16:creationId xmlns:a16="http://schemas.microsoft.com/office/drawing/2014/main" id="{88F812F5-70AF-4FBD-80D9-D59B3C456D5E}"/>
              </a:ext>
              <a:ext uri="{C183D7F6-B498-43B3-948B-1728B52AA6E4}">
                <adec:decorative xmlns:adec="http://schemas.microsoft.com/office/drawing/2017/decorative" xmlns="" val="1"/>
              </a:ext>
            </a:extLst>
          </p:cNvPr>
          <p:cNvSpPr/>
          <p:nvPr/>
        </p:nvSpPr>
        <p:spPr>
          <a:xfrm>
            <a:off x="6696449" y="21901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1" name="Rettangolo: Angoli arrotondati 20">
            <a:extLst>
              <a:ext uri="{FF2B5EF4-FFF2-40B4-BE49-F238E27FC236}">
                <a16:creationId xmlns:a16="http://schemas.microsoft.com/office/drawing/2014/main" id="{952C5002-7E64-4069-ACA0-6876E54A9B46}"/>
              </a:ext>
              <a:ext uri="{C183D7F6-B498-43B3-948B-1728B52AA6E4}">
                <adec:decorative xmlns:adec="http://schemas.microsoft.com/office/drawing/2017/decorative" xmlns="" val="1"/>
              </a:ext>
            </a:extLst>
          </p:cNvPr>
          <p:cNvSpPr/>
          <p:nvPr/>
        </p:nvSpPr>
        <p:spPr>
          <a:xfrm>
            <a:off x="3868203" y="5263638"/>
            <a:ext cx="4114800"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600" b="1">
                <a:latin typeface="+mj-lt"/>
              </a:rPr>
              <a:t>Previsione del tempo di consegna</a:t>
            </a:r>
          </a:p>
        </p:txBody>
      </p:sp>
      <p:sp>
        <p:nvSpPr>
          <p:cNvPr id="22" name="Ovale 21">
            <a:extLst>
              <a:ext uri="{FF2B5EF4-FFF2-40B4-BE49-F238E27FC236}">
                <a16:creationId xmlns:a16="http://schemas.microsoft.com/office/drawing/2014/main" id="{A49C5F3A-6F0D-4A0F-AE6E-92F342C22ACD}"/>
              </a:ext>
              <a:ext uri="{C183D7F6-B498-43B3-948B-1728B52AA6E4}">
                <adec:decorative xmlns:adec="http://schemas.microsoft.com/office/drawing/2017/decorative" xmlns="" val="1"/>
              </a:ext>
            </a:extLst>
          </p:cNvPr>
          <p:cNvSpPr/>
          <p:nvPr/>
        </p:nvSpPr>
        <p:spPr>
          <a:xfrm>
            <a:off x="3212746" y="5164237"/>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7" name="Rettangolo: Angoli arrotondati 26">
            <a:extLst>
              <a:ext uri="{FF2B5EF4-FFF2-40B4-BE49-F238E27FC236}">
                <a16:creationId xmlns:a16="http://schemas.microsoft.com/office/drawing/2014/main" id="{71BB375D-5EE6-4428-9817-2C7DB6B94332}"/>
              </a:ext>
              <a:ext uri="{C183D7F6-B498-43B3-948B-1728B52AA6E4}">
                <adec:decorative xmlns:adec="http://schemas.microsoft.com/office/drawing/2017/decorative" xmlns="" val="1"/>
              </a:ext>
            </a:extLst>
          </p:cNvPr>
          <p:cNvSpPr/>
          <p:nvPr/>
        </p:nvSpPr>
        <p:spPr>
          <a:xfrm>
            <a:off x="179366" y="3331105"/>
            <a:ext cx="3446183"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600" b="1">
                <a:latin typeface="+mj-lt"/>
              </a:rPr>
              <a:t>Segmentazione del mercato</a:t>
            </a:r>
          </a:p>
        </p:txBody>
      </p:sp>
      <p:sp>
        <p:nvSpPr>
          <p:cNvPr id="35" name="Figura a mano libera 4665" descr="Icona di grafico. ">
            <a:extLst>
              <a:ext uri="{FF2B5EF4-FFF2-40B4-BE49-F238E27FC236}">
                <a16:creationId xmlns:a16="http://schemas.microsoft.com/office/drawing/2014/main" id="{557E39B2-E017-4E5C-B53E-DDE3B9D4C92C}"/>
              </a:ext>
            </a:extLst>
          </p:cNvPr>
          <p:cNvSpPr>
            <a:spLocks/>
          </p:cNvSpPr>
          <p:nvPr/>
        </p:nvSpPr>
        <p:spPr bwMode="auto">
          <a:xfrm>
            <a:off x="6992510" y="519845"/>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it-IT"/>
          </a:p>
        </p:txBody>
      </p:sp>
      <p:sp>
        <p:nvSpPr>
          <p:cNvPr id="5" name="Segnaposto numero diapositiva 4">
            <a:extLst>
              <a:ext uri="{FF2B5EF4-FFF2-40B4-BE49-F238E27FC236}">
                <a16:creationId xmlns:a16="http://schemas.microsoft.com/office/drawing/2014/main" id="{143A86FF-12D1-61C0-F9ED-AC5F9C6F380E}"/>
              </a:ext>
            </a:extLst>
          </p:cNvPr>
          <p:cNvSpPr>
            <a:spLocks noGrp="1"/>
          </p:cNvSpPr>
          <p:nvPr>
            <p:ph type="sldNum" sz="quarter" idx="12"/>
          </p:nvPr>
        </p:nvSpPr>
        <p:spPr>
          <a:xfrm>
            <a:off x="9302074" y="6467754"/>
            <a:ext cx="2743200" cy="365125"/>
          </a:xfrm>
        </p:spPr>
        <p:txBody>
          <a:bodyPr/>
          <a:lstStyle/>
          <a:p>
            <a:pPr rtl="0"/>
            <a:fld id="{06FEDF93-2BFD-41CA-ABC7-B039102F3792}" type="slidenum">
              <a:rPr lang="it-IT" noProof="0" smtClean="0"/>
              <a:t>2</a:t>
            </a:fld>
            <a:endParaRPr lang="it-IT" noProof="0"/>
          </a:p>
        </p:txBody>
      </p:sp>
      <p:grpSp>
        <p:nvGrpSpPr>
          <p:cNvPr id="11" name="Gruppo 10">
            <a:extLst>
              <a:ext uri="{FF2B5EF4-FFF2-40B4-BE49-F238E27FC236}">
                <a16:creationId xmlns:a16="http://schemas.microsoft.com/office/drawing/2014/main" id="{60BFF87D-1A3F-0DAC-93ED-5AA4AE4A8080}"/>
              </a:ext>
            </a:extLst>
          </p:cNvPr>
          <p:cNvGrpSpPr/>
          <p:nvPr/>
        </p:nvGrpSpPr>
        <p:grpSpPr>
          <a:xfrm>
            <a:off x="4263407" y="1765200"/>
            <a:ext cx="965263" cy="950840"/>
            <a:chOff x="958963" y="1184423"/>
            <a:chExt cx="1828800" cy="1801474"/>
          </a:xfrm>
          <a:solidFill>
            <a:srgbClr val="CB7A09"/>
          </a:solidFill>
        </p:grpSpPr>
        <p:sp>
          <p:nvSpPr>
            <p:cNvPr id="12" name="Ovale 11">
              <a:extLst>
                <a:ext uri="{FF2B5EF4-FFF2-40B4-BE49-F238E27FC236}">
                  <a16:creationId xmlns:a16="http://schemas.microsoft.com/office/drawing/2014/main" id="{3B3E256D-82FA-3928-FE07-D2F0F2F586AA}"/>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4" name="Elemento grafico 13" descr="Faccia triste con riempimento a tinta unita con riempimento a tinta unita">
              <a:extLst>
                <a:ext uri="{FF2B5EF4-FFF2-40B4-BE49-F238E27FC236}">
                  <a16:creationId xmlns:a16="http://schemas.microsoft.com/office/drawing/2014/main" id="{91E00741-7D98-7F02-D638-0CF5FE205913}"/>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219046" y="1431091"/>
              <a:ext cx="914400" cy="914400"/>
            </a:xfrm>
            <a:prstGeom prst="rect">
              <a:avLst/>
            </a:prstGeom>
          </p:spPr>
        </p:pic>
        <p:sp>
          <p:nvSpPr>
            <p:cNvPr id="17" name="Ovale 16">
              <a:extLst>
                <a:ext uri="{FF2B5EF4-FFF2-40B4-BE49-F238E27FC236}">
                  <a16:creationId xmlns:a16="http://schemas.microsoft.com/office/drawing/2014/main" id="{2ECB41E5-13ED-9DC4-B1C6-A2CCC967D098}"/>
                </a:ext>
              </a:extLst>
            </p:cNvPr>
            <p:cNvSpPr/>
            <p:nvPr/>
          </p:nvSpPr>
          <p:spPr>
            <a:xfrm>
              <a:off x="1637256" y="1963000"/>
              <a:ext cx="728187" cy="7281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Elemento grafico 17" descr="Faccia sorridente con riempimento a tinta unita con riempimento a tinta unita">
              <a:extLst>
                <a:ext uri="{FF2B5EF4-FFF2-40B4-BE49-F238E27FC236}">
                  <a16:creationId xmlns:a16="http://schemas.microsoft.com/office/drawing/2014/main" id="{E486FC84-ADE6-3952-9FB7-C41D2499DE4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591925" y="1913461"/>
              <a:ext cx="914400" cy="914400"/>
            </a:xfrm>
            <a:prstGeom prst="rect">
              <a:avLst/>
            </a:prstGeom>
          </p:spPr>
        </p:pic>
      </p:grpSp>
      <p:pic>
        <p:nvPicPr>
          <p:cNvPr id="24" name="Elemento grafico 23" descr="Orologio con riempimento a tinta unita">
            <a:extLst>
              <a:ext uri="{FF2B5EF4-FFF2-40B4-BE49-F238E27FC236}">
                <a16:creationId xmlns:a16="http://schemas.microsoft.com/office/drawing/2014/main" id="{C24DFFEB-9A2E-45D2-C48A-525F35C6FC66}"/>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345976" y="5283952"/>
            <a:ext cx="679376" cy="679376"/>
          </a:xfrm>
          <a:prstGeom prst="rect">
            <a:avLst/>
          </a:prstGeom>
        </p:spPr>
      </p:pic>
      <p:grpSp>
        <p:nvGrpSpPr>
          <p:cNvPr id="15" name="Gruppo 14">
            <a:extLst>
              <a:ext uri="{FF2B5EF4-FFF2-40B4-BE49-F238E27FC236}">
                <a16:creationId xmlns:a16="http://schemas.microsoft.com/office/drawing/2014/main" id="{6333A270-AD1C-C698-8DE9-4BEFB45CFF25}"/>
              </a:ext>
            </a:extLst>
          </p:cNvPr>
          <p:cNvGrpSpPr/>
          <p:nvPr/>
        </p:nvGrpSpPr>
        <p:grpSpPr>
          <a:xfrm>
            <a:off x="3323261" y="3268786"/>
            <a:ext cx="940146" cy="926099"/>
            <a:chOff x="958963" y="1184423"/>
            <a:chExt cx="1828800" cy="1801474"/>
          </a:xfrm>
        </p:grpSpPr>
        <p:sp>
          <p:nvSpPr>
            <p:cNvPr id="29" name="Ovale 28">
              <a:extLst>
                <a:ext uri="{FF2B5EF4-FFF2-40B4-BE49-F238E27FC236}">
                  <a16:creationId xmlns:a16="http://schemas.microsoft.com/office/drawing/2014/main" id="{2DF6E8F5-A815-E1FF-E020-541CC4D76FDE}"/>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30" name="Elemento grafico 16">
              <a:extLst>
                <a:ext uri="{FF2B5EF4-FFF2-40B4-BE49-F238E27FC236}">
                  <a16:creationId xmlns:a16="http://schemas.microsoft.com/office/drawing/2014/main" id="{D5168C17-2C36-03CB-27ED-F1884F28FDD0}"/>
                </a:ext>
              </a:extLst>
            </p:cNvPr>
            <p:cNvPicPr>
              <a:picLocks noChangeAspect="1"/>
            </p:cNvPicPr>
            <p:nvPr/>
          </p:nvPicPr>
          <p:blipFill>
            <a:blip r:embed="rId9" cstate="hqprint">
              <a:alphaModFix/>
              <a:lum bright="70000" contrast="-70000"/>
              <a:extLst>
                <a:ext uri="{BEBA8EAE-BF5A-486C-A8C5-ECC9F3942E4B}">
                  <a14:imgProps xmlns:a14="http://schemas.microsoft.com/office/drawing/2010/main">
                    <a14:imgLayer r:embed="rId10">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95709" y="1385999"/>
              <a:ext cx="1398319" cy="1398318"/>
            </a:xfrm>
            <a:prstGeom prst="rect">
              <a:avLst/>
            </a:prstGeom>
          </p:spPr>
        </p:pic>
      </p:grpSp>
    </p:spTree>
    <p:extLst>
      <p:ext uri="{BB962C8B-B14F-4D97-AF65-F5344CB8AC3E}">
        <p14:creationId xmlns:p14="http://schemas.microsoft.com/office/powerpoint/2010/main" val="32997151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Scale>
                                      <p:cBhvr>
                                        <p:cTn id="7"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9"/>
                                        </p:tgtEl>
                                        <p:attrNameLst>
                                          <p:attrName>ppt_x</p:attrName>
                                          <p:attrName>ppt_y</p:attrName>
                                        </p:attrNameLst>
                                      </p:cBhvr>
                                    </p:animMotion>
                                    <p:animEffect transition="in" filter="fade">
                                      <p:cBhvr>
                                        <p:cTn id="9" dur="1000"/>
                                        <p:tgtEl>
                                          <p:spTgt spid="19"/>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Scale>
                                      <p:cBhvr>
                                        <p:cTn id="12"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0"/>
                                        </p:tgtEl>
                                        <p:attrNameLst>
                                          <p:attrName>ppt_x</p:attrName>
                                          <p:attrName>ppt_y</p:attrName>
                                        </p:attrNameLst>
                                      </p:cBhvr>
                                    </p:animMotion>
                                    <p:animEffect transition="in" filter="fade">
                                      <p:cBhvr>
                                        <p:cTn id="14" dur="1000"/>
                                        <p:tgtEl>
                                          <p:spTgt spid="20"/>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Scale>
                                      <p:cBhvr>
                                        <p:cTn id="1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5"/>
                                        </p:tgtEl>
                                        <p:attrNameLst>
                                          <p:attrName>ppt_x</p:attrName>
                                          <p:attrName>ppt_y</p:attrName>
                                        </p:attrNameLst>
                                      </p:cBhvr>
                                    </p:animMotion>
                                    <p:animEffect transition="in" filter="fade">
                                      <p:cBhvr>
                                        <p:cTn id="19" dur="1000"/>
                                        <p:tgtEl>
                                          <p:spTgt spid="35"/>
                                        </p:tgtEl>
                                      </p:cBhvr>
                                    </p:animEffect>
                                  </p:childTnLst>
                                </p:cTn>
                              </p:par>
                            </p:childTnLst>
                          </p:cTn>
                        </p:par>
                        <p:par>
                          <p:cTn id="20" fill="hold">
                            <p:stCondLst>
                              <p:cond delay="1000"/>
                            </p:stCondLst>
                            <p:childTnLst>
                              <p:par>
                                <p:cTn id="21" presetID="52"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Scale>
                                      <p:cBhvr>
                                        <p:cTn id="23"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16"/>
                                        </p:tgtEl>
                                        <p:attrNameLst>
                                          <p:attrName>ppt_x</p:attrName>
                                          <p:attrName>ppt_y</p:attrName>
                                        </p:attrNameLst>
                                      </p:cBhvr>
                                    </p:animMotion>
                                    <p:animEffect transition="in" filter="fade">
                                      <p:cBhvr>
                                        <p:cTn id="25" dur="1000"/>
                                        <p:tgtEl>
                                          <p:spTgt spid="16"/>
                                        </p:tgtEl>
                                      </p:cBhvr>
                                    </p:animEffect>
                                  </p:childTnLst>
                                </p:cTn>
                              </p:par>
                              <p:par>
                                <p:cTn id="26" presetID="52"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Scale>
                                      <p:cBhvr>
                                        <p:cTn id="28"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1"/>
                                        </p:tgtEl>
                                        <p:attrNameLst>
                                          <p:attrName>ppt_x</p:attrName>
                                          <p:attrName>ppt_y</p:attrName>
                                        </p:attrNameLst>
                                      </p:cBhvr>
                                    </p:animMotion>
                                    <p:animEffect transition="in" filter="fade">
                                      <p:cBhvr>
                                        <p:cTn id="30" dur="1000"/>
                                        <p:tgtEl>
                                          <p:spTgt spid="11"/>
                                        </p:tgtEl>
                                      </p:cBhvr>
                                    </p:animEffect>
                                  </p:childTnLst>
                                </p:cTn>
                              </p:par>
                            </p:childTnLst>
                          </p:cTn>
                        </p:par>
                        <p:par>
                          <p:cTn id="31" fill="hold">
                            <p:stCondLst>
                              <p:cond delay="2000"/>
                            </p:stCondLst>
                            <p:childTnLst>
                              <p:par>
                                <p:cTn id="32" presetID="52"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Scale>
                                      <p:cBhvr>
                                        <p:cTn id="34"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27"/>
                                        </p:tgtEl>
                                        <p:attrNameLst>
                                          <p:attrName>ppt_x</p:attrName>
                                          <p:attrName>ppt_y</p:attrName>
                                        </p:attrNameLst>
                                      </p:cBhvr>
                                    </p:animMotion>
                                    <p:animEffect transition="in" filter="fade">
                                      <p:cBhvr>
                                        <p:cTn id="36" dur="1000"/>
                                        <p:tgtEl>
                                          <p:spTgt spid="27"/>
                                        </p:tgtEl>
                                      </p:cBhvr>
                                    </p:animEffect>
                                  </p:childTnLst>
                                </p:cTn>
                              </p:par>
                              <p:par>
                                <p:cTn id="37" presetID="52"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Scale>
                                      <p:cBhvr>
                                        <p:cTn id="39"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5"/>
                                        </p:tgtEl>
                                        <p:attrNameLst>
                                          <p:attrName>ppt_x</p:attrName>
                                          <p:attrName>ppt_y</p:attrName>
                                        </p:attrNameLst>
                                      </p:cBhvr>
                                    </p:animMotion>
                                    <p:animEffect transition="in" filter="fade">
                                      <p:cBhvr>
                                        <p:cTn id="41" dur="1000"/>
                                        <p:tgtEl>
                                          <p:spTgt spid="15"/>
                                        </p:tgtEl>
                                      </p:cBhvr>
                                    </p:animEffect>
                                  </p:childTnLst>
                                </p:cTn>
                              </p:par>
                            </p:childTnLst>
                          </p:cTn>
                        </p:par>
                        <p:par>
                          <p:cTn id="42" fill="hold">
                            <p:stCondLst>
                              <p:cond delay="3000"/>
                            </p:stCondLst>
                            <p:childTnLst>
                              <p:par>
                                <p:cTn id="43" presetID="52" presetClass="entr" presetSubtype="0"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Scale>
                                      <p:cBhvr>
                                        <p:cTn id="45"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21"/>
                                        </p:tgtEl>
                                        <p:attrNameLst>
                                          <p:attrName>ppt_x</p:attrName>
                                          <p:attrName>ppt_y</p:attrName>
                                        </p:attrNameLst>
                                      </p:cBhvr>
                                    </p:animMotion>
                                    <p:animEffect transition="in" filter="fade">
                                      <p:cBhvr>
                                        <p:cTn id="47" dur="1000"/>
                                        <p:tgtEl>
                                          <p:spTgt spid="21"/>
                                        </p:tgtEl>
                                      </p:cBhvr>
                                    </p:animEffect>
                                  </p:childTnLst>
                                </p:cTn>
                              </p:par>
                              <p:par>
                                <p:cTn id="48" presetID="52"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Scale>
                                      <p:cBhvr>
                                        <p:cTn id="50"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22"/>
                                        </p:tgtEl>
                                        <p:attrNameLst>
                                          <p:attrName>ppt_x</p:attrName>
                                          <p:attrName>ppt_y</p:attrName>
                                        </p:attrNameLst>
                                      </p:cBhvr>
                                    </p:animMotion>
                                    <p:animEffect transition="in" filter="fade">
                                      <p:cBhvr>
                                        <p:cTn id="52" dur="1000"/>
                                        <p:tgtEl>
                                          <p:spTgt spid="22"/>
                                        </p:tgtEl>
                                      </p:cBhvr>
                                    </p:animEffect>
                                  </p:childTnLst>
                                </p:cTn>
                              </p:par>
                              <p:par>
                                <p:cTn id="53" presetID="52"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Scale>
                                      <p:cBhvr>
                                        <p:cTn id="55"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24"/>
                                        </p:tgtEl>
                                        <p:attrNameLst>
                                          <p:attrName>ppt_x</p:attrName>
                                          <p:attrName>ppt_y</p:attrName>
                                        </p:attrNameLst>
                                      </p:cBhvr>
                                    </p:animMotion>
                                    <p:animEffect transition="in" filter="fade">
                                      <p:cBhvr>
                                        <p:cTn id="5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22" grpId="0" animBg="1"/>
      <p:bldP spid="27"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Immagine 73" descr="Immagine che contiene grafico&#10;&#10;Descrizione generata automaticamente">
            <a:extLst>
              <a:ext uri="{FF2B5EF4-FFF2-40B4-BE49-F238E27FC236}">
                <a16:creationId xmlns:a16="http://schemas.microsoft.com/office/drawing/2014/main" id="{EB0EA20E-8CC9-8500-689E-027FFE03DFC0}"/>
              </a:ext>
            </a:extLst>
          </p:cNvPr>
          <p:cNvPicPr>
            <a:picLocks noChangeAspect="1"/>
          </p:cNvPicPr>
          <p:nvPr/>
        </p:nvPicPr>
        <p:blipFill>
          <a:blip r:embed="rId2"/>
          <a:stretch>
            <a:fillRect/>
          </a:stretch>
        </p:blipFill>
        <p:spPr>
          <a:xfrm>
            <a:off x="5989609" y="1555952"/>
            <a:ext cx="6265650" cy="5224088"/>
          </a:xfrm>
          <a:prstGeom prst="rect">
            <a:avLst/>
          </a:prstGeom>
        </p:spPr>
      </p:pic>
      <p:pic>
        <p:nvPicPr>
          <p:cNvPr id="72" name="Immagine 72" descr="Immagine che contiene grafico&#10;&#10;Descrizione generata automaticamente">
            <a:extLst>
              <a:ext uri="{FF2B5EF4-FFF2-40B4-BE49-F238E27FC236}">
                <a16:creationId xmlns:a16="http://schemas.microsoft.com/office/drawing/2014/main" id="{07C0CCB3-C6D2-828D-906B-004366A18285}"/>
              </a:ext>
            </a:extLst>
          </p:cNvPr>
          <p:cNvPicPr>
            <a:picLocks noChangeAspect="1"/>
          </p:cNvPicPr>
          <p:nvPr/>
        </p:nvPicPr>
        <p:blipFill>
          <a:blip r:embed="rId2"/>
          <a:stretch>
            <a:fillRect/>
          </a:stretch>
        </p:blipFill>
        <p:spPr>
          <a:xfrm>
            <a:off x="-207033" y="1512819"/>
            <a:ext cx="6337537" cy="5339108"/>
          </a:xfrm>
          <a:prstGeom prst="rect">
            <a:avLst/>
          </a:prstGeom>
        </p:spPr>
      </p:pic>
      <p:sp>
        <p:nvSpPr>
          <p:cNvPr id="6" name="Rettangolo: Angoli arrotondati 18">
            <a:extLst>
              <a:ext uri="{FF2B5EF4-FFF2-40B4-BE49-F238E27FC236}">
                <a16:creationId xmlns:a16="http://schemas.microsoft.com/office/drawing/2014/main" id="{1BDED3EE-0BA8-154B-5949-2AB2424711D8}"/>
              </a:ext>
              <a:ext uri="{C183D7F6-B498-43B3-948B-1728B52AA6E4}">
                <adec:decorative xmlns:adec="http://schemas.microsoft.com/office/drawing/2017/decorative" xmlns="" val="1"/>
              </a:ext>
            </a:extLst>
          </p:cNvPr>
          <p:cNvSpPr/>
          <p:nvPr/>
        </p:nvSpPr>
        <p:spPr>
          <a:xfrm>
            <a:off x="321024" y="2782830"/>
            <a:ext cx="1552323" cy="634016"/>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err="1">
                <a:solidFill>
                  <a:schemeClr val="bg1"/>
                </a:solidFill>
                <a:latin typeface="+mj-lt"/>
              </a:rPr>
              <a:t>Number</a:t>
            </a:r>
            <a:r>
              <a:rPr lang="it-IT" sz="1400" b="1">
                <a:solidFill>
                  <a:schemeClr val="bg1"/>
                </a:solidFill>
                <a:latin typeface="+mj-lt"/>
              </a:rPr>
              <a:t> of calls &gt;= 2.5</a:t>
            </a:r>
          </a:p>
        </p:txBody>
      </p:sp>
      <p:sp>
        <p:nvSpPr>
          <p:cNvPr id="8" name="Rettangolo: Angoli arrotondati 18">
            <a:extLst>
              <a:ext uri="{FF2B5EF4-FFF2-40B4-BE49-F238E27FC236}">
                <a16:creationId xmlns:a16="http://schemas.microsoft.com/office/drawing/2014/main" id="{1A4BADA0-F810-F0D4-2BAE-DEE7CB441D20}"/>
              </a:ext>
              <a:ext uri="{C183D7F6-B498-43B3-948B-1728B52AA6E4}">
                <adec:decorative xmlns:adec="http://schemas.microsoft.com/office/drawing/2017/decorative" xmlns="" val="1"/>
              </a:ext>
            </a:extLst>
          </p:cNvPr>
          <p:cNvSpPr/>
          <p:nvPr/>
        </p:nvSpPr>
        <p:spPr>
          <a:xfrm>
            <a:off x="3765839" y="2791456"/>
            <a:ext cx="1940512" cy="634016"/>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Time </a:t>
            </a:r>
            <a:r>
              <a:rPr lang="it-IT" sz="1400" b="1" err="1">
                <a:solidFill>
                  <a:schemeClr val="bg1"/>
                </a:solidFill>
                <a:latin typeface="+mj-lt"/>
              </a:rPr>
              <a:t>saving</a:t>
            </a:r>
            <a:r>
              <a:rPr lang="it-IT" sz="1400" b="1">
                <a:solidFill>
                  <a:schemeClr val="bg1"/>
                </a:solidFill>
                <a:latin typeface="+mj-lt"/>
              </a:rPr>
              <a:t> &lt; 2.5</a:t>
            </a:r>
          </a:p>
        </p:txBody>
      </p:sp>
      <p:sp>
        <p:nvSpPr>
          <p:cNvPr id="14" name="Rettangolo: Angoli arrotondati 18">
            <a:extLst>
              <a:ext uri="{FF2B5EF4-FFF2-40B4-BE49-F238E27FC236}">
                <a16:creationId xmlns:a16="http://schemas.microsoft.com/office/drawing/2014/main" id="{238F0A43-77FF-A242-982D-532BD42C9064}"/>
              </a:ext>
              <a:ext uri="{C183D7F6-B498-43B3-948B-1728B52AA6E4}">
                <adec:decorative xmlns:adec="http://schemas.microsoft.com/office/drawing/2017/decorative" xmlns="" val="1"/>
              </a:ext>
            </a:extLst>
          </p:cNvPr>
          <p:cNvSpPr/>
          <p:nvPr/>
        </p:nvSpPr>
        <p:spPr>
          <a:xfrm>
            <a:off x="1451082" y="1511868"/>
            <a:ext cx="2946926" cy="705903"/>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err="1">
                <a:solidFill>
                  <a:schemeClr val="bg1"/>
                </a:solidFill>
                <a:latin typeface="+mj-lt"/>
              </a:rPr>
              <a:t>Ease</a:t>
            </a:r>
            <a:r>
              <a:rPr lang="it-IT" sz="1400" b="1">
                <a:solidFill>
                  <a:schemeClr val="bg1"/>
                </a:solidFill>
                <a:latin typeface="+mj-lt"/>
              </a:rPr>
              <a:t> and </a:t>
            </a:r>
            <a:r>
              <a:rPr lang="it-IT" sz="1400" b="1" err="1">
                <a:solidFill>
                  <a:schemeClr val="bg1"/>
                </a:solidFill>
                <a:latin typeface="+mj-lt"/>
              </a:rPr>
              <a:t>convenience</a:t>
            </a:r>
            <a:r>
              <a:rPr lang="it-IT" sz="1400" b="1">
                <a:solidFill>
                  <a:schemeClr val="bg1"/>
                </a:solidFill>
                <a:latin typeface="+mj-lt"/>
              </a:rPr>
              <a:t> &lt; 2.5</a:t>
            </a:r>
          </a:p>
        </p:txBody>
      </p:sp>
      <p:cxnSp>
        <p:nvCxnSpPr>
          <p:cNvPr id="18" name="Connettore diritto 17">
            <a:extLst>
              <a:ext uri="{FF2B5EF4-FFF2-40B4-BE49-F238E27FC236}">
                <a16:creationId xmlns:a16="http://schemas.microsoft.com/office/drawing/2014/main" id="{F2003131-317B-792A-208D-C447E9308DDE}"/>
              </a:ext>
              <a:ext uri="{C183D7F6-B498-43B3-948B-1728B52AA6E4}">
                <adec:decorative xmlns:adec="http://schemas.microsoft.com/office/drawing/2017/decorative" xmlns="" val="1"/>
              </a:ext>
            </a:extLst>
          </p:cNvPr>
          <p:cNvCxnSpPr>
            <a:cxnSpLocks/>
          </p:cNvCxnSpPr>
          <p:nvPr/>
        </p:nvCxnSpPr>
        <p:spPr>
          <a:xfrm flipV="1">
            <a:off x="0" y="537274"/>
            <a:ext cx="4588712" cy="28755"/>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 name="Rettangolo: Angoli arrotondati 18">
            <a:extLst>
              <a:ext uri="{FF2B5EF4-FFF2-40B4-BE49-F238E27FC236}">
                <a16:creationId xmlns:a16="http://schemas.microsoft.com/office/drawing/2014/main" id="{F07528E5-DAC1-FC2A-9D7C-1F12AF769907}"/>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22" name="CasellaDiTesto 21">
            <a:extLst>
              <a:ext uri="{FF2B5EF4-FFF2-40B4-BE49-F238E27FC236}">
                <a16:creationId xmlns:a16="http://schemas.microsoft.com/office/drawing/2014/main" id="{890E0E4E-CABE-8C93-C5EB-43A25776F204}"/>
              </a:ext>
            </a:extLst>
          </p:cNvPr>
          <p:cNvSpPr txBox="1"/>
          <p:nvPr/>
        </p:nvSpPr>
        <p:spPr>
          <a:xfrm>
            <a:off x="5515156" y="224287"/>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Albero</a:t>
            </a:r>
          </a:p>
        </p:txBody>
      </p:sp>
      <p:grpSp>
        <p:nvGrpSpPr>
          <p:cNvPr id="28" name="Gruppo 27">
            <a:extLst>
              <a:ext uri="{FF2B5EF4-FFF2-40B4-BE49-F238E27FC236}">
                <a16:creationId xmlns:a16="http://schemas.microsoft.com/office/drawing/2014/main" id="{6D719575-B716-3B6C-FB11-84D2A63194AE}"/>
              </a:ext>
            </a:extLst>
          </p:cNvPr>
          <p:cNvGrpSpPr/>
          <p:nvPr/>
        </p:nvGrpSpPr>
        <p:grpSpPr>
          <a:xfrm>
            <a:off x="105210" y="61204"/>
            <a:ext cx="423944" cy="417610"/>
            <a:chOff x="958963" y="1184423"/>
            <a:chExt cx="1828800" cy="1801474"/>
          </a:xfrm>
        </p:grpSpPr>
        <p:sp>
          <p:nvSpPr>
            <p:cNvPr id="24" name="Ovale 23">
              <a:extLst>
                <a:ext uri="{FF2B5EF4-FFF2-40B4-BE49-F238E27FC236}">
                  <a16:creationId xmlns:a16="http://schemas.microsoft.com/office/drawing/2014/main" id="{2B5E9B2D-F231-479C-B450-679982BADB06}"/>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25" name="Elemento grafico 24" descr="Faccia triste con riempimento a tinta unita con riempimento a tinta unita">
              <a:extLst>
                <a:ext uri="{FF2B5EF4-FFF2-40B4-BE49-F238E27FC236}">
                  <a16:creationId xmlns:a16="http://schemas.microsoft.com/office/drawing/2014/main" id="{20C0E6F2-4452-E594-2CDD-F217CAFE02B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219046" y="1431091"/>
              <a:ext cx="914400" cy="914400"/>
            </a:xfrm>
            <a:prstGeom prst="rect">
              <a:avLst/>
            </a:prstGeom>
          </p:spPr>
        </p:pic>
        <p:sp>
          <p:nvSpPr>
            <p:cNvPr id="26" name="Ovale 25">
              <a:extLst>
                <a:ext uri="{FF2B5EF4-FFF2-40B4-BE49-F238E27FC236}">
                  <a16:creationId xmlns:a16="http://schemas.microsoft.com/office/drawing/2014/main" id="{17E420C7-F045-F4E1-D834-3BF9C7F1ECDC}"/>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Elemento grafico 26" descr="Faccia sorridente con riempimento a tinta unita con riempimento a tinta unita">
              <a:extLst>
                <a:ext uri="{FF2B5EF4-FFF2-40B4-BE49-F238E27FC236}">
                  <a16:creationId xmlns:a16="http://schemas.microsoft.com/office/drawing/2014/main" id="{C9EEFBB5-5E49-6DA3-2BCC-328F2F4C88F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591925" y="1913461"/>
              <a:ext cx="914400" cy="914400"/>
            </a:xfrm>
            <a:prstGeom prst="rect">
              <a:avLst/>
            </a:prstGeom>
          </p:spPr>
        </p:pic>
      </p:grpSp>
      <p:cxnSp>
        <p:nvCxnSpPr>
          <p:cNvPr id="30" name="Connettore diritto 29">
            <a:extLst>
              <a:ext uri="{FF2B5EF4-FFF2-40B4-BE49-F238E27FC236}">
                <a16:creationId xmlns:a16="http://schemas.microsoft.com/office/drawing/2014/main" id="{F109D4FA-2D16-5333-AA0A-8684A437D449}"/>
              </a:ext>
              <a:ext uri="{C183D7F6-B498-43B3-948B-1728B52AA6E4}">
                <adec:decorative xmlns:adec="http://schemas.microsoft.com/office/drawing/2017/decorative" xmlns="" val="1"/>
              </a:ext>
            </a:extLst>
          </p:cNvPr>
          <p:cNvCxnSpPr>
            <a:cxnSpLocks/>
          </p:cNvCxnSpPr>
          <p:nvPr/>
        </p:nvCxnSpPr>
        <p:spPr>
          <a:xfrm>
            <a:off x="7532298" y="551653"/>
            <a:ext cx="465970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2" name="CasellaDiTesto 31">
            <a:extLst>
              <a:ext uri="{FF2B5EF4-FFF2-40B4-BE49-F238E27FC236}">
                <a16:creationId xmlns:a16="http://schemas.microsoft.com/office/drawing/2014/main" id="{2518AA9A-6791-5B94-25B7-5E7DD07C05F0}"/>
              </a:ext>
            </a:extLst>
          </p:cNvPr>
          <p:cNvSpPr txBox="1"/>
          <p:nvPr/>
        </p:nvSpPr>
        <p:spPr>
          <a:xfrm>
            <a:off x="6654269" y="908773"/>
            <a:ext cx="5398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a:latin typeface="+mj-lt"/>
                <a:cs typeface="Segoe UI Light"/>
              </a:rPr>
              <a:t>Esplicative categoriali</a:t>
            </a:r>
            <a:endParaRPr lang="it-IT" b="1">
              <a:latin typeface="+mj-lt"/>
              <a:cs typeface="Segoe UI Light"/>
            </a:endParaRPr>
          </a:p>
        </p:txBody>
      </p:sp>
      <p:sp>
        <p:nvSpPr>
          <p:cNvPr id="34" name="CasellaDiTesto 33">
            <a:extLst>
              <a:ext uri="{FF2B5EF4-FFF2-40B4-BE49-F238E27FC236}">
                <a16:creationId xmlns:a16="http://schemas.microsoft.com/office/drawing/2014/main" id="{1C96C8E1-182F-A63F-512B-651F9DD3C0CA}"/>
              </a:ext>
            </a:extLst>
          </p:cNvPr>
          <p:cNvSpPr txBox="1"/>
          <p:nvPr/>
        </p:nvSpPr>
        <p:spPr>
          <a:xfrm>
            <a:off x="227589" y="908771"/>
            <a:ext cx="53988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2400" b="1">
                <a:latin typeface="+mj-lt"/>
                <a:cs typeface="Segoe UI Light"/>
              </a:rPr>
              <a:t>Esplicative numeriche</a:t>
            </a:r>
            <a:endParaRPr lang="it-IT" b="1">
              <a:latin typeface="+mj-lt"/>
              <a:cs typeface="Segoe UI Light"/>
            </a:endParaRPr>
          </a:p>
        </p:txBody>
      </p:sp>
      <p:sp>
        <p:nvSpPr>
          <p:cNvPr id="36" name="Rettangolo: Angoli arrotondati 18">
            <a:extLst>
              <a:ext uri="{FF2B5EF4-FFF2-40B4-BE49-F238E27FC236}">
                <a16:creationId xmlns:a16="http://schemas.microsoft.com/office/drawing/2014/main" id="{320D75E2-740C-BF36-B5F8-BF499E6921C5}"/>
              </a:ext>
              <a:ext uri="{C183D7F6-B498-43B3-948B-1728B52AA6E4}">
                <adec:decorative xmlns:adec="http://schemas.microsoft.com/office/drawing/2017/decorative" xmlns="" val="1"/>
              </a:ext>
            </a:extLst>
          </p:cNvPr>
          <p:cNvSpPr/>
          <p:nvPr/>
        </p:nvSpPr>
        <p:spPr>
          <a:xfrm>
            <a:off x="2552389" y="4022155"/>
            <a:ext cx="2429343" cy="648394"/>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Maximum </a:t>
            </a:r>
            <a:r>
              <a:rPr lang="it-IT" sz="1400" b="1" err="1">
                <a:solidFill>
                  <a:schemeClr val="bg1"/>
                </a:solidFill>
                <a:latin typeface="+mj-lt"/>
              </a:rPr>
              <a:t>wait</a:t>
            </a:r>
            <a:r>
              <a:rPr lang="it-IT" sz="1400" b="1">
                <a:solidFill>
                  <a:schemeClr val="bg1"/>
                </a:solidFill>
                <a:latin typeface="+mj-lt"/>
              </a:rPr>
              <a:t> time = 15 minutes, 45 minutes</a:t>
            </a:r>
          </a:p>
        </p:txBody>
      </p:sp>
      <p:sp>
        <p:nvSpPr>
          <p:cNvPr id="38" name="Rettangolo: Angoli arrotondati 18">
            <a:extLst>
              <a:ext uri="{FF2B5EF4-FFF2-40B4-BE49-F238E27FC236}">
                <a16:creationId xmlns:a16="http://schemas.microsoft.com/office/drawing/2014/main" id="{A6F18BB4-C125-95B4-E1D1-F348D1D6E61A}"/>
              </a:ext>
              <a:ext uri="{C183D7F6-B498-43B3-948B-1728B52AA6E4}">
                <adec:decorative xmlns:adec="http://schemas.microsoft.com/office/drawing/2017/decorative" xmlns="" val="1"/>
              </a:ext>
            </a:extLst>
          </p:cNvPr>
          <p:cNvSpPr/>
          <p:nvPr/>
        </p:nvSpPr>
        <p:spPr>
          <a:xfrm>
            <a:off x="6339385" y="2791455"/>
            <a:ext cx="1940513" cy="6340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err="1">
                <a:solidFill>
                  <a:schemeClr val="bg1"/>
                </a:solidFill>
                <a:latin typeface="+mj-lt"/>
              </a:rPr>
              <a:t>Number</a:t>
            </a:r>
            <a:r>
              <a:rPr lang="it-IT" sz="1400" b="1">
                <a:solidFill>
                  <a:schemeClr val="bg1"/>
                </a:solidFill>
                <a:latin typeface="+mj-lt"/>
              </a:rPr>
              <a:t> of calls = </a:t>
            </a:r>
            <a:r>
              <a:rPr lang="it-IT" sz="1400" b="1" err="1">
                <a:solidFill>
                  <a:schemeClr val="bg1"/>
                </a:solidFill>
                <a:latin typeface="+mj-lt"/>
              </a:rPr>
              <a:t>Neutral</a:t>
            </a:r>
            <a:r>
              <a:rPr lang="it-IT" sz="1400" b="1">
                <a:solidFill>
                  <a:schemeClr val="bg1"/>
                </a:solidFill>
                <a:latin typeface="+mj-lt"/>
              </a:rPr>
              <a:t>, </a:t>
            </a:r>
            <a:r>
              <a:rPr lang="it-IT" sz="1400" b="1" err="1">
                <a:solidFill>
                  <a:schemeClr val="bg1"/>
                </a:solidFill>
                <a:latin typeface="+mj-lt"/>
              </a:rPr>
              <a:t>Important</a:t>
            </a:r>
          </a:p>
        </p:txBody>
      </p:sp>
      <p:sp>
        <p:nvSpPr>
          <p:cNvPr id="42" name="Rettangolo: Angoli arrotondati 18">
            <a:extLst>
              <a:ext uri="{FF2B5EF4-FFF2-40B4-BE49-F238E27FC236}">
                <a16:creationId xmlns:a16="http://schemas.microsoft.com/office/drawing/2014/main" id="{146752CD-F0B6-0B07-A33F-29213AE6A1C0}"/>
              </a:ext>
              <a:ext uri="{C183D7F6-B498-43B3-948B-1728B52AA6E4}">
                <adec:decorative xmlns:adec="http://schemas.microsoft.com/office/drawing/2017/decorative" xmlns="" val="1"/>
              </a:ext>
            </a:extLst>
          </p:cNvPr>
          <p:cNvSpPr/>
          <p:nvPr/>
        </p:nvSpPr>
        <p:spPr>
          <a:xfrm>
            <a:off x="7742616" y="1563626"/>
            <a:ext cx="2601870" cy="64839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err="1">
                <a:solidFill>
                  <a:schemeClr val="bg1"/>
                </a:solidFill>
                <a:latin typeface="+mj-lt"/>
              </a:rPr>
              <a:t>Ease</a:t>
            </a:r>
            <a:r>
              <a:rPr lang="it-IT" sz="1400" b="1">
                <a:solidFill>
                  <a:schemeClr val="bg1"/>
                </a:solidFill>
                <a:latin typeface="+mj-lt"/>
              </a:rPr>
              <a:t> and </a:t>
            </a:r>
            <a:r>
              <a:rPr lang="it-IT" sz="1400" b="1" err="1">
                <a:solidFill>
                  <a:schemeClr val="bg1"/>
                </a:solidFill>
                <a:latin typeface="+mj-lt"/>
              </a:rPr>
              <a:t>convenience</a:t>
            </a:r>
            <a:r>
              <a:rPr lang="it-IT" sz="1400" b="1">
                <a:solidFill>
                  <a:schemeClr val="bg1"/>
                </a:solidFill>
                <a:latin typeface="+mj-lt"/>
              </a:rPr>
              <a:t> = </a:t>
            </a:r>
            <a:r>
              <a:rPr lang="it-IT" sz="1400" b="1" err="1">
                <a:solidFill>
                  <a:schemeClr val="bg1"/>
                </a:solidFill>
                <a:latin typeface="+mj-lt"/>
              </a:rPr>
              <a:t>Disagree</a:t>
            </a:r>
          </a:p>
        </p:txBody>
      </p:sp>
      <p:sp>
        <p:nvSpPr>
          <p:cNvPr id="44" name="Rettangolo: Angoli arrotondati 18">
            <a:extLst>
              <a:ext uri="{FF2B5EF4-FFF2-40B4-BE49-F238E27FC236}">
                <a16:creationId xmlns:a16="http://schemas.microsoft.com/office/drawing/2014/main" id="{29A41C41-A2C7-0C9E-7F32-4103F0E0B03E}"/>
              </a:ext>
              <a:ext uri="{C183D7F6-B498-43B3-948B-1728B52AA6E4}">
                <adec:decorative xmlns:adec="http://schemas.microsoft.com/office/drawing/2017/decorative" xmlns="" val="1"/>
              </a:ext>
            </a:extLst>
          </p:cNvPr>
          <p:cNvSpPr/>
          <p:nvPr/>
        </p:nvSpPr>
        <p:spPr>
          <a:xfrm>
            <a:off x="8700147" y="3973272"/>
            <a:ext cx="2314324" cy="64839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Maximum </a:t>
            </a:r>
            <a:r>
              <a:rPr lang="it-IT" sz="1400" b="1" err="1">
                <a:solidFill>
                  <a:schemeClr val="bg1"/>
                </a:solidFill>
                <a:latin typeface="+mj-lt"/>
              </a:rPr>
              <a:t>wait</a:t>
            </a:r>
            <a:r>
              <a:rPr lang="it-IT" sz="1400" b="1">
                <a:solidFill>
                  <a:schemeClr val="bg1"/>
                </a:solidFill>
                <a:latin typeface="+mj-lt"/>
              </a:rPr>
              <a:t> time = 15 minutes, 45 minutes</a:t>
            </a:r>
          </a:p>
        </p:txBody>
      </p:sp>
      <p:sp>
        <p:nvSpPr>
          <p:cNvPr id="40" name="Rettangolo: Angoli arrotondati 18">
            <a:extLst>
              <a:ext uri="{FF2B5EF4-FFF2-40B4-BE49-F238E27FC236}">
                <a16:creationId xmlns:a16="http://schemas.microsoft.com/office/drawing/2014/main" id="{B557A3BE-CDCB-C8D1-3F7F-4C222082A19F}"/>
              </a:ext>
              <a:ext uri="{C183D7F6-B498-43B3-948B-1728B52AA6E4}">
                <adec:decorative xmlns:adec="http://schemas.microsoft.com/office/drawing/2017/decorative" xmlns="" val="1"/>
              </a:ext>
            </a:extLst>
          </p:cNvPr>
          <p:cNvSpPr/>
          <p:nvPr/>
        </p:nvSpPr>
        <p:spPr>
          <a:xfrm>
            <a:off x="9784201" y="2857591"/>
            <a:ext cx="2199305" cy="56213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Time </a:t>
            </a:r>
            <a:r>
              <a:rPr lang="it-IT" sz="1400" b="1" err="1">
                <a:solidFill>
                  <a:schemeClr val="bg1"/>
                </a:solidFill>
                <a:latin typeface="+mj-lt"/>
              </a:rPr>
              <a:t>saving</a:t>
            </a:r>
            <a:r>
              <a:rPr lang="it-IT" sz="1400" b="1">
                <a:solidFill>
                  <a:schemeClr val="bg1"/>
                </a:solidFill>
                <a:latin typeface="+mj-lt"/>
              </a:rPr>
              <a:t> = </a:t>
            </a:r>
            <a:r>
              <a:rPr lang="it-IT" sz="1400" b="1" err="1">
                <a:solidFill>
                  <a:schemeClr val="bg1"/>
                </a:solidFill>
                <a:latin typeface="+mj-lt"/>
              </a:rPr>
              <a:t>Disagree</a:t>
            </a:r>
          </a:p>
        </p:txBody>
      </p:sp>
      <p:sp>
        <p:nvSpPr>
          <p:cNvPr id="51" name="Rettangolo: Angoli arrotondati 18">
            <a:extLst>
              <a:ext uri="{FF2B5EF4-FFF2-40B4-BE49-F238E27FC236}">
                <a16:creationId xmlns:a16="http://schemas.microsoft.com/office/drawing/2014/main" id="{F20D9490-1509-C13B-C98C-12D6AD472A96}"/>
              </a:ext>
              <a:ext uri="{C183D7F6-B498-43B3-948B-1728B52AA6E4}">
                <adec:decorative xmlns:adec="http://schemas.microsoft.com/office/drawing/2017/decorative" xmlns="" val="1"/>
              </a:ext>
            </a:extLst>
          </p:cNvPr>
          <p:cNvSpPr/>
          <p:nvPr/>
        </p:nvSpPr>
        <p:spPr>
          <a:xfrm>
            <a:off x="4722" y="4551244"/>
            <a:ext cx="689683" cy="6340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No</a:t>
            </a:r>
          </a:p>
        </p:txBody>
      </p:sp>
      <p:sp>
        <p:nvSpPr>
          <p:cNvPr id="53" name="Rettangolo: Angoli arrotondati 18">
            <a:extLst>
              <a:ext uri="{FF2B5EF4-FFF2-40B4-BE49-F238E27FC236}">
                <a16:creationId xmlns:a16="http://schemas.microsoft.com/office/drawing/2014/main" id="{38DE3852-4C67-8BD7-6A39-DF4DAB927A57}"/>
              </a:ext>
              <a:ext uri="{C183D7F6-B498-43B3-948B-1728B52AA6E4}">
                <adec:decorative xmlns:adec="http://schemas.microsoft.com/office/drawing/2017/decorative" xmlns="" val="1"/>
              </a:ext>
            </a:extLst>
          </p:cNvPr>
          <p:cNvSpPr/>
          <p:nvPr/>
        </p:nvSpPr>
        <p:spPr>
          <a:xfrm>
            <a:off x="1336065" y="4545494"/>
            <a:ext cx="689683" cy="6340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Yes</a:t>
            </a:r>
          </a:p>
        </p:txBody>
      </p:sp>
      <p:sp>
        <p:nvSpPr>
          <p:cNvPr id="55" name="Rettangolo: Angoli arrotondati 18">
            <a:extLst>
              <a:ext uri="{FF2B5EF4-FFF2-40B4-BE49-F238E27FC236}">
                <a16:creationId xmlns:a16="http://schemas.microsoft.com/office/drawing/2014/main" id="{0AAB1EDC-0FD0-5A93-B355-C791E7617523}"/>
              </a:ext>
              <a:ext uri="{C183D7F6-B498-43B3-948B-1728B52AA6E4}">
                <adec:decorative xmlns:adec="http://schemas.microsoft.com/office/drawing/2017/decorative" xmlns="" val="1"/>
              </a:ext>
            </a:extLst>
          </p:cNvPr>
          <p:cNvSpPr/>
          <p:nvPr/>
        </p:nvSpPr>
        <p:spPr>
          <a:xfrm>
            <a:off x="2710541" y="5589289"/>
            <a:ext cx="689683" cy="6340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No</a:t>
            </a:r>
          </a:p>
        </p:txBody>
      </p:sp>
      <p:sp>
        <p:nvSpPr>
          <p:cNvPr id="57" name="Rettangolo: Angoli arrotondati 18">
            <a:extLst>
              <a:ext uri="{FF2B5EF4-FFF2-40B4-BE49-F238E27FC236}">
                <a16:creationId xmlns:a16="http://schemas.microsoft.com/office/drawing/2014/main" id="{09E1F353-6DB7-B09A-1FA5-FA4D4A053782}"/>
              </a:ext>
              <a:ext uri="{C183D7F6-B498-43B3-948B-1728B52AA6E4}">
                <adec:decorative xmlns:adec="http://schemas.microsoft.com/office/drawing/2017/decorative" xmlns="" val="1"/>
              </a:ext>
            </a:extLst>
          </p:cNvPr>
          <p:cNvSpPr/>
          <p:nvPr/>
        </p:nvSpPr>
        <p:spPr>
          <a:xfrm>
            <a:off x="4041884" y="5569161"/>
            <a:ext cx="689683" cy="6340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Century Gothic"/>
              </a:rPr>
              <a:t>Yes</a:t>
            </a:r>
          </a:p>
        </p:txBody>
      </p:sp>
      <p:sp>
        <p:nvSpPr>
          <p:cNvPr id="61" name="Rettangolo: Angoli arrotondati 18">
            <a:extLst>
              <a:ext uri="{FF2B5EF4-FFF2-40B4-BE49-F238E27FC236}">
                <a16:creationId xmlns:a16="http://schemas.microsoft.com/office/drawing/2014/main" id="{476A9D8E-3FDF-57E9-21C6-D6C1C0F6F350}"/>
              </a:ext>
              <a:ext uri="{C183D7F6-B498-43B3-948B-1728B52AA6E4}">
                <adec:decorative xmlns:adec="http://schemas.microsoft.com/office/drawing/2017/decorative" xmlns="" val="1"/>
              </a:ext>
            </a:extLst>
          </p:cNvPr>
          <p:cNvSpPr/>
          <p:nvPr/>
        </p:nvSpPr>
        <p:spPr>
          <a:xfrm>
            <a:off x="5401982" y="4542618"/>
            <a:ext cx="689683" cy="63401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Yes</a:t>
            </a:r>
          </a:p>
        </p:txBody>
      </p:sp>
      <p:sp>
        <p:nvSpPr>
          <p:cNvPr id="63" name="Rettangolo: Angoli arrotondati 18">
            <a:extLst>
              <a:ext uri="{FF2B5EF4-FFF2-40B4-BE49-F238E27FC236}">
                <a16:creationId xmlns:a16="http://schemas.microsoft.com/office/drawing/2014/main" id="{7B303AFB-4B43-F76F-D76D-767E49E07411}"/>
              </a:ext>
              <a:ext uri="{C183D7F6-B498-43B3-948B-1728B52AA6E4}">
                <adec:decorative xmlns:adec="http://schemas.microsoft.com/office/drawing/2017/decorative" xmlns="" val="1"/>
              </a:ext>
            </a:extLst>
          </p:cNvPr>
          <p:cNvSpPr/>
          <p:nvPr/>
        </p:nvSpPr>
        <p:spPr>
          <a:xfrm>
            <a:off x="10192517" y="5566285"/>
            <a:ext cx="689683" cy="634016"/>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Yes</a:t>
            </a:r>
          </a:p>
        </p:txBody>
      </p:sp>
      <p:sp>
        <p:nvSpPr>
          <p:cNvPr id="65" name="Rettangolo: Angoli arrotondati 18">
            <a:extLst>
              <a:ext uri="{FF2B5EF4-FFF2-40B4-BE49-F238E27FC236}">
                <a16:creationId xmlns:a16="http://schemas.microsoft.com/office/drawing/2014/main" id="{0A6E62C4-0D02-0A12-A6D6-F953E3043C65}"/>
              </a:ext>
              <a:ext uri="{C183D7F6-B498-43B3-948B-1728B52AA6E4}">
                <adec:decorative xmlns:adec="http://schemas.microsoft.com/office/drawing/2017/decorative" xmlns="" val="1"/>
              </a:ext>
            </a:extLst>
          </p:cNvPr>
          <p:cNvSpPr/>
          <p:nvPr/>
        </p:nvSpPr>
        <p:spPr>
          <a:xfrm>
            <a:off x="8835296" y="5574912"/>
            <a:ext cx="689683" cy="634016"/>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No</a:t>
            </a:r>
          </a:p>
        </p:txBody>
      </p:sp>
      <p:sp>
        <p:nvSpPr>
          <p:cNvPr id="67" name="Rettangolo: Angoli arrotondati 18">
            <a:extLst>
              <a:ext uri="{FF2B5EF4-FFF2-40B4-BE49-F238E27FC236}">
                <a16:creationId xmlns:a16="http://schemas.microsoft.com/office/drawing/2014/main" id="{A7AD6D12-D046-1F97-2348-9BA9A6E43ADB}"/>
              </a:ext>
              <a:ext uri="{C183D7F6-B498-43B3-948B-1728B52AA6E4}">
                <adec:decorative xmlns:adec="http://schemas.microsoft.com/office/drawing/2017/decorative" xmlns="" val="1"/>
              </a:ext>
            </a:extLst>
          </p:cNvPr>
          <p:cNvSpPr/>
          <p:nvPr/>
        </p:nvSpPr>
        <p:spPr>
          <a:xfrm>
            <a:off x="7535582" y="4548369"/>
            <a:ext cx="689683" cy="634016"/>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Yes</a:t>
            </a:r>
          </a:p>
        </p:txBody>
      </p:sp>
      <p:sp>
        <p:nvSpPr>
          <p:cNvPr id="69" name="Rettangolo: Angoli arrotondati 18">
            <a:extLst>
              <a:ext uri="{FF2B5EF4-FFF2-40B4-BE49-F238E27FC236}">
                <a16:creationId xmlns:a16="http://schemas.microsoft.com/office/drawing/2014/main" id="{58135F55-8E2D-FD7C-3CDF-E24118578A30}"/>
              </a:ext>
              <a:ext uri="{C183D7F6-B498-43B3-948B-1728B52AA6E4}">
                <adec:decorative xmlns:adec="http://schemas.microsoft.com/office/drawing/2017/decorative" xmlns="" val="1"/>
              </a:ext>
            </a:extLst>
          </p:cNvPr>
          <p:cNvSpPr/>
          <p:nvPr/>
        </p:nvSpPr>
        <p:spPr>
          <a:xfrm>
            <a:off x="6264624" y="4556995"/>
            <a:ext cx="689683" cy="634016"/>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No</a:t>
            </a:r>
          </a:p>
        </p:txBody>
      </p:sp>
      <p:sp>
        <p:nvSpPr>
          <p:cNvPr id="71" name="Rettangolo: Angoli arrotondati 18">
            <a:extLst>
              <a:ext uri="{FF2B5EF4-FFF2-40B4-BE49-F238E27FC236}">
                <a16:creationId xmlns:a16="http://schemas.microsoft.com/office/drawing/2014/main" id="{D27BEBF1-E51C-204F-9466-673D79F04126}"/>
              </a:ext>
              <a:ext uri="{C183D7F6-B498-43B3-948B-1728B52AA6E4}">
                <adec:decorative xmlns:adec="http://schemas.microsoft.com/office/drawing/2017/decorative" xmlns="" val="1"/>
              </a:ext>
            </a:extLst>
          </p:cNvPr>
          <p:cNvSpPr/>
          <p:nvPr/>
        </p:nvSpPr>
        <p:spPr>
          <a:xfrm>
            <a:off x="11492231" y="4536867"/>
            <a:ext cx="689683" cy="634016"/>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400" b="1">
                <a:solidFill>
                  <a:schemeClr val="bg1"/>
                </a:solidFill>
                <a:latin typeface="+mj-lt"/>
              </a:rPr>
              <a:t>Yes</a:t>
            </a:r>
          </a:p>
        </p:txBody>
      </p:sp>
      <p:sp>
        <p:nvSpPr>
          <p:cNvPr id="75" name="Rettangolo 74">
            <a:extLst>
              <a:ext uri="{FF2B5EF4-FFF2-40B4-BE49-F238E27FC236}">
                <a16:creationId xmlns:a16="http://schemas.microsoft.com/office/drawing/2014/main" id="{A0E1A22C-6A8C-3A17-10AF-EA7DB77D31B4}"/>
              </a:ext>
            </a:extLst>
          </p:cNvPr>
          <p:cNvSpPr/>
          <p:nvPr/>
        </p:nvSpPr>
        <p:spPr>
          <a:xfrm flipH="1">
            <a:off x="6154286" y="1474631"/>
            <a:ext cx="74474" cy="4901074"/>
          </a:xfrm>
          <a:prstGeom prst="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numero diapositiva 2">
            <a:extLst>
              <a:ext uri="{FF2B5EF4-FFF2-40B4-BE49-F238E27FC236}">
                <a16:creationId xmlns:a16="http://schemas.microsoft.com/office/drawing/2014/main" id="{846F789C-956B-D9FD-F8A7-D8CE7A666DAF}"/>
              </a:ext>
            </a:extLst>
          </p:cNvPr>
          <p:cNvSpPr>
            <a:spLocks noGrp="1"/>
          </p:cNvSpPr>
          <p:nvPr>
            <p:ph type="sldNum" sz="quarter" idx="12"/>
          </p:nvPr>
        </p:nvSpPr>
        <p:spPr>
          <a:xfrm>
            <a:off x="8610600" y="6356350"/>
            <a:ext cx="2743200" cy="365125"/>
          </a:xfrm>
        </p:spPr>
        <p:txBody>
          <a:bodyPr>
            <a:normAutofit/>
          </a:bodyPr>
          <a:lstStyle/>
          <a:p>
            <a:pPr rtl="0">
              <a:spcAft>
                <a:spcPts val="600"/>
              </a:spcAft>
            </a:pPr>
            <a:fld id="{06FEDF93-2BFD-41CA-ABC7-B039102F3792}" type="slidenum">
              <a:rPr lang="it-IT" noProof="0"/>
              <a:pPr rtl="0">
                <a:spcAft>
                  <a:spcPts val="600"/>
                </a:spcAft>
              </a:pPr>
              <a:t>20</a:t>
            </a:fld>
            <a:endParaRPr lang="it-IT" noProof="0"/>
          </a:p>
        </p:txBody>
      </p:sp>
      <p:sp>
        <p:nvSpPr>
          <p:cNvPr id="5" name="Segnaposto piè di pagina 1">
            <a:extLst>
              <a:ext uri="{FF2B5EF4-FFF2-40B4-BE49-F238E27FC236}">
                <a16:creationId xmlns:a16="http://schemas.microsoft.com/office/drawing/2014/main" id="{862F10AC-A12B-4969-10BF-A9C45F360271}"/>
              </a:ext>
            </a:extLst>
          </p:cNvPr>
          <p:cNvSpPr>
            <a:spLocks noGrp="1"/>
          </p:cNvSpPr>
          <p:nvPr>
            <p:ph type="ftr" sz="quarter" idx="11"/>
          </p:nvPr>
        </p:nvSpPr>
        <p:spPr>
          <a:xfrm>
            <a:off x="4038600" y="6356350"/>
            <a:ext cx="4114800" cy="365125"/>
          </a:xfrm>
        </p:spPr>
        <p:txBody>
          <a:bodyPr>
            <a:normAutofit/>
          </a:bodyPr>
          <a:lstStyle/>
          <a:p>
            <a:pPr rtl="0">
              <a:spcAft>
                <a:spcPts val="600"/>
              </a:spcAft>
            </a:pPr>
            <a:r>
              <a:rPr lang="it-IT" noProof="0"/>
              <a:t>Daniele </a:t>
            </a:r>
            <a:r>
              <a:rPr lang="it-IT" noProof="0" err="1"/>
              <a:t>Cugnigni</a:t>
            </a:r>
            <a:r>
              <a:rPr lang="it-IT" noProof="0"/>
              <a:t>, Simone Meneghello, Gaia Penta</a:t>
            </a:r>
          </a:p>
        </p:txBody>
      </p:sp>
    </p:spTree>
    <p:extLst>
      <p:ext uri="{BB962C8B-B14F-4D97-AF65-F5344CB8AC3E}">
        <p14:creationId xmlns:p14="http://schemas.microsoft.com/office/powerpoint/2010/main" val="420731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p:cTn id="47" dur="500" fill="hold"/>
                                        <p:tgtEl>
                                          <p:spTgt spid="51"/>
                                        </p:tgtEl>
                                        <p:attrNameLst>
                                          <p:attrName>ppt_w</p:attrName>
                                        </p:attrNameLst>
                                      </p:cBhvr>
                                      <p:tavLst>
                                        <p:tav tm="0">
                                          <p:val>
                                            <p:fltVal val="0"/>
                                          </p:val>
                                        </p:tav>
                                        <p:tav tm="100000">
                                          <p:val>
                                            <p:strVal val="#ppt_w"/>
                                          </p:val>
                                        </p:tav>
                                      </p:tavLst>
                                    </p:anim>
                                    <p:anim calcmode="lin" valueType="num">
                                      <p:cBhvr>
                                        <p:cTn id="48" dur="500" fill="hold"/>
                                        <p:tgtEl>
                                          <p:spTgt spid="51"/>
                                        </p:tgtEl>
                                        <p:attrNameLst>
                                          <p:attrName>ppt_h</p:attrName>
                                        </p:attrNameLst>
                                      </p:cBhvr>
                                      <p:tavLst>
                                        <p:tav tm="0">
                                          <p:val>
                                            <p:fltVal val="0"/>
                                          </p:val>
                                        </p:tav>
                                        <p:tav tm="100000">
                                          <p:val>
                                            <p:strVal val="#ppt_h"/>
                                          </p:val>
                                        </p:tav>
                                      </p:tavLst>
                                    </p:anim>
                                    <p:animEffect transition="in" filter="fade">
                                      <p:cBhvr>
                                        <p:cTn id="49" dur="500"/>
                                        <p:tgtEl>
                                          <p:spTgt spid="5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 calcmode="lin" valueType="num">
                                      <p:cBhvr>
                                        <p:cTn id="52" dur="500" fill="hold"/>
                                        <p:tgtEl>
                                          <p:spTgt spid="53"/>
                                        </p:tgtEl>
                                        <p:attrNameLst>
                                          <p:attrName>ppt_w</p:attrName>
                                        </p:attrNameLst>
                                      </p:cBhvr>
                                      <p:tavLst>
                                        <p:tav tm="0">
                                          <p:val>
                                            <p:fltVal val="0"/>
                                          </p:val>
                                        </p:tav>
                                        <p:tav tm="100000">
                                          <p:val>
                                            <p:strVal val="#ppt_w"/>
                                          </p:val>
                                        </p:tav>
                                      </p:tavLst>
                                    </p:anim>
                                    <p:anim calcmode="lin" valueType="num">
                                      <p:cBhvr>
                                        <p:cTn id="53" dur="500" fill="hold"/>
                                        <p:tgtEl>
                                          <p:spTgt spid="53"/>
                                        </p:tgtEl>
                                        <p:attrNameLst>
                                          <p:attrName>ppt_h</p:attrName>
                                        </p:attrNameLst>
                                      </p:cBhvr>
                                      <p:tavLst>
                                        <p:tav tm="0">
                                          <p:val>
                                            <p:fltVal val="0"/>
                                          </p:val>
                                        </p:tav>
                                        <p:tav tm="100000">
                                          <p:val>
                                            <p:strVal val="#ppt_h"/>
                                          </p:val>
                                        </p:tav>
                                      </p:tavLst>
                                    </p:anim>
                                    <p:animEffect transition="in" filter="fade">
                                      <p:cBhvr>
                                        <p:cTn id="54" dur="500"/>
                                        <p:tgtEl>
                                          <p:spTgt spid="5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 calcmode="lin" valueType="num">
                                      <p:cBhvr>
                                        <p:cTn id="57" dur="500" fill="hold"/>
                                        <p:tgtEl>
                                          <p:spTgt spid="55"/>
                                        </p:tgtEl>
                                        <p:attrNameLst>
                                          <p:attrName>ppt_w</p:attrName>
                                        </p:attrNameLst>
                                      </p:cBhvr>
                                      <p:tavLst>
                                        <p:tav tm="0">
                                          <p:val>
                                            <p:fltVal val="0"/>
                                          </p:val>
                                        </p:tav>
                                        <p:tav tm="100000">
                                          <p:val>
                                            <p:strVal val="#ppt_w"/>
                                          </p:val>
                                        </p:tav>
                                      </p:tavLst>
                                    </p:anim>
                                    <p:anim calcmode="lin" valueType="num">
                                      <p:cBhvr>
                                        <p:cTn id="58" dur="500" fill="hold"/>
                                        <p:tgtEl>
                                          <p:spTgt spid="55"/>
                                        </p:tgtEl>
                                        <p:attrNameLst>
                                          <p:attrName>ppt_h</p:attrName>
                                        </p:attrNameLst>
                                      </p:cBhvr>
                                      <p:tavLst>
                                        <p:tav tm="0">
                                          <p:val>
                                            <p:fltVal val="0"/>
                                          </p:val>
                                        </p:tav>
                                        <p:tav tm="100000">
                                          <p:val>
                                            <p:strVal val="#ppt_h"/>
                                          </p:val>
                                        </p:tav>
                                      </p:tavLst>
                                    </p:anim>
                                    <p:animEffect transition="in" filter="fade">
                                      <p:cBhvr>
                                        <p:cTn id="59" dur="500"/>
                                        <p:tgtEl>
                                          <p:spTgt spid="5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p:cTn id="62" dur="500" fill="hold"/>
                                        <p:tgtEl>
                                          <p:spTgt spid="57"/>
                                        </p:tgtEl>
                                        <p:attrNameLst>
                                          <p:attrName>ppt_w</p:attrName>
                                        </p:attrNameLst>
                                      </p:cBhvr>
                                      <p:tavLst>
                                        <p:tav tm="0">
                                          <p:val>
                                            <p:fltVal val="0"/>
                                          </p:val>
                                        </p:tav>
                                        <p:tav tm="100000">
                                          <p:val>
                                            <p:strVal val="#ppt_w"/>
                                          </p:val>
                                        </p:tav>
                                      </p:tavLst>
                                    </p:anim>
                                    <p:anim calcmode="lin" valueType="num">
                                      <p:cBhvr>
                                        <p:cTn id="63" dur="500" fill="hold"/>
                                        <p:tgtEl>
                                          <p:spTgt spid="57"/>
                                        </p:tgtEl>
                                        <p:attrNameLst>
                                          <p:attrName>ppt_h</p:attrName>
                                        </p:attrNameLst>
                                      </p:cBhvr>
                                      <p:tavLst>
                                        <p:tav tm="0">
                                          <p:val>
                                            <p:fltVal val="0"/>
                                          </p:val>
                                        </p:tav>
                                        <p:tav tm="100000">
                                          <p:val>
                                            <p:strVal val="#ppt_h"/>
                                          </p:val>
                                        </p:tav>
                                      </p:tavLst>
                                    </p:anim>
                                    <p:animEffect transition="in" filter="fade">
                                      <p:cBhvr>
                                        <p:cTn id="64" dur="500"/>
                                        <p:tgtEl>
                                          <p:spTgt spid="5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p:cTn id="67" dur="500" fill="hold"/>
                                        <p:tgtEl>
                                          <p:spTgt spid="61"/>
                                        </p:tgtEl>
                                        <p:attrNameLst>
                                          <p:attrName>ppt_w</p:attrName>
                                        </p:attrNameLst>
                                      </p:cBhvr>
                                      <p:tavLst>
                                        <p:tav tm="0">
                                          <p:val>
                                            <p:fltVal val="0"/>
                                          </p:val>
                                        </p:tav>
                                        <p:tav tm="100000">
                                          <p:val>
                                            <p:strVal val="#ppt_w"/>
                                          </p:val>
                                        </p:tav>
                                      </p:tavLst>
                                    </p:anim>
                                    <p:anim calcmode="lin" valueType="num">
                                      <p:cBhvr>
                                        <p:cTn id="68" dur="500" fill="hold"/>
                                        <p:tgtEl>
                                          <p:spTgt spid="61"/>
                                        </p:tgtEl>
                                        <p:attrNameLst>
                                          <p:attrName>ppt_h</p:attrName>
                                        </p:attrNameLst>
                                      </p:cBhvr>
                                      <p:tavLst>
                                        <p:tav tm="0">
                                          <p:val>
                                            <p:fltVal val="0"/>
                                          </p:val>
                                        </p:tav>
                                        <p:tav tm="100000">
                                          <p:val>
                                            <p:strVal val="#ppt_h"/>
                                          </p:val>
                                        </p:tav>
                                      </p:tavLst>
                                    </p:anim>
                                    <p:animEffect transition="in" filter="fade">
                                      <p:cBhvr>
                                        <p:cTn id="69" dur="500"/>
                                        <p:tgtEl>
                                          <p:spTgt spid="6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p:cTn id="72" dur="500" fill="hold"/>
                                        <p:tgtEl>
                                          <p:spTgt spid="63"/>
                                        </p:tgtEl>
                                        <p:attrNameLst>
                                          <p:attrName>ppt_w</p:attrName>
                                        </p:attrNameLst>
                                      </p:cBhvr>
                                      <p:tavLst>
                                        <p:tav tm="0">
                                          <p:val>
                                            <p:fltVal val="0"/>
                                          </p:val>
                                        </p:tav>
                                        <p:tav tm="100000">
                                          <p:val>
                                            <p:strVal val="#ppt_w"/>
                                          </p:val>
                                        </p:tav>
                                      </p:tavLst>
                                    </p:anim>
                                    <p:anim calcmode="lin" valueType="num">
                                      <p:cBhvr>
                                        <p:cTn id="73" dur="500" fill="hold"/>
                                        <p:tgtEl>
                                          <p:spTgt spid="63"/>
                                        </p:tgtEl>
                                        <p:attrNameLst>
                                          <p:attrName>ppt_h</p:attrName>
                                        </p:attrNameLst>
                                      </p:cBhvr>
                                      <p:tavLst>
                                        <p:tav tm="0">
                                          <p:val>
                                            <p:fltVal val="0"/>
                                          </p:val>
                                        </p:tav>
                                        <p:tav tm="100000">
                                          <p:val>
                                            <p:strVal val="#ppt_h"/>
                                          </p:val>
                                        </p:tav>
                                      </p:tavLst>
                                    </p:anim>
                                    <p:animEffect transition="in" filter="fade">
                                      <p:cBhvr>
                                        <p:cTn id="74" dur="500"/>
                                        <p:tgtEl>
                                          <p:spTgt spid="63"/>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anim calcmode="lin" valueType="num">
                                      <p:cBhvr>
                                        <p:cTn id="77" dur="500" fill="hold"/>
                                        <p:tgtEl>
                                          <p:spTgt spid="65"/>
                                        </p:tgtEl>
                                        <p:attrNameLst>
                                          <p:attrName>ppt_w</p:attrName>
                                        </p:attrNameLst>
                                      </p:cBhvr>
                                      <p:tavLst>
                                        <p:tav tm="0">
                                          <p:val>
                                            <p:fltVal val="0"/>
                                          </p:val>
                                        </p:tav>
                                        <p:tav tm="100000">
                                          <p:val>
                                            <p:strVal val="#ppt_w"/>
                                          </p:val>
                                        </p:tav>
                                      </p:tavLst>
                                    </p:anim>
                                    <p:anim calcmode="lin" valueType="num">
                                      <p:cBhvr>
                                        <p:cTn id="78" dur="500" fill="hold"/>
                                        <p:tgtEl>
                                          <p:spTgt spid="65"/>
                                        </p:tgtEl>
                                        <p:attrNameLst>
                                          <p:attrName>ppt_h</p:attrName>
                                        </p:attrNameLst>
                                      </p:cBhvr>
                                      <p:tavLst>
                                        <p:tav tm="0">
                                          <p:val>
                                            <p:fltVal val="0"/>
                                          </p:val>
                                        </p:tav>
                                        <p:tav tm="100000">
                                          <p:val>
                                            <p:strVal val="#ppt_h"/>
                                          </p:val>
                                        </p:tav>
                                      </p:tavLst>
                                    </p:anim>
                                    <p:animEffect transition="in" filter="fade">
                                      <p:cBhvr>
                                        <p:cTn id="79" dur="500"/>
                                        <p:tgtEl>
                                          <p:spTgt spid="6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 calcmode="lin" valueType="num">
                                      <p:cBhvr>
                                        <p:cTn id="82" dur="500" fill="hold"/>
                                        <p:tgtEl>
                                          <p:spTgt spid="67"/>
                                        </p:tgtEl>
                                        <p:attrNameLst>
                                          <p:attrName>ppt_w</p:attrName>
                                        </p:attrNameLst>
                                      </p:cBhvr>
                                      <p:tavLst>
                                        <p:tav tm="0">
                                          <p:val>
                                            <p:fltVal val="0"/>
                                          </p:val>
                                        </p:tav>
                                        <p:tav tm="100000">
                                          <p:val>
                                            <p:strVal val="#ppt_w"/>
                                          </p:val>
                                        </p:tav>
                                      </p:tavLst>
                                    </p:anim>
                                    <p:anim calcmode="lin" valueType="num">
                                      <p:cBhvr>
                                        <p:cTn id="83" dur="500" fill="hold"/>
                                        <p:tgtEl>
                                          <p:spTgt spid="67"/>
                                        </p:tgtEl>
                                        <p:attrNameLst>
                                          <p:attrName>ppt_h</p:attrName>
                                        </p:attrNameLst>
                                      </p:cBhvr>
                                      <p:tavLst>
                                        <p:tav tm="0">
                                          <p:val>
                                            <p:fltVal val="0"/>
                                          </p:val>
                                        </p:tav>
                                        <p:tav tm="100000">
                                          <p:val>
                                            <p:strVal val="#ppt_h"/>
                                          </p:val>
                                        </p:tav>
                                      </p:tavLst>
                                    </p:anim>
                                    <p:animEffect transition="in" filter="fade">
                                      <p:cBhvr>
                                        <p:cTn id="84" dur="500"/>
                                        <p:tgtEl>
                                          <p:spTgt spid="6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Effect transition="in" filter="fade">
                                      <p:cBhvr>
                                        <p:cTn id="89" dur="500"/>
                                        <p:tgtEl>
                                          <p:spTgt spid="6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 calcmode="lin" valueType="num">
                                      <p:cBhvr>
                                        <p:cTn id="92" dur="500" fill="hold"/>
                                        <p:tgtEl>
                                          <p:spTgt spid="71"/>
                                        </p:tgtEl>
                                        <p:attrNameLst>
                                          <p:attrName>ppt_w</p:attrName>
                                        </p:attrNameLst>
                                      </p:cBhvr>
                                      <p:tavLst>
                                        <p:tav tm="0">
                                          <p:val>
                                            <p:fltVal val="0"/>
                                          </p:val>
                                        </p:tav>
                                        <p:tav tm="100000">
                                          <p:val>
                                            <p:strVal val="#ppt_w"/>
                                          </p:val>
                                        </p:tav>
                                      </p:tavLst>
                                    </p:anim>
                                    <p:anim calcmode="lin" valueType="num">
                                      <p:cBhvr>
                                        <p:cTn id="93" dur="500" fill="hold"/>
                                        <p:tgtEl>
                                          <p:spTgt spid="71"/>
                                        </p:tgtEl>
                                        <p:attrNameLst>
                                          <p:attrName>ppt_h</p:attrName>
                                        </p:attrNameLst>
                                      </p:cBhvr>
                                      <p:tavLst>
                                        <p:tav tm="0">
                                          <p:val>
                                            <p:fltVal val="0"/>
                                          </p:val>
                                        </p:tav>
                                        <p:tav tm="100000">
                                          <p:val>
                                            <p:strVal val="#ppt_h"/>
                                          </p:val>
                                        </p:tav>
                                      </p:tavLst>
                                    </p:anim>
                                    <p:animEffect transition="in" filter="fade">
                                      <p:cBhvr>
                                        <p:cTn id="9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4" grpId="0" animBg="1"/>
      <p:bldP spid="36" grpId="0" animBg="1"/>
      <p:bldP spid="38" grpId="0" animBg="1"/>
      <p:bldP spid="42" grpId="0" animBg="1"/>
      <p:bldP spid="44" grpId="0" animBg="1"/>
      <p:bldP spid="40" grpId="0" animBg="1"/>
      <p:bldP spid="51" grpId="0" animBg="1"/>
      <p:bldP spid="53" grpId="0" animBg="1"/>
      <p:bldP spid="55" grpId="0" animBg="1"/>
      <p:bldP spid="57" grpId="0" animBg="1"/>
      <p:bldP spid="61" grpId="0" animBg="1"/>
      <p:bldP spid="63" grpId="0" animBg="1"/>
      <p:bldP spid="65" grpId="0" animBg="1"/>
      <p:bldP spid="67" grpId="0" animBg="1"/>
      <p:bldP spid="69" grpId="0" animBg="1"/>
      <p:bldP spid="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51AF41D-F10E-20DA-889A-D9089368AA47}"/>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40A39860-7F16-C265-3C1D-5B396E5AF950}"/>
              </a:ext>
            </a:extLst>
          </p:cNvPr>
          <p:cNvSpPr>
            <a:spLocks noGrp="1"/>
          </p:cNvSpPr>
          <p:nvPr>
            <p:ph type="sldNum" sz="quarter" idx="12"/>
          </p:nvPr>
        </p:nvSpPr>
        <p:spPr/>
        <p:txBody>
          <a:bodyPr/>
          <a:lstStyle/>
          <a:p>
            <a:pPr rtl="0"/>
            <a:fld id="{06FEDF93-2BFD-41CA-ABC7-B039102F3792}" type="slidenum">
              <a:rPr lang="it-IT" noProof="0" smtClean="0"/>
              <a:t>21</a:t>
            </a:fld>
            <a:endParaRPr lang="it-IT" noProof="0"/>
          </a:p>
        </p:txBody>
      </p:sp>
      <p:cxnSp>
        <p:nvCxnSpPr>
          <p:cNvPr id="5" name="Connettore diritto 4">
            <a:extLst>
              <a:ext uri="{FF2B5EF4-FFF2-40B4-BE49-F238E27FC236}">
                <a16:creationId xmlns:a16="http://schemas.microsoft.com/office/drawing/2014/main" id="{C1F01F9A-24F3-B165-7AB1-3AD892825752}"/>
              </a:ext>
              <a:ext uri="{C183D7F6-B498-43B3-948B-1728B52AA6E4}">
                <adec:decorative xmlns:adec="http://schemas.microsoft.com/office/drawing/2017/decorative" xmlns="" val="1"/>
              </a:ext>
            </a:extLst>
          </p:cNvPr>
          <p:cNvCxnSpPr>
            <a:cxnSpLocks/>
          </p:cNvCxnSpPr>
          <p:nvPr/>
        </p:nvCxnSpPr>
        <p:spPr>
          <a:xfrm flipV="1">
            <a:off x="0" y="551651"/>
            <a:ext cx="4459316"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EDAD0175-E249-C639-F11A-0789F446D6AB}"/>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9" name="CasellaDiTesto 8">
            <a:extLst>
              <a:ext uri="{FF2B5EF4-FFF2-40B4-BE49-F238E27FC236}">
                <a16:creationId xmlns:a16="http://schemas.microsoft.com/office/drawing/2014/main" id="{CBD269C1-25AC-3CF8-D336-C6CD49BCEEB8}"/>
              </a:ext>
            </a:extLst>
          </p:cNvPr>
          <p:cNvSpPr txBox="1"/>
          <p:nvPr/>
        </p:nvSpPr>
        <p:spPr>
          <a:xfrm>
            <a:off x="4911307" y="224287"/>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Albero</a:t>
            </a:r>
          </a:p>
        </p:txBody>
      </p:sp>
      <p:grpSp>
        <p:nvGrpSpPr>
          <p:cNvPr id="15" name="Gruppo 14">
            <a:extLst>
              <a:ext uri="{FF2B5EF4-FFF2-40B4-BE49-F238E27FC236}">
                <a16:creationId xmlns:a16="http://schemas.microsoft.com/office/drawing/2014/main" id="{37349B63-E250-4BE3-BEE7-807B8D6C683A}"/>
              </a:ext>
            </a:extLst>
          </p:cNvPr>
          <p:cNvGrpSpPr/>
          <p:nvPr/>
        </p:nvGrpSpPr>
        <p:grpSpPr>
          <a:xfrm>
            <a:off x="105210" y="61204"/>
            <a:ext cx="423944" cy="417610"/>
            <a:chOff x="958963" y="1184423"/>
            <a:chExt cx="1828800" cy="1801474"/>
          </a:xfrm>
        </p:grpSpPr>
        <p:sp>
          <p:nvSpPr>
            <p:cNvPr id="11" name="Ovale 10">
              <a:extLst>
                <a:ext uri="{FF2B5EF4-FFF2-40B4-BE49-F238E27FC236}">
                  <a16:creationId xmlns:a16="http://schemas.microsoft.com/office/drawing/2014/main" id="{D15D6D91-E57C-7EEC-B040-11B349BD3E42}"/>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2" name="Elemento grafico 11" descr="Faccia triste con riempimento a tinta unita con riempimento a tinta unita">
              <a:extLst>
                <a:ext uri="{FF2B5EF4-FFF2-40B4-BE49-F238E27FC236}">
                  <a16:creationId xmlns:a16="http://schemas.microsoft.com/office/drawing/2014/main" id="{73DD0D40-3CCA-781F-9098-268545D8326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3" name="Ovale 12">
              <a:extLst>
                <a:ext uri="{FF2B5EF4-FFF2-40B4-BE49-F238E27FC236}">
                  <a16:creationId xmlns:a16="http://schemas.microsoft.com/office/drawing/2014/main" id="{20FF5BC3-DADC-6B19-9AC1-865AF2609FE2}"/>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Elemento grafico 13" descr="Faccia sorridente con riempimento a tinta unita con riempimento a tinta unita">
              <a:extLst>
                <a:ext uri="{FF2B5EF4-FFF2-40B4-BE49-F238E27FC236}">
                  <a16:creationId xmlns:a16="http://schemas.microsoft.com/office/drawing/2014/main" id="{C7007DFC-0356-4B04-19A6-62ECF7A06C4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cxnSp>
        <p:nvCxnSpPr>
          <p:cNvPr id="17" name="Connettore diritto 16">
            <a:extLst>
              <a:ext uri="{FF2B5EF4-FFF2-40B4-BE49-F238E27FC236}">
                <a16:creationId xmlns:a16="http://schemas.microsoft.com/office/drawing/2014/main" id="{93E1F3AB-C603-DE2D-AA3A-391B3ED4E88E}"/>
              </a:ext>
              <a:ext uri="{C183D7F6-B498-43B3-948B-1728B52AA6E4}">
                <adec:decorative xmlns:adec="http://schemas.microsoft.com/office/drawing/2017/decorative" xmlns="" val="1"/>
              </a:ext>
            </a:extLst>
          </p:cNvPr>
          <p:cNvCxnSpPr>
            <a:cxnSpLocks/>
          </p:cNvCxnSpPr>
          <p:nvPr/>
        </p:nvCxnSpPr>
        <p:spPr>
          <a:xfrm>
            <a:off x="7532298" y="551653"/>
            <a:ext cx="465970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8F977810-9706-73AB-E210-EDB058940AFD}"/>
              </a:ext>
            </a:extLst>
          </p:cNvPr>
          <p:cNvSpPr txBox="1"/>
          <p:nvPr/>
        </p:nvSpPr>
        <p:spPr>
          <a:xfrm>
            <a:off x="411436" y="697759"/>
            <a:ext cx="1044102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it-IT" sz="2200" b="1">
                <a:cs typeface="Segoe UI Light"/>
              </a:rPr>
              <a:t>Acquistano di nuovo:</a:t>
            </a:r>
          </a:p>
          <a:p>
            <a:pPr lvl="1"/>
            <a:endParaRPr lang="it-IT" sz="2200">
              <a:cs typeface="Segoe UI Light"/>
            </a:endParaRPr>
          </a:p>
          <a:p>
            <a:pPr lvl="1"/>
            <a:r>
              <a:rPr lang="it-IT" sz="2200" b="1">
                <a:cs typeface="Segoe UI Light"/>
              </a:rPr>
              <a:t>1.</a:t>
            </a:r>
          </a:p>
          <a:p>
            <a:pPr lvl="1"/>
            <a:endParaRPr lang="it-IT" sz="2200" b="1">
              <a:cs typeface="Segoe UI Light"/>
            </a:endParaRPr>
          </a:p>
          <a:p>
            <a:pPr lvl="1"/>
            <a:endParaRPr lang="it-IT" sz="2200" b="1">
              <a:cs typeface="Segoe UI Light"/>
            </a:endParaRPr>
          </a:p>
          <a:p>
            <a:pPr lvl="1"/>
            <a:r>
              <a:rPr lang="it-IT" sz="2200" b="1">
                <a:cs typeface="Segoe UI Light"/>
              </a:rPr>
              <a:t>2. </a:t>
            </a:r>
          </a:p>
          <a:p>
            <a:pPr lvl="1"/>
            <a:endParaRPr lang="it-IT" sz="2200" b="1">
              <a:cs typeface="Segoe UI Light"/>
            </a:endParaRPr>
          </a:p>
          <a:p>
            <a:pPr lvl="1"/>
            <a:endParaRPr lang="it-IT" sz="2200" b="1">
              <a:cs typeface="Segoe UI Light"/>
            </a:endParaRPr>
          </a:p>
          <a:p>
            <a:pPr lvl="1"/>
            <a:r>
              <a:rPr lang="it-IT" sz="2200" b="1">
                <a:cs typeface="Segoe UI Light"/>
              </a:rPr>
              <a:t>3.</a:t>
            </a:r>
          </a:p>
          <a:p>
            <a:pPr lvl="1"/>
            <a:endParaRPr lang="it-IT" sz="2200" b="1">
              <a:cs typeface="Segoe UI Light"/>
            </a:endParaRPr>
          </a:p>
        </p:txBody>
      </p:sp>
      <p:sp>
        <p:nvSpPr>
          <p:cNvPr id="20" name="Rettangolo: Angoli arrotondati 18">
            <a:extLst>
              <a:ext uri="{FF2B5EF4-FFF2-40B4-BE49-F238E27FC236}">
                <a16:creationId xmlns:a16="http://schemas.microsoft.com/office/drawing/2014/main" id="{DAADA788-6B95-AE73-7202-05B1544B0613}"/>
              </a:ext>
              <a:ext uri="{C183D7F6-B498-43B3-948B-1728B52AA6E4}">
                <adec:decorative xmlns:adec="http://schemas.microsoft.com/office/drawing/2017/decorative" xmlns="" val="1"/>
              </a:ext>
            </a:extLst>
          </p:cNvPr>
          <p:cNvSpPr/>
          <p:nvPr/>
        </p:nvSpPr>
        <p:spPr>
          <a:xfrm>
            <a:off x="1320162" y="1263152"/>
            <a:ext cx="3129917" cy="633269"/>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mj-lt"/>
              </a:rPr>
              <a:t>Facilità e convenienza nell'ordinare online</a:t>
            </a:r>
            <a:endParaRPr lang="it-IT"/>
          </a:p>
        </p:txBody>
      </p:sp>
      <p:sp>
        <p:nvSpPr>
          <p:cNvPr id="21" name="Rettangolo: Angoli arrotondati 18">
            <a:extLst>
              <a:ext uri="{FF2B5EF4-FFF2-40B4-BE49-F238E27FC236}">
                <a16:creationId xmlns:a16="http://schemas.microsoft.com/office/drawing/2014/main" id="{92B2EB0F-DE51-234B-C790-3F7C27AD62CB}"/>
              </a:ext>
              <a:ext uri="{C183D7F6-B498-43B3-948B-1728B52AA6E4}">
                <adec:decorative xmlns:adec="http://schemas.microsoft.com/office/drawing/2017/decorative" xmlns="" val="1"/>
              </a:ext>
            </a:extLst>
          </p:cNvPr>
          <p:cNvSpPr/>
          <p:nvPr/>
        </p:nvSpPr>
        <p:spPr>
          <a:xfrm>
            <a:off x="5115784" y="1263151"/>
            <a:ext cx="3129917" cy="633269"/>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Century Gothic"/>
              </a:rPr>
              <a:t>Numero di chiamate del fattorino</a:t>
            </a:r>
          </a:p>
        </p:txBody>
      </p:sp>
      <p:sp>
        <p:nvSpPr>
          <p:cNvPr id="22" name="Rettangolo: Angoli arrotondati 18">
            <a:extLst>
              <a:ext uri="{FF2B5EF4-FFF2-40B4-BE49-F238E27FC236}">
                <a16:creationId xmlns:a16="http://schemas.microsoft.com/office/drawing/2014/main" id="{475E6D4D-D5BC-53CE-57D0-AD730D6C99E8}"/>
              </a:ext>
              <a:ext uri="{C183D7F6-B498-43B3-948B-1728B52AA6E4}">
                <adec:decorative xmlns:adec="http://schemas.microsoft.com/office/drawing/2017/decorative" xmlns="" val="1"/>
              </a:ext>
            </a:extLst>
          </p:cNvPr>
          <p:cNvSpPr/>
          <p:nvPr/>
        </p:nvSpPr>
        <p:spPr>
          <a:xfrm>
            <a:off x="1320162" y="3304736"/>
            <a:ext cx="3129917" cy="63326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mj-lt"/>
              </a:rPr>
              <a:t>Facilità e convenienza nell'ordinare online</a:t>
            </a:r>
            <a:endParaRPr lang="it-IT"/>
          </a:p>
        </p:txBody>
      </p:sp>
      <p:sp>
        <p:nvSpPr>
          <p:cNvPr id="23" name="Rettangolo: Angoli arrotondati 18">
            <a:extLst>
              <a:ext uri="{FF2B5EF4-FFF2-40B4-BE49-F238E27FC236}">
                <a16:creationId xmlns:a16="http://schemas.microsoft.com/office/drawing/2014/main" id="{8B3910E9-2C58-A386-21D2-2CF19E799854}"/>
              </a:ext>
              <a:ext uri="{C183D7F6-B498-43B3-948B-1728B52AA6E4}">
                <adec:decorative xmlns:adec="http://schemas.microsoft.com/office/drawing/2017/decorative" xmlns="" val="1"/>
              </a:ext>
            </a:extLst>
          </p:cNvPr>
          <p:cNvSpPr/>
          <p:nvPr/>
        </p:nvSpPr>
        <p:spPr>
          <a:xfrm>
            <a:off x="5115784" y="3304735"/>
            <a:ext cx="3129917" cy="63326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Century Gothic"/>
              </a:rPr>
              <a:t>Risparmio del tempo nell'ordinare online</a:t>
            </a:r>
          </a:p>
        </p:txBody>
      </p:sp>
      <p:sp>
        <p:nvSpPr>
          <p:cNvPr id="24" name="Rettangolo: Angoli arrotondati 18">
            <a:extLst>
              <a:ext uri="{FF2B5EF4-FFF2-40B4-BE49-F238E27FC236}">
                <a16:creationId xmlns:a16="http://schemas.microsoft.com/office/drawing/2014/main" id="{E7FDA59E-437C-4981-14A8-BD38369F985F}"/>
              </a:ext>
              <a:ext uri="{C183D7F6-B498-43B3-948B-1728B52AA6E4}">
                <adec:decorative xmlns:adec="http://schemas.microsoft.com/office/drawing/2017/decorative" xmlns="" val="1"/>
              </a:ext>
            </a:extLst>
          </p:cNvPr>
          <p:cNvSpPr/>
          <p:nvPr/>
        </p:nvSpPr>
        <p:spPr>
          <a:xfrm>
            <a:off x="1320161" y="2341453"/>
            <a:ext cx="3129917" cy="633269"/>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mj-lt"/>
              </a:rPr>
              <a:t>Facilità e convenienza nell'ordinare online</a:t>
            </a:r>
            <a:endParaRPr lang="it-IT"/>
          </a:p>
        </p:txBody>
      </p:sp>
      <p:sp>
        <p:nvSpPr>
          <p:cNvPr id="25" name="Rettangolo: Angoli arrotondati 18">
            <a:extLst>
              <a:ext uri="{FF2B5EF4-FFF2-40B4-BE49-F238E27FC236}">
                <a16:creationId xmlns:a16="http://schemas.microsoft.com/office/drawing/2014/main" id="{2B0186EB-9338-86EE-F1AE-20F1151EEFB1}"/>
              </a:ext>
              <a:ext uri="{C183D7F6-B498-43B3-948B-1728B52AA6E4}">
                <adec:decorative xmlns:adec="http://schemas.microsoft.com/office/drawing/2017/decorative" xmlns="" val="1"/>
              </a:ext>
            </a:extLst>
          </p:cNvPr>
          <p:cNvSpPr/>
          <p:nvPr/>
        </p:nvSpPr>
        <p:spPr>
          <a:xfrm>
            <a:off x="5115783" y="2341452"/>
            <a:ext cx="3129917" cy="633269"/>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Century Gothic"/>
              </a:rPr>
              <a:t>Risparmio del tempo nell'ordinare online</a:t>
            </a:r>
          </a:p>
        </p:txBody>
      </p:sp>
      <p:sp>
        <p:nvSpPr>
          <p:cNvPr id="26" name="Rettangolo: Angoli arrotondati 18">
            <a:extLst>
              <a:ext uri="{FF2B5EF4-FFF2-40B4-BE49-F238E27FC236}">
                <a16:creationId xmlns:a16="http://schemas.microsoft.com/office/drawing/2014/main" id="{A9726D6D-2143-7400-5135-BA4444BBFBC4}"/>
              </a:ext>
              <a:ext uri="{C183D7F6-B498-43B3-948B-1728B52AA6E4}">
                <adec:decorative xmlns:adec="http://schemas.microsoft.com/office/drawing/2017/decorative" xmlns="" val="1"/>
              </a:ext>
            </a:extLst>
          </p:cNvPr>
          <p:cNvSpPr/>
          <p:nvPr/>
        </p:nvSpPr>
        <p:spPr>
          <a:xfrm>
            <a:off x="8681369" y="2341452"/>
            <a:ext cx="3129917" cy="63326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Century Gothic"/>
              </a:rPr>
              <a:t>Aspettare tra 15 e 45 minuti</a:t>
            </a:r>
          </a:p>
        </p:txBody>
      </p:sp>
      <p:sp>
        <p:nvSpPr>
          <p:cNvPr id="27" name="CasellaDiTesto 26">
            <a:extLst>
              <a:ext uri="{FF2B5EF4-FFF2-40B4-BE49-F238E27FC236}">
                <a16:creationId xmlns:a16="http://schemas.microsoft.com/office/drawing/2014/main" id="{75007039-0CD4-C3C1-73CB-023E14060A4D}"/>
              </a:ext>
            </a:extLst>
          </p:cNvPr>
          <p:cNvSpPr txBox="1"/>
          <p:nvPr/>
        </p:nvSpPr>
        <p:spPr>
          <a:xfrm>
            <a:off x="409602" y="4066651"/>
            <a:ext cx="10765276"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2200" b="1">
                <a:cs typeface="Segoe UI Light"/>
              </a:rPr>
              <a:t>Non acquistano di nuovo:</a:t>
            </a:r>
          </a:p>
          <a:p>
            <a:endParaRPr lang="it-IT" sz="2200" b="1">
              <a:cs typeface="Segoe UI Light"/>
            </a:endParaRPr>
          </a:p>
          <a:p>
            <a:r>
              <a:rPr lang="it-IT" sz="2200" b="1">
                <a:cs typeface="Segoe UI Light"/>
              </a:rPr>
              <a:t>     1.</a:t>
            </a:r>
          </a:p>
          <a:p>
            <a:endParaRPr lang="it-IT" sz="2200" b="1">
              <a:cs typeface="Segoe UI Light"/>
            </a:endParaRPr>
          </a:p>
          <a:p>
            <a:endParaRPr lang="it-IT" sz="2200" b="1">
              <a:cs typeface="Segoe UI Light"/>
            </a:endParaRPr>
          </a:p>
          <a:p>
            <a:r>
              <a:rPr lang="it-IT" sz="2200" b="1">
                <a:cs typeface="Segoe UI Light"/>
              </a:rPr>
              <a:t>     2.</a:t>
            </a:r>
          </a:p>
        </p:txBody>
      </p:sp>
      <p:sp>
        <p:nvSpPr>
          <p:cNvPr id="28" name="Rettangolo: Angoli arrotondati 18">
            <a:extLst>
              <a:ext uri="{FF2B5EF4-FFF2-40B4-BE49-F238E27FC236}">
                <a16:creationId xmlns:a16="http://schemas.microsoft.com/office/drawing/2014/main" id="{1ACD65E5-D4AA-80D8-7AEE-8D9CEEDE79A8}"/>
              </a:ext>
              <a:ext uri="{C183D7F6-B498-43B3-948B-1728B52AA6E4}">
                <adec:decorative xmlns:adec="http://schemas.microsoft.com/office/drawing/2017/decorative" xmlns="" val="1"/>
              </a:ext>
            </a:extLst>
          </p:cNvPr>
          <p:cNvSpPr/>
          <p:nvPr/>
        </p:nvSpPr>
        <p:spPr>
          <a:xfrm>
            <a:off x="1320161" y="4584321"/>
            <a:ext cx="3129917" cy="633269"/>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mj-lt"/>
              </a:rPr>
              <a:t>Facilità e convenienza nell'ordinare online</a:t>
            </a:r>
            <a:endParaRPr lang="it-IT"/>
          </a:p>
        </p:txBody>
      </p:sp>
      <p:sp>
        <p:nvSpPr>
          <p:cNvPr id="29" name="Rettangolo: Angoli arrotondati 18">
            <a:extLst>
              <a:ext uri="{FF2B5EF4-FFF2-40B4-BE49-F238E27FC236}">
                <a16:creationId xmlns:a16="http://schemas.microsoft.com/office/drawing/2014/main" id="{284B525C-7956-61B2-75E1-F975DC34A564}"/>
              </a:ext>
              <a:ext uri="{C183D7F6-B498-43B3-948B-1728B52AA6E4}">
                <adec:decorative xmlns:adec="http://schemas.microsoft.com/office/drawing/2017/decorative" xmlns="" val="1"/>
              </a:ext>
            </a:extLst>
          </p:cNvPr>
          <p:cNvSpPr/>
          <p:nvPr/>
        </p:nvSpPr>
        <p:spPr>
          <a:xfrm>
            <a:off x="5115783" y="4584320"/>
            <a:ext cx="3129917" cy="63326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Century Gothic"/>
              </a:rPr>
              <a:t>Numero di chiamate del fattorino</a:t>
            </a:r>
          </a:p>
        </p:txBody>
      </p:sp>
      <p:sp>
        <p:nvSpPr>
          <p:cNvPr id="30" name="Rettangolo: Angoli arrotondati 18">
            <a:extLst>
              <a:ext uri="{FF2B5EF4-FFF2-40B4-BE49-F238E27FC236}">
                <a16:creationId xmlns:a16="http://schemas.microsoft.com/office/drawing/2014/main" id="{BA5D080D-37AE-C122-F762-4EC2C7AFC862}"/>
              </a:ext>
              <a:ext uri="{C183D7F6-B498-43B3-948B-1728B52AA6E4}">
                <adec:decorative xmlns:adec="http://schemas.microsoft.com/office/drawing/2017/decorative" xmlns="" val="1"/>
              </a:ext>
            </a:extLst>
          </p:cNvPr>
          <p:cNvSpPr/>
          <p:nvPr/>
        </p:nvSpPr>
        <p:spPr>
          <a:xfrm>
            <a:off x="1320161" y="5633868"/>
            <a:ext cx="3129917" cy="63326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mj-lt"/>
              </a:rPr>
              <a:t>Facilità e convenienza nell'ordinare online</a:t>
            </a:r>
            <a:endParaRPr lang="it-IT"/>
          </a:p>
        </p:txBody>
      </p:sp>
      <p:sp>
        <p:nvSpPr>
          <p:cNvPr id="31" name="Rettangolo: Angoli arrotondati 18">
            <a:extLst>
              <a:ext uri="{FF2B5EF4-FFF2-40B4-BE49-F238E27FC236}">
                <a16:creationId xmlns:a16="http://schemas.microsoft.com/office/drawing/2014/main" id="{87462685-241B-1F24-BDC5-FE4EFFFA7CEE}"/>
              </a:ext>
              <a:ext uri="{C183D7F6-B498-43B3-948B-1728B52AA6E4}">
                <adec:decorative xmlns:adec="http://schemas.microsoft.com/office/drawing/2017/decorative" xmlns="" val="1"/>
              </a:ext>
            </a:extLst>
          </p:cNvPr>
          <p:cNvSpPr/>
          <p:nvPr/>
        </p:nvSpPr>
        <p:spPr>
          <a:xfrm>
            <a:off x="5115782" y="5633867"/>
            <a:ext cx="3129917" cy="633269"/>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Century Gothic"/>
              </a:rPr>
              <a:t>Risparmio del tempo nell'ordinare online</a:t>
            </a:r>
          </a:p>
        </p:txBody>
      </p:sp>
      <p:sp>
        <p:nvSpPr>
          <p:cNvPr id="32" name="Rettangolo: Angoli arrotondati 18">
            <a:extLst>
              <a:ext uri="{FF2B5EF4-FFF2-40B4-BE49-F238E27FC236}">
                <a16:creationId xmlns:a16="http://schemas.microsoft.com/office/drawing/2014/main" id="{0DDDA2B4-6460-C851-D783-FDA46A95DBB1}"/>
              </a:ext>
              <a:ext uri="{C183D7F6-B498-43B3-948B-1728B52AA6E4}">
                <adec:decorative xmlns:adec="http://schemas.microsoft.com/office/drawing/2017/decorative" xmlns="" val="1"/>
              </a:ext>
            </a:extLst>
          </p:cNvPr>
          <p:cNvSpPr/>
          <p:nvPr/>
        </p:nvSpPr>
        <p:spPr>
          <a:xfrm>
            <a:off x="8796387" y="5633867"/>
            <a:ext cx="3129917" cy="633269"/>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700" b="1">
                <a:solidFill>
                  <a:schemeClr val="bg1"/>
                </a:solidFill>
                <a:latin typeface="Century Gothic"/>
              </a:rPr>
              <a:t>Aspettare al massimo 15  o più di 45 minuti</a:t>
            </a:r>
            <a:endParaRPr lang="it-IT">
              <a:solidFill>
                <a:schemeClr val="bg1"/>
              </a:solidFill>
              <a:cs typeface="Segoe UI Light"/>
            </a:endParaRPr>
          </a:p>
        </p:txBody>
      </p:sp>
    </p:spTree>
    <p:extLst>
      <p:ext uri="{BB962C8B-B14F-4D97-AF65-F5344CB8AC3E}">
        <p14:creationId xmlns:p14="http://schemas.microsoft.com/office/powerpoint/2010/main" val="2804322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D856F83-EDE4-0783-A8DE-020E21ABF2B7}"/>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ADB79AC9-C16D-ACEA-FC7E-15A9B53C0B6D}"/>
              </a:ext>
            </a:extLst>
          </p:cNvPr>
          <p:cNvSpPr>
            <a:spLocks noGrp="1"/>
          </p:cNvSpPr>
          <p:nvPr>
            <p:ph type="sldNum" sz="quarter" idx="12"/>
          </p:nvPr>
        </p:nvSpPr>
        <p:spPr/>
        <p:txBody>
          <a:bodyPr/>
          <a:lstStyle/>
          <a:p>
            <a:pPr rtl="0"/>
            <a:fld id="{06FEDF93-2BFD-41CA-ABC7-B039102F3792}" type="slidenum">
              <a:rPr lang="it-IT" noProof="0" smtClean="0"/>
              <a:t>22</a:t>
            </a:fld>
            <a:endParaRPr lang="it-IT" noProof="0"/>
          </a:p>
        </p:txBody>
      </p:sp>
      <p:cxnSp>
        <p:nvCxnSpPr>
          <p:cNvPr id="19" name="Connettore diritto 18">
            <a:extLst>
              <a:ext uri="{FF2B5EF4-FFF2-40B4-BE49-F238E27FC236}">
                <a16:creationId xmlns:a16="http://schemas.microsoft.com/office/drawing/2014/main" id="{53BD50D5-2B01-148E-3AE5-A354D56FFE8E}"/>
              </a:ext>
              <a:ext uri="{C183D7F6-B498-43B3-948B-1728B52AA6E4}">
                <adec:decorative xmlns:adec="http://schemas.microsoft.com/office/drawing/2017/decorative" xmlns="" val="1"/>
              </a:ext>
            </a:extLst>
          </p:cNvPr>
          <p:cNvCxnSpPr>
            <a:cxnSpLocks/>
          </p:cNvCxnSpPr>
          <p:nvPr/>
        </p:nvCxnSpPr>
        <p:spPr>
          <a:xfrm>
            <a:off x="8078637" y="551653"/>
            <a:ext cx="41133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1" name="Connettore diritto 20">
            <a:extLst>
              <a:ext uri="{FF2B5EF4-FFF2-40B4-BE49-F238E27FC236}">
                <a16:creationId xmlns:a16="http://schemas.microsoft.com/office/drawing/2014/main" id="{C5923DA2-CFE3-5179-EECB-7ED18418F42A}"/>
              </a:ext>
              <a:ext uri="{C183D7F6-B498-43B3-948B-1728B52AA6E4}">
                <adec:decorative xmlns:adec="http://schemas.microsoft.com/office/drawing/2017/decorative" xmlns="" val="1"/>
              </a:ext>
            </a:extLst>
          </p:cNvPr>
          <p:cNvCxnSpPr>
            <a:cxnSpLocks/>
          </p:cNvCxnSpPr>
          <p:nvPr/>
        </p:nvCxnSpPr>
        <p:spPr>
          <a:xfrm flipV="1">
            <a:off x="0" y="551651"/>
            <a:ext cx="3826713"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3" name="Rettangolo: Angoli arrotondati 18">
            <a:extLst>
              <a:ext uri="{FF2B5EF4-FFF2-40B4-BE49-F238E27FC236}">
                <a16:creationId xmlns:a16="http://schemas.microsoft.com/office/drawing/2014/main" id="{1A678211-9BDD-4DC2-F3AD-3B25BA59BA97}"/>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25" name="CasellaDiTesto 24">
            <a:extLst>
              <a:ext uri="{FF2B5EF4-FFF2-40B4-BE49-F238E27FC236}">
                <a16:creationId xmlns:a16="http://schemas.microsoft.com/office/drawing/2014/main" id="{F9EF4BE2-0723-50B3-4084-D542A4E5F63F}"/>
              </a:ext>
            </a:extLst>
          </p:cNvPr>
          <p:cNvSpPr txBox="1"/>
          <p:nvPr/>
        </p:nvSpPr>
        <p:spPr>
          <a:xfrm>
            <a:off x="4206817" y="224287"/>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Modello gerarchico</a:t>
            </a:r>
          </a:p>
        </p:txBody>
      </p:sp>
      <p:grpSp>
        <p:nvGrpSpPr>
          <p:cNvPr id="31" name="Gruppo 30">
            <a:extLst>
              <a:ext uri="{FF2B5EF4-FFF2-40B4-BE49-F238E27FC236}">
                <a16:creationId xmlns:a16="http://schemas.microsoft.com/office/drawing/2014/main" id="{BA209F59-4EE4-3AA3-F424-60DC0A60BA9A}"/>
              </a:ext>
            </a:extLst>
          </p:cNvPr>
          <p:cNvGrpSpPr/>
          <p:nvPr/>
        </p:nvGrpSpPr>
        <p:grpSpPr>
          <a:xfrm>
            <a:off x="105210" y="61204"/>
            <a:ext cx="423944" cy="417610"/>
            <a:chOff x="958963" y="1184423"/>
            <a:chExt cx="1828800" cy="1801474"/>
          </a:xfrm>
        </p:grpSpPr>
        <p:sp>
          <p:nvSpPr>
            <p:cNvPr id="27" name="Ovale 26">
              <a:extLst>
                <a:ext uri="{FF2B5EF4-FFF2-40B4-BE49-F238E27FC236}">
                  <a16:creationId xmlns:a16="http://schemas.microsoft.com/office/drawing/2014/main" id="{07AC8750-7F7A-4B3A-2C32-E3B52243BDCB}"/>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28" name="Elemento grafico 27" descr="Faccia triste con riempimento a tinta unita con riempimento a tinta unita">
              <a:extLst>
                <a:ext uri="{FF2B5EF4-FFF2-40B4-BE49-F238E27FC236}">
                  <a16:creationId xmlns:a16="http://schemas.microsoft.com/office/drawing/2014/main" id="{9167F9FD-67BD-8038-ECCC-BF0CBBD3C53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29" name="Ovale 28">
              <a:extLst>
                <a:ext uri="{FF2B5EF4-FFF2-40B4-BE49-F238E27FC236}">
                  <a16:creationId xmlns:a16="http://schemas.microsoft.com/office/drawing/2014/main" id="{DAB636D7-F28D-350C-D708-9BBD9C514A7B}"/>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 name="Elemento grafico 29" descr="Faccia sorridente con riempimento a tinta unita con riempimento a tinta unita">
              <a:extLst>
                <a:ext uri="{FF2B5EF4-FFF2-40B4-BE49-F238E27FC236}">
                  <a16:creationId xmlns:a16="http://schemas.microsoft.com/office/drawing/2014/main" id="{057D8CDA-4A84-E5B9-5736-FE406B3DDB0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sp>
        <p:nvSpPr>
          <p:cNvPr id="33" name="CasellaDiTesto 32">
            <a:extLst>
              <a:ext uri="{FF2B5EF4-FFF2-40B4-BE49-F238E27FC236}">
                <a16:creationId xmlns:a16="http://schemas.microsoft.com/office/drawing/2014/main" id="{300FE89B-E25B-893C-B002-D1C876DE80BD}"/>
              </a:ext>
            </a:extLst>
          </p:cNvPr>
          <p:cNvSpPr txBox="1"/>
          <p:nvPr/>
        </p:nvSpPr>
        <p:spPr>
          <a:xfrm>
            <a:off x="529154" y="1245155"/>
            <a:ext cx="10684565"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2000">
                <a:latin typeface="+mj-lt"/>
                <a:cs typeface="Segoe UI Light"/>
              </a:rPr>
              <a:t>Tutti i precedenti modelli sono stati adattati senza includere la variabile </a:t>
            </a:r>
            <a:r>
              <a:rPr lang="it-IT" sz="2000" b="1" err="1">
                <a:latin typeface="+mj-lt"/>
                <a:cs typeface="Segoe UI Light"/>
              </a:rPr>
              <a:t>Pin.code</a:t>
            </a:r>
            <a:r>
              <a:rPr lang="it-IT" sz="2000" b="1">
                <a:latin typeface="+mj-lt"/>
                <a:cs typeface="Segoe UI Light"/>
              </a:rPr>
              <a:t>, </a:t>
            </a:r>
            <a:r>
              <a:rPr lang="it-IT" sz="2000">
                <a:latin typeface="+mj-lt"/>
                <a:cs typeface="Segoe UI Light"/>
              </a:rPr>
              <a:t>variabile qualitativa relativa al codice postale con 77 modalità</a:t>
            </a:r>
          </a:p>
          <a:p>
            <a:pPr marL="285750" indent="-285750">
              <a:buFont typeface="Arial"/>
              <a:buChar char="•"/>
            </a:pPr>
            <a:endParaRPr lang="it-IT" sz="2000">
              <a:latin typeface="+mj-lt"/>
              <a:cs typeface="Segoe UI Light"/>
            </a:endParaRPr>
          </a:p>
          <a:p>
            <a:pPr marL="285750" indent="-285750">
              <a:buFont typeface="Arial"/>
              <a:buChar char="•"/>
            </a:pPr>
            <a:r>
              <a:rPr lang="it-IT" sz="2000">
                <a:latin typeface="+mj-lt"/>
                <a:cs typeface="Segoe UI Light"/>
              </a:rPr>
              <a:t>Si è pensato di adattare un </a:t>
            </a:r>
            <a:r>
              <a:rPr lang="it-IT" sz="2000" b="1">
                <a:latin typeface="+mj-lt"/>
                <a:cs typeface="Segoe UI Light"/>
              </a:rPr>
              <a:t>modello gerarchico ad intercetta variabile </a:t>
            </a:r>
            <a:r>
              <a:rPr lang="it-IT" sz="2000">
                <a:latin typeface="+mj-lt"/>
                <a:cs typeface="Segoe UI Light"/>
              </a:rPr>
              <a:t>con le variabili esplicative selezionate dal modello logistico </a:t>
            </a:r>
            <a:r>
              <a:rPr lang="it-IT" sz="2000" err="1">
                <a:latin typeface="+mj-lt"/>
                <a:cs typeface="Segoe UI Light"/>
              </a:rPr>
              <a:t>stepwise</a:t>
            </a:r>
            <a:r>
              <a:rPr lang="it-IT" sz="2000">
                <a:latin typeface="+mj-lt"/>
                <a:cs typeface="Segoe UI Light"/>
              </a:rPr>
              <a:t>. </a:t>
            </a:r>
          </a:p>
          <a:p>
            <a:pPr marL="285750" indent="-285750">
              <a:buFont typeface="Arial"/>
              <a:buChar char="•"/>
            </a:pPr>
            <a:endParaRPr lang="it-IT" sz="2000">
              <a:latin typeface="+mj-lt"/>
              <a:cs typeface="Segoe UI Light"/>
            </a:endParaRPr>
          </a:p>
          <a:p>
            <a:pPr marL="285750" indent="-285750">
              <a:buFont typeface="Arial"/>
              <a:buChar char="•"/>
            </a:pPr>
            <a:r>
              <a:rPr lang="it-IT" sz="2000">
                <a:latin typeface="+mj-lt"/>
                <a:cs typeface="Segoe UI Light"/>
              </a:rPr>
              <a:t>A causa della presenza di 12 codici postali presenti una sola volta nel dataset che non rendevano possibile l'adattamento del modello, si è provveduto all'aggregazione di tali modalità nel seguente modo:</a:t>
            </a:r>
          </a:p>
          <a:p>
            <a:pPr marL="914400" lvl="1" indent="-457200">
              <a:buAutoNum type="arabicPeriod"/>
            </a:pPr>
            <a:r>
              <a:rPr lang="it-IT" sz="2000">
                <a:latin typeface="+mj-lt"/>
                <a:cs typeface="Segoe UI Light"/>
              </a:rPr>
              <a:t>sono state calcolate latitudine e longitudine medie di ogni codice postale sulla base di latitudine e longitudine degli ordini effettuati  da quel codice postale</a:t>
            </a:r>
          </a:p>
          <a:p>
            <a:pPr marL="914400" lvl="1" indent="-457200">
              <a:buFontTx/>
              <a:buAutoNum type="arabicPeriod"/>
            </a:pPr>
            <a:r>
              <a:rPr lang="it-IT" sz="2000">
                <a:latin typeface="+mj-lt"/>
                <a:cs typeface="Segoe UI Light"/>
              </a:rPr>
              <a:t>è stata calcolata una matrice di distanze tra i codici postali</a:t>
            </a:r>
          </a:p>
          <a:p>
            <a:pPr marL="914400" lvl="1" indent="-457200">
              <a:buFontTx/>
              <a:buAutoNum type="arabicPeriod"/>
            </a:pPr>
            <a:r>
              <a:rPr lang="it-IT" sz="2000">
                <a:latin typeface="+mj-lt"/>
                <a:cs typeface="Segoe UI Light"/>
              </a:rPr>
              <a:t>i codici postali con una sola osservazione sono stati aggregati al codice postale più vicino</a:t>
            </a:r>
          </a:p>
          <a:p>
            <a:pPr marL="285750" indent="-285750">
              <a:buFont typeface="Arial"/>
              <a:buChar char="•"/>
            </a:pPr>
            <a:endParaRPr lang="it-IT" sz="2000">
              <a:latin typeface="+mj-lt"/>
              <a:cs typeface="Segoe UI Light"/>
            </a:endParaRPr>
          </a:p>
          <a:p>
            <a:pPr marL="285750" indent="-285750">
              <a:buFont typeface="Arial"/>
              <a:buChar char="•"/>
            </a:pPr>
            <a:endParaRPr lang="it-IT">
              <a:latin typeface="+mj-lt"/>
              <a:cs typeface="Segoe UI Light"/>
            </a:endParaRPr>
          </a:p>
        </p:txBody>
      </p:sp>
    </p:spTree>
    <p:extLst>
      <p:ext uri="{BB962C8B-B14F-4D97-AF65-F5344CB8AC3E}">
        <p14:creationId xmlns:p14="http://schemas.microsoft.com/office/powerpoint/2010/main" val="4090041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0008FD3-BF8F-C548-FA2E-78A29AFD0996}"/>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B995C0A7-7E50-D78B-4AEE-D4B74CDE1724}"/>
              </a:ext>
            </a:extLst>
          </p:cNvPr>
          <p:cNvSpPr>
            <a:spLocks noGrp="1"/>
          </p:cNvSpPr>
          <p:nvPr>
            <p:ph type="sldNum" sz="quarter" idx="12"/>
          </p:nvPr>
        </p:nvSpPr>
        <p:spPr/>
        <p:txBody>
          <a:bodyPr/>
          <a:lstStyle/>
          <a:p>
            <a:pPr rtl="0"/>
            <a:fld id="{06FEDF93-2BFD-41CA-ABC7-B039102F3792}" type="slidenum">
              <a:rPr lang="it-IT" noProof="0" smtClean="0"/>
              <a:t>23</a:t>
            </a:fld>
            <a:endParaRPr lang="it-IT" noProof="0"/>
          </a:p>
        </p:txBody>
      </p:sp>
      <p:graphicFrame>
        <p:nvGraphicFramePr>
          <p:cNvPr id="5" name="Tabella 10">
            <a:extLst>
              <a:ext uri="{FF2B5EF4-FFF2-40B4-BE49-F238E27FC236}">
                <a16:creationId xmlns:a16="http://schemas.microsoft.com/office/drawing/2014/main" id="{43914B42-F505-3503-6858-54FFABED4C63}"/>
              </a:ext>
            </a:extLst>
          </p:cNvPr>
          <p:cNvGraphicFramePr>
            <a:graphicFrameLocks noGrp="1"/>
          </p:cNvGraphicFramePr>
          <p:nvPr>
            <p:extLst>
              <p:ext uri="{D42A27DB-BD31-4B8C-83A1-F6EECF244321}">
                <p14:modId xmlns:p14="http://schemas.microsoft.com/office/powerpoint/2010/main" val="3842919355"/>
              </p:ext>
            </p:extLst>
          </p:nvPr>
        </p:nvGraphicFramePr>
        <p:xfrm>
          <a:off x="1234281" y="1467882"/>
          <a:ext cx="9442125" cy="4204015"/>
        </p:xfrm>
        <a:graphic>
          <a:graphicData uri="http://schemas.openxmlformats.org/drawingml/2006/table">
            <a:tbl>
              <a:tblPr firstRow="1" bandRow="1">
                <a:tableStyleId>{5C22544A-7EE6-4342-B048-85BDC9FD1C3A}</a:tableStyleId>
              </a:tblPr>
              <a:tblGrid>
                <a:gridCol w="3147375">
                  <a:extLst>
                    <a:ext uri="{9D8B030D-6E8A-4147-A177-3AD203B41FA5}">
                      <a16:colId xmlns:a16="http://schemas.microsoft.com/office/drawing/2014/main" val="4294145183"/>
                    </a:ext>
                  </a:extLst>
                </a:gridCol>
                <a:gridCol w="3147375">
                  <a:extLst>
                    <a:ext uri="{9D8B030D-6E8A-4147-A177-3AD203B41FA5}">
                      <a16:colId xmlns:a16="http://schemas.microsoft.com/office/drawing/2014/main" val="2206265121"/>
                    </a:ext>
                  </a:extLst>
                </a:gridCol>
                <a:gridCol w="3147375">
                  <a:extLst>
                    <a:ext uri="{9D8B030D-6E8A-4147-A177-3AD203B41FA5}">
                      <a16:colId xmlns:a16="http://schemas.microsoft.com/office/drawing/2014/main" val="3636761622"/>
                    </a:ext>
                  </a:extLst>
                </a:gridCol>
              </a:tblGrid>
              <a:tr h="600574">
                <a:tc>
                  <a:txBody>
                    <a:bodyPr/>
                    <a:lstStyle/>
                    <a:p>
                      <a:pPr lvl="0" algn="ctr">
                        <a:buNone/>
                      </a:pPr>
                      <a:endParaRPr lang="it-IT" b="1">
                        <a:solidFill>
                          <a:schemeClr val="bg1"/>
                        </a:solidFill>
                        <a:latin typeface="+mj-lt"/>
                      </a:endParaRPr>
                    </a:p>
                  </a:txBody>
                  <a:tcPr>
                    <a:solidFill>
                      <a:schemeClr val="bg1"/>
                    </a:solidFill>
                  </a:tcPr>
                </a:tc>
                <a:tc gridSpan="2">
                  <a:txBody>
                    <a:bodyPr/>
                    <a:lstStyle/>
                    <a:p>
                      <a:pPr lvl="0" algn="ctr">
                        <a:buNone/>
                      </a:pPr>
                      <a:r>
                        <a:rPr lang="it-IT" b="1" err="1">
                          <a:solidFill>
                            <a:schemeClr val="bg1"/>
                          </a:solidFill>
                          <a:latin typeface="+mj-lt"/>
                        </a:rPr>
                        <a:t>Accuracy</a:t>
                      </a:r>
                      <a:r>
                        <a:rPr lang="it-IT" b="1">
                          <a:solidFill>
                            <a:schemeClr val="bg1"/>
                          </a:solidFill>
                          <a:latin typeface="+mj-lt"/>
                        </a:rPr>
                        <a:t> (Standard </a:t>
                      </a:r>
                      <a:r>
                        <a:rPr lang="it-IT" b="1" err="1">
                          <a:solidFill>
                            <a:schemeClr val="bg1"/>
                          </a:solidFill>
                          <a:latin typeface="+mj-lt"/>
                        </a:rPr>
                        <a:t>Error</a:t>
                      </a:r>
                      <a:r>
                        <a:rPr lang="it-IT" b="1">
                          <a:solidFill>
                            <a:schemeClr val="bg1"/>
                          </a:solidFill>
                          <a:latin typeface="+mj-lt"/>
                        </a:rPr>
                        <a:t>)</a:t>
                      </a:r>
                    </a:p>
                  </a:txBody>
                  <a:tcPr anchor="ctr">
                    <a:solidFill>
                      <a:srgbClr val="0D8295"/>
                    </a:solidFill>
                  </a:tcPr>
                </a:tc>
                <a:tc hMerge="1">
                  <a:txBody>
                    <a:bodyPr/>
                    <a:lstStyle/>
                    <a:p>
                      <a:endParaRPr lang="it-IT"/>
                    </a:p>
                  </a:txBody>
                  <a:tcPr>
                    <a:solidFill>
                      <a:srgbClr val="0D8295"/>
                    </a:solidFill>
                  </a:tcPr>
                </a:tc>
                <a:extLst>
                  <a:ext uri="{0D108BD9-81ED-4DB2-BD59-A6C34878D82A}">
                    <a16:rowId xmlns:a16="http://schemas.microsoft.com/office/drawing/2014/main" val="2970346981"/>
                  </a:ext>
                </a:extLst>
              </a:tr>
              <a:tr h="600574">
                <a:tc>
                  <a:txBody>
                    <a:bodyPr/>
                    <a:lstStyle/>
                    <a:p>
                      <a:pPr algn="ctr"/>
                      <a:endParaRPr lang="it-IT" b="1">
                        <a:solidFill>
                          <a:schemeClr val="bg1"/>
                        </a:solidFill>
                        <a:latin typeface="+mj-lt"/>
                      </a:endParaRPr>
                    </a:p>
                  </a:txBody>
                  <a:tcPr anchor="ctr">
                    <a:solidFill>
                      <a:schemeClr val="bg1"/>
                    </a:solidFill>
                  </a:tcPr>
                </a:tc>
                <a:tc>
                  <a:txBody>
                    <a:bodyPr/>
                    <a:lstStyle/>
                    <a:p>
                      <a:pPr lvl="0" algn="ctr">
                        <a:buNone/>
                      </a:pPr>
                      <a:r>
                        <a:rPr lang="it-IT" b="1">
                          <a:solidFill>
                            <a:schemeClr val="bg1"/>
                          </a:solidFill>
                          <a:latin typeface="+mj-lt"/>
                        </a:rPr>
                        <a:t>Esplicative numeriche</a:t>
                      </a:r>
                    </a:p>
                  </a:txBody>
                  <a:tcPr anchor="ctr">
                    <a:solidFill>
                      <a:srgbClr val="0D8295"/>
                    </a:solidFill>
                  </a:tcPr>
                </a:tc>
                <a:tc>
                  <a:txBody>
                    <a:bodyPr/>
                    <a:lstStyle/>
                    <a:p>
                      <a:pPr lvl="0" algn="ctr">
                        <a:buNone/>
                      </a:pPr>
                      <a:r>
                        <a:rPr lang="it-IT" b="1">
                          <a:solidFill>
                            <a:schemeClr val="bg1"/>
                          </a:solidFill>
                          <a:latin typeface="+mj-lt"/>
                        </a:rPr>
                        <a:t>Esplicative categoriali</a:t>
                      </a:r>
                    </a:p>
                  </a:txBody>
                  <a:tcPr anchor="ctr">
                    <a:solidFill>
                      <a:srgbClr val="0D8295"/>
                    </a:solidFill>
                  </a:tcPr>
                </a:tc>
                <a:extLst>
                  <a:ext uri="{0D108BD9-81ED-4DB2-BD59-A6C34878D82A}">
                    <a16:rowId xmlns:a16="http://schemas.microsoft.com/office/drawing/2014/main" val="1543774909"/>
                  </a:ext>
                </a:extLst>
              </a:tr>
              <a:tr h="600574">
                <a:tc>
                  <a:txBody>
                    <a:bodyPr/>
                    <a:lstStyle/>
                    <a:p>
                      <a:pPr lvl="0" algn="ctr">
                        <a:buNone/>
                      </a:pPr>
                      <a:r>
                        <a:rPr lang="it-IT" b="1">
                          <a:solidFill>
                            <a:schemeClr val="bg1"/>
                          </a:solidFill>
                          <a:latin typeface="+mj-lt"/>
                        </a:rPr>
                        <a:t>Albero</a:t>
                      </a:r>
                    </a:p>
                  </a:txBody>
                  <a:tcPr anchor="ctr">
                    <a:solidFill>
                      <a:srgbClr val="258E9F"/>
                    </a:solidFill>
                  </a:tcPr>
                </a:tc>
                <a:tc>
                  <a:txBody>
                    <a:bodyPr/>
                    <a:lstStyle/>
                    <a:p>
                      <a:pPr algn="ctr"/>
                      <a:r>
                        <a:rPr lang="it-IT" b="0">
                          <a:solidFill>
                            <a:srgbClr val="074651"/>
                          </a:solidFill>
                          <a:latin typeface="+mj-lt"/>
                        </a:rPr>
                        <a:t>0.89 (0.04)</a:t>
                      </a:r>
                    </a:p>
                  </a:txBody>
                  <a:tcPr anchor="ctr">
                    <a:solidFill>
                      <a:srgbClr val="9ECDD5"/>
                    </a:solidFill>
                  </a:tcPr>
                </a:tc>
                <a:tc>
                  <a:txBody>
                    <a:bodyPr/>
                    <a:lstStyle/>
                    <a:p>
                      <a:pPr algn="ctr"/>
                      <a:r>
                        <a:rPr lang="it-IT" b="0">
                          <a:solidFill>
                            <a:srgbClr val="074651"/>
                          </a:solidFill>
                          <a:latin typeface="+mj-lt"/>
                        </a:rPr>
                        <a:t>0.89 (0.04)</a:t>
                      </a:r>
                    </a:p>
                  </a:txBody>
                  <a:tcPr anchor="ctr">
                    <a:solidFill>
                      <a:srgbClr val="9ECDD5"/>
                    </a:solidFill>
                  </a:tcPr>
                </a:tc>
                <a:extLst>
                  <a:ext uri="{0D108BD9-81ED-4DB2-BD59-A6C34878D82A}">
                    <a16:rowId xmlns:a16="http://schemas.microsoft.com/office/drawing/2014/main" val="52152874"/>
                  </a:ext>
                </a:extLst>
              </a:tr>
              <a:tr h="600574">
                <a:tc>
                  <a:txBody>
                    <a:bodyPr/>
                    <a:lstStyle/>
                    <a:p>
                      <a:pPr lvl="0" algn="ctr">
                        <a:buNone/>
                      </a:pPr>
                      <a:r>
                        <a:rPr lang="it-IT" b="1">
                          <a:solidFill>
                            <a:schemeClr val="bg1"/>
                          </a:solidFill>
                          <a:latin typeface="+mj-lt"/>
                        </a:rPr>
                        <a:t>Random </a:t>
                      </a:r>
                      <a:r>
                        <a:rPr lang="it-IT" b="1" err="1">
                          <a:solidFill>
                            <a:schemeClr val="bg1"/>
                          </a:solidFill>
                          <a:latin typeface="+mj-lt"/>
                        </a:rPr>
                        <a:t>Forest</a:t>
                      </a:r>
                    </a:p>
                  </a:txBody>
                  <a:tcPr anchor="ctr">
                    <a:solidFill>
                      <a:srgbClr val="CB7A09"/>
                    </a:solidFill>
                  </a:tcPr>
                </a:tc>
                <a:tc>
                  <a:txBody>
                    <a:bodyPr/>
                    <a:lstStyle/>
                    <a:p>
                      <a:pPr lvl="0" algn="ctr">
                        <a:buNone/>
                      </a:pPr>
                      <a:r>
                        <a:rPr lang="it-IT" b="1">
                          <a:solidFill>
                            <a:srgbClr val="074651"/>
                          </a:solidFill>
                          <a:latin typeface="+mj-lt"/>
                        </a:rPr>
                        <a:t>0.93 (0.03)</a:t>
                      </a:r>
                    </a:p>
                  </a:txBody>
                  <a:tcPr anchor="ctr">
                    <a:solidFill>
                      <a:srgbClr val="F59F26"/>
                    </a:solidFill>
                  </a:tcPr>
                </a:tc>
                <a:tc>
                  <a:txBody>
                    <a:bodyPr/>
                    <a:lstStyle/>
                    <a:p>
                      <a:pPr algn="ctr"/>
                      <a:r>
                        <a:rPr lang="it-IT" b="1">
                          <a:solidFill>
                            <a:srgbClr val="074651"/>
                          </a:solidFill>
                          <a:latin typeface="+mj-lt"/>
                        </a:rPr>
                        <a:t>0.95 (0.02)</a:t>
                      </a:r>
                    </a:p>
                  </a:txBody>
                  <a:tcPr anchor="ctr">
                    <a:solidFill>
                      <a:srgbClr val="F59F26"/>
                    </a:solidFill>
                  </a:tcPr>
                </a:tc>
                <a:extLst>
                  <a:ext uri="{0D108BD9-81ED-4DB2-BD59-A6C34878D82A}">
                    <a16:rowId xmlns:a16="http://schemas.microsoft.com/office/drawing/2014/main" val="3403080710"/>
                  </a:ext>
                </a:extLst>
              </a:tr>
              <a:tr h="600574">
                <a:tc>
                  <a:txBody>
                    <a:bodyPr/>
                    <a:lstStyle/>
                    <a:p>
                      <a:pPr lvl="0" algn="ctr">
                        <a:buNone/>
                      </a:pPr>
                      <a:r>
                        <a:rPr lang="it-IT" b="1" err="1">
                          <a:solidFill>
                            <a:schemeClr val="bg1"/>
                          </a:solidFill>
                          <a:latin typeface="+mj-lt"/>
                        </a:rPr>
                        <a:t>Gradient</a:t>
                      </a:r>
                      <a:r>
                        <a:rPr lang="it-IT" b="1">
                          <a:solidFill>
                            <a:schemeClr val="bg1"/>
                          </a:solidFill>
                          <a:latin typeface="+mj-lt"/>
                        </a:rPr>
                        <a:t> </a:t>
                      </a:r>
                      <a:r>
                        <a:rPr lang="it-IT" b="1" err="1">
                          <a:solidFill>
                            <a:schemeClr val="bg1"/>
                          </a:solidFill>
                          <a:latin typeface="+mj-lt"/>
                        </a:rPr>
                        <a:t>Boosting</a:t>
                      </a:r>
                      <a:endParaRPr lang="it-IT"/>
                    </a:p>
                  </a:txBody>
                  <a:tcPr anchor="ctr">
                    <a:solidFill>
                      <a:srgbClr val="CB7A09">
                        <a:alpha val="85000"/>
                      </a:srgbClr>
                    </a:solidFill>
                  </a:tcPr>
                </a:tc>
                <a:tc>
                  <a:txBody>
                    <a:bodyPr/>
                    <a:lstStyle/>
                    <a:p>
                      <a:pPr lvl="0" algn="ctr">
                        <a:buNone/>
                      </a:pPr>
                      <a:r>
                        <a:rPr lang="it-IT" b="1">
                          <a:solidFill>
                            <a:srgbClr val="074651"/>
                          </a:solidFill>
                          <a:latin typeface="+mj-lt"/>
                        </a:rPr>
                        <a:t>0.92 (0.03)</a:t>
                      </a:r>
                      <a:endParaRPr lang="it-IT"/>
                    </a:p>
                  </a:txBody>
                  <a:tcPr anchor="ctr">
                    <a:solidFill>
                      <a:srgbClr val="F59F26">
                        <a:alpha val="85000"/>
                      </a:srgbClr>
                    </a:solidFill>
                  </a:tcPr>
                </a:tc>
                <a:tc>
                  <a:txBody>
                    <a:bodyPr/>
                    <a:lstStyle/>
                    <a:p>
                      <a:pPr lvl="0" algn="ctr">
                        <a:buNone/>
                      </a:pPr>
                      <a:r>
                        <a:rPr lang="it-IT" b="1">
                          <a:solidFill>
                            <a:srgbClr val="074651"/>
                          </a:solidFill>
                          <a:latin typeface="+mj-lt"/>
                        </a:rPr>
                        <a:t>0.93 (0.04)</a:t>
                      </a:r>
                      <a:endParaRPr lang="it-IT"/>
                    </a:p>
                  </a:txBody>
                  <a:tcPr anchor="ctr">
                    <a:solidFill>
                      <a:srgbClr val="F59F26">
                        <a:alpha val="85000"/>
                      </a:srgbClr>
                    </a:solidFill>
                  </a:tcPr>
                </a:tc>
                <a:extLst>
                  <a:ext uri="{0D108BD9-81ED-4DB2-BD59-A6C34878D82A}">
                    <a16:rowId xmlns:a16="http://schemas.microsoft.com/office/drawing/2014/main" val="2720251758"/>
                  </a:ext>
                </a:extLst>
              </a:tr>
              <a:tr h="600573">
                <a:tc>
                  <a:txBody>
                    <a:bodyPr/>
                    <a:lstStyle/>
                    <a:p>
                      <a:pPr lvl="0" algn="ctr">
                        <a:buNone/>
                      </a:pPr>
                      <a:r>
                        <a:rPr lang="it-IT" b="1">
                          <a:solidFill>
                            <a:schemeClr val="bg1"/>
                          </a:solidFill>
                          <a:latin typeface="+mj-lt"/>
                        </a:rPr>
                        <a:t>Gerarchico</a:t>
                      </a:r>
                    </a:p>
                  </a:txBody>
                  <a:tcPr anchor="ctr">
                    <a:solidFill>
                      <a:srgbClr val="0D8295"/>
                    </a:solidFill>
                  </a:tcPr>
                </a:tc>
                <a:tc>
                  <a:txBody>
                    <a:bodyPr/>
                    <a:lstStyle/>
                    <a:p>
                      <a:pPr lvl="0" algn="ctr">
                        <a:buNone/>
                      </a:pPr>
                      <a:r>
                        <a:rPr lang="it-IT" b="0">
                          <a:solidFill>
                            <a:srgbClr val="074651"/>
                          </a:solidFill>
                          <a:latin typeface="+mj-lt"/>
                        </a:rPr>
                        <a:t>0.92 (0.03)</a:t>
                      </a:r>
                    </a:p>
                  </a:txBody>
                  <a:tcPr anchor="ctr">
                    <a:solidFill>
                      <a:srgbClr val="9ECDD5"/>
                    </a:solidFill>
                  </a:tcPr>
                </a:tc>
                <a:tc>
                  <a:txBody>
                    <a:bodyPr/>
                    <a:lstStyle/>
                    <a:p>
                      <a:pPr lvl="0" algn="ctr">
                        <a:buNone/>
                      </a:pPr>
                      <a:r>
                        <a:rPr lang="it-IT" b="0">
                          <a:solidFill>
                            <a:srgbClr val="074651"/>
                          </a:solidFill>
                          <a:latin typeface="+mj-lt"/>
                        </a:rPr>
                        <a:t>0.89 (0.03)</a:t>
                      </a:r>
                    </a:p>
                  </a:txBody>
                  <a:tcPr anchor="ctr">
                    <a:solidFill>
                      <a:srgbClr val="9ECDD5"/>
                    </a:solidFill>
                  </a:tcPr>
                </a:tc>
                <a:extLst>
                  <a:ext uri="{0D108BD9-81ED-4DB2-BD59-A6C34878D82A}">
                    <a16:rowId xmlns:a16="http://schemas.microsoft.com/office/drawing/2014/main" val="1355917400"/>
                  </a:ext>
                </a:extLst>
              </a:tr>
              <a:tr h="600572">
                <a:tc>
                  <a:txBody>
                    <a:bodyPr/>
                    <a:lstStyle/>
                    <a:p>
                      <a:pPr lvl="0" algn="ctr">
                        <a:buNone/>
                      </a:pPr>
                      <a:r>
                        <a:rPr lang="it-IT" b="1">
                          <a:solidFill>
                            <a:schemeClr val="bg1"/>
                          </a:solidFill>
                          <a:latin typeface="+mj-lt"/>
                        </a:rPr>
                        <a:t>Logistico </a:t>
                      </a:r>
                      <a:r>
                        <a:rPr lang="it-IT" b="1" err="1">
                          <a:solidFill>
                            <a:schemeClr val="bg1"/>
                          </a:solidFill>
                          <a:latin typeface="+mj-lt"/>
                        </a:rPr>
                        <a:t>stepwise</a:t>
                      </a:r>
                    </a:p>
                  </a:txBody>
                  <a:tcPr anchor="ctr">
                    <a:solidFill>
                      <a:srgbClr val="0D8295"/>
                    </a:solidFill>
                  </a:tcPr>
                </a:tc>
                <a:tc>
                  <a:txBody>
                    <a:bodyPr/>
                    <a:lstStyle/>
                    <a:p>
                      <a:pPr lvl="0" algn="ctr">
                        <a:buNone/>
                      </a:pPr>
                      <a:r>
                        <a:rPr lang="it-IT" b="0">
                          <a:solidFill>
                            <a:srgbClr val="074651"/>
                          </a:solidFill>
                          <a:latin typeface="+mj-lt"/>
                        </a:rPr>
                        <a:t>0.84 (0.04)</a:t>
                      </a:r>
                    </a:p>
                  </a:txBody>
                  <a:tcPr anchor="ctr">
                    <a:solidFill>
                      <a:srgbClr val="9ECDD5"/>
                    </a:solidFill>
                  </a:tcPr>
                </a:tc>
                <a:tc>
                  <a:txBody>
                    <a:bodyPr/>
                    <a:lstStyle/>
                    <a:p>
                      <a:pPr lvl="0" algn="ctr">
                        <a:buNone/>
                      </a:pPr>
                      <a:r>
                        <a:rPr lang="it-IT" b="0">
                          <a:solidFill>
                            <a:srgbClr val="074651"/>
                          </a:solidFill>
                          <a:latin typeface="+mj-lt"/>
                        </a:rPr>
                        <a:t>0.84 (0.06)</a:t>
                      </a:r>
                    </a:p>
                  </a:txBody>
                  <a:tcPr anchor="ctr">
                    <a:solidFill>
                      <a:srgbClr val="9ECDD5"/>
                    </a:solidFill>
                  </a:tcPr>
                </a:tc>
                <a:extLst>
                  <a:ext uri="{0D108BD9-81ED-4DB2-BD59-A6C34878D82A}">
                    <a16:rowId xmlns:a16="http://schemas.microsoft.com/office/drawing/2014/main" val="2613655672"/>
                  </a:ext>
                </a:extLst>
              </a:tr>
            </a:tbl>
          </a:graphicData>
        </a:graphic>
      </p:graphicFrame>
      <p:cxnSp>
        <p:nvCxnSpPr>
          <p:cNvPr id="7" name="Connettore diritto 6">
            <a:extLst>
              <a:ext uri="{FF2B5EF4-FFF2-40B4-BE49-F238E27FC236}">
                <a16:creationId xmlns:a16="http://schemas.microsoft.com/office/drawing/2014/main" id="{976CCD48-97C2-C990-342A-E2D7884CF32B}"/>
              </a:ext>
              <a:ext uri="{C183D7F6-B498-43B3-948B-1728B52AA6E4}">
                <adec:decorative xmlns:adec="http://schemas.microsoft.com/office/drawing/2017/decorative" xmlns="" val="1"/>
              </a:ext>
            </a:extLst>
          </p:cNvPr>
          <p:cNvCxnSpPr>
            <a:cxnSpLocks/>
          </p:cNvCxnSpPr>
          <p:nvPr/>
        </p:nvCxnSpPr>
        <p:spPr>
          <a:xfrm>
            <a:off x="8078637" y="551653"/>
            <a:ext cx="41133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E3332D9E-5C0A-D155-577A-E3CB23D93C38}"/>
              </a:ext>
              <a:ext uri="{C183D7F6-B498-43B3-948B-1728B52AA6E4}">
                <adec:decorative xmlns:adec="http://schemas.microsoft.com/office/drawing/2017/decorative" xmlns="" val="1"/>
              </a:ext>
            </a:extLst>
          </p:cNvPr>
          <p:cNvCxnSpPr>
            <a:cxnSpLocks/>
          </p:cNvCxnSpPr>
          <p:nvPr/>
        </p:nvCxnSpPr>
        <p:spPr>
          <a:xfrm flipV="1">
            <a:off x="0" y="551651"/>
            <a:ext cx="3826713"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Rettangolo: Angoli arrotondati 18">
            <a:extLst>
              <a:ext uri="{FF2B5EF4-FFF2-40B4-BE49-F238E27FC236}">
                <a16:creationId xmlns:a16="http://schemas.microsoft.com/office/drawing/2014/main" id="{63FCE9D8-43CA-E531-2579-12A1BBBE0F97}"/>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3" name="CasellaDiTesto 12">
            <a:extLst>
              <a:ext uri="{FF2B5EF4-FFF2-40B4-BE49-F238E27FC236}">
                <a16:creationId xmlns:a16="http://schemas.microsoft.com/office/drawing/2014/main" id="{41732813-479F-FF09-D169-B1BB5FAC74DA}"/>
              </a:ext>
            </a:extLst>
          </p:cNvPr>
          <p:cNvSpPr txBox="1"/>
          <p:nvPr/>
        </p:nvSpPr>
        <p:spPr>
          <a:xfrm>
            <a:off x="4206817" y="224287"/>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Modello gerarchico</a:t>
            </a:r>
          </a:p>
        </p:txBody>
      </p:sp>
      <p:grpSp>
        <p:nvGrpSpPr>
          <p:cNvPr id="19" name="Gruppo 18">
            <a:extLst>
              <a:ext uri="{FF2B5EF4-FFF2-40B4-BE49-F238E27FC236}">
                <a16:creationId xmlns:a16="http://schemas.microsoft.com/office/drawing/2014/main" id="{40F26229-4620-FE00-045F-22B80DA67919}"/>
              </a:ext>
            </a:extLst>
          </p:cNvPr>
          <p:cNvGrpSpPr/>
          <p:nvPr/>
        </p:nvGrpSpPr>
        <p:grpSpPr>
          <a:xfrm>
            <a:off x="105210" y="61204"/>
            <a:ext cx="423944" cy="417610"/>
            <a:chOff x="958963" y="1184423"/>
            <a:chExt cx="1828800" cy="1801474"/>
          </a:xfrm>
        </p:grpSpPr>
        <p:sp>
          <p:nvSpPr>
            <p:cNvPr id="15" name="Ovale 14">
              <a:extLst>
                <a:ext uri="{FF2B5EF4-FFF2-40B4-BE49-F238E27FC236}">
                  <a16:creationId xmlns:a16="http://schemas.microsoft.com/office/drawing/2014/main" id="{9E6B167B-5E08-2633-63FA-523E488221B1}"/>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6" name="Elemento grafico 15" descr="Faccia triste con riempimento a tinta unita con riempimento a tinta unita">
              <a:extLst>
                <a:ext uri="{FF2B5EF4-FFF2-40B4-BE49-F238E27FC236}">
                  <a16:creationId xmlns:a16="http://schemas.microsoft.com/office/drawing/2014/main" id="{916E54B4-786C-4B03-4355-A9A42AC2E4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7" name="Ovale 16">
              <a:extLst>
                <a:ext uri="{FF2B5EF4-FFF2-40B4-BE49-F238E27FC236}">
                  <a16:creationId xmlns:a16="http://schemas.microsoft.com/office/drawing/2014/main" id="{78F53E7D-0018-20B2-CFF3-948A76F3D71E}"/>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Elemento grafico 17" descr="Faccia sorridente con riempimento a tinta unita con riempimento a tinta unita">
              <a:extLst>
                <a:ext uri="{FF2B5EF4-FFF2-40B4-BE49-F238E27FC236}">
                  <a16:creationId xmlns:a16="http://schemas.microsoft.com/office/drawing/2014/main" id="{59FDCFCF-61D4-64A8-F3AE-3540873B9D9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spTree>
    <p:extLst>
      <p:ext uri="{BB962C8B-B14F-4D97-AF65-F5344CB8AC3E}">
        <p14:creationId xmlns:p14="http://schemas.microsoft.com/office/powerpoint/2010/main" val="2812445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2E66D828-EB0C-A7BF-C6E4-19066989516A}"/>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98072E65-CD09-5D34-D3B9-271089D39154}"/>
              </a:ext>
            </a:extLst>
          </p:cNvPr>
          <p:cNvSpPr>
            <a:spLocks noGrp="1"/>
          </p:cNvSpPr>
          <p:nvPr>
            <p:ph type="sldNum" sz="quarter" idx="12"/>
          </p:nvPr>
        </p:nvSpPr>
        <p:spPr/>
        <p:txBody>
          <a:bodyPr/>
          <a:lstStyle/>
          <a:p>
            <a:pPr rtl="0"/>
            <a:fld id="{06FEDF93-2BFD-41CA-ABC7-B039102F3792}" type="slidenum">
              <a:rPr lang="it-IT" noProof="0" smtClean="0"/>
              <a:t>24</a:t>
            </a:fld>
            <a:endParaRPr lang="it-IT" noProof="0"/>
          </a:p>
        </p:txBody>
      </p:sp>
      <p:cxnSp>
        <p:nvCxnSpPr>
          <p:cNvPr id="5" name="Connettore diritto 4">
            <a:extLst>
              <a:ext uri="{FF2B5EF4-FFF2-40B4-BE49-F238E27FC236}">
                <a16:creationId xmlns:a16="http://schemas.microsoft.com/office/drawing/2014/main" id="{450BEBB2-5075-CB9A-4987-AE710C3BB970}"/>
              </a:ext>
              <a:ext uri="{C183D7F6-B498-43B3-948B-1728B52AA6E4}">
                <adec:decorative xmlns:adec="http://schemas.microsoft.com/office/drawing/2017/decorative" xmlns="" val="1"/>
              </a:ext>
            </a:extLst>
          </p:cNvPr>
          <p:cNvCxnSpPr>
            <a:cxnSpLocks/>
          </p:cNvCxnSpPr>
          <p:nvPr/>
        </p:nvCxnSpPr>
        <p:spPr>
          <a:xfrm>
            <a:off x="8078637" y="551653"/>
            <a:ext cx="41133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D01B4F7C-4A85-FC91-3D9E-8C3328D6B716}"/>
              </a:ext>
              <a:ext uri="{C183D7F6-B498-43B3-948B-1728B52AA6E4}">
                <adec:decorative xmlns:adec="http://schemas.microsoft.com/office/drawing/2017/decorative" xmlns="" val="1"/>
              </a:ext>
            </a:extLst>
          </p:cNvPr>
          <p:cNvCxnSpPr>
            <a:cxnSpLocks/>
          </p:cNvCxnSpPr>
          <p:nvPr/>
        </p:nvCxnSpPr>
        <p:spPr>
          <a:xfrm flipV="1">
            <a:off x="0" y="551651"/>
            <a:ext cx="3826713"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7E41804A-CC24-0E7C-A668-664E0C24E503}"/>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11" name="CasellaDiTesto 10">
            <a:extLst>
              <a:ext uri="{FF2B5EF4-FFF2-40B4-BE49-F238E27FC236}">
                <a16:creationId xmlns:a16="http://schemas.microsoft.com/office/drawing/2014/main" id="{3DAB0C93-2A7D-ED27-75A8-611D3BFF6CCA}"/>
              </a:ext>
            </a:extLst>
          </p:cNvPr>
          <p:cNvSpPr txBox="1"/>
          <p:nvPr/>
        </p:nvSpPr>
        <p:spPr>
          <a:xfrm>
            <a:off x="4206817" y="224287"/>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Modello gerarchico</a:t>
            </a:r>
          </a:p>
        </p:txBody>
      </p:sp>
      <p:grpSp>
        <p:nvGrpSpPr>
          <p:cNvPr id="17" name="Gruppo 16">
            <a:extLst>
              <a:ext uri="{FF2B5EF4-FFF2-40B4-BE49-F238E27FC236}">
                <a16:creationId xmlns:a16="http://schemas.microsoft.com/office/drawing/2014/main" id="{0EE03160-AD4F-E723-54A6-80DDFFC10C4E}"/>
              </a:ext>
            </a:extLst>
          </p:cNvPr>
          <p:cNvGrpSpPr/>
          <p:nvPr/>
        </p:nvGrpSpPr>
        <p:grpSpPr>
          <a:xfrm>
            <a:off x="105210" y="61204"/>
            <a:ext cx="423944" cy="417610"/>
            <a:chOff x="958963" y="1184423"/>
            <a:chExt cx="1828800" cy="1801474"/>
          </a:xfrm>
        </p:grpSpPr>
        <p:sp>
          <p:nvSpPr>
            <p:cNvPr id="13" name="Ovale 12">
              <a:extLst>
                <a:ext uri="{FF2B5EF4-FFF2-40B4-BE49-F238E27FC236}">
                  <a16:creationId xmlns:a16="http://schemas.microsoft.com/office/drawing/2014/main" id="{3A696DAB-3C58-C3E3-B59C-20DA5D5515FE}"/>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4" name="Elemento grafico 13" descr="Faccia triste con riempimento a tinta unita con riempimento a tinta unita">
              <a:extLst>
                <a:ext uri="{FF2B5EF4-FFF2-40B4-BE49-F238E27FC236}">
                  <a16:creationId xmlns:a16="http://schemas.microsoft.com/office/drawing/2014/main" id="{BA680C2C-8478-921C-53B2-367A5B4BC96B}"/>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5" name="Ovale 14">
              <a:extLst>
                <a:ext uri="{FF2B5EF4-FFF2-40B4-BE49-F238E27FC236}">
                  <a16:creationId xmlns:a16="http://schemas.microsoft.com/office/drawing/2014/main" id="{63DFB648-0C2F-445D-B066-8094AA7CCF09}"/>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Elemento grafico 15" descr="Faccia sorridente con riempimento a tinta unita con riempimento a tinta unita">
              <a:extLst>
                <a:ext uri="{FF2B5EF4-FFF2-40B4-BE49-F238E27FC236}">
                  <a16:creationId xmlns:a16="http://schemas.microsoft.com/office/drawing/2014/main" id="{54260F74-D179-8274-A212-4166F5302408}"/>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pic>
        <p:nvPicPr>
          <p:cNvPr id="8" name="Immagine 9" descr="Immagine che contiene grafico&#10;&#10;Descrizione generata automaticamente">
            <a:extLst>
              <a:ext uri="{FF2B5EF4-FFF2-40B4-BE49-F238E27FC236}">
                <a16:creationId xmlns:a16="http://schemas.microsoft.com/office/drawing/2014/main" id="{46673DF0-1203-B5D3-2431-A66AEA8125A8}"/>
              </a:ext>
            </a:extLst>
          </p:cNvPr>
          <p:cNvPicPr>
            <a:picLocks noChangeAspect="1"/>
          </p:cNvPicPr>
          <p:nvPr/>
        </p:nvPicPr>
        <p:blipFill>
          <a:blip r:embed="rId6"/>
          <a:stretch>
            <a:fillRect/>
          </a:stretch>
        </p:blipFill>
        <p:spPr>
          <a:xfrm>
            <a:off x="612476" y="745069"/>
            <a:ext cx="10981425" cy="5641033"/>
          </a:xfrm>
          <a:prstGeom prst="rect">
            <a:avLst/>
          </a:prstGeom>
        </p:spPr>
      </p:pic>
    </p:spTree>
    <p:extLst>
      <p:ext uri="{BB962C8B-B14F-4D97-AF65-F5344CB8AC3E}">
        <p14:creationId xmlns:p14="http://schemas.microsoft.com/office/powerpoint/2010/main" val="758498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0950E6F-4058-C743-2C44-438A6041B805}"/>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DC3307E0-F675-6EA8-329D-28D27EC0991B}"/>
              </a:ext>
            </a:extLst>
          </p:cNvPr>
          <p:cNvSpPr>
            <a:spLocks noGrp="1"/>
          </p:cNvSpPr>
          <p:nvPr>
            <p:ph type="sldNum" sz="quarter" idx="12"/>
          </p:nvPr>
        </p:nvSpPr>
        <p:spPr/>
        <p:txBody>
          <a:bodyPr/>
          <a:lstStyle/>
          <a:p>
            <a:pPr rtl="0"/>
            <a:fld id="{06FEDF93-2BFD-41CA-ABC7-B039102F3792}" type="slidenum">
              <a:rPr lang="it-IT" noProof="0" smtClean="0"/>
              <a:t>25</a:t>
            </a:fld>
            <a:endParaRPr lang="it-IT" noProof="0"/>
          </a:p>
        </p:txBody>
      </p:sp>
      <p:cxnSp>
        <p:nvCxnSpPr>
          <p:cNvPr id="5" name="Connettore diritto 4">
            <a:extLst>
              <a:ext uri="{FF2B5EF4-FFF2-40B4-BE49-F238E27FC236}">
                <a16:creationId xmlns:a16="http://schemas.microsoft.com/office/drawing/2014/main" id="{910CC585-619A-D86B-FB13-119060C2C537}"/>
              </a:ext>
              <a:ext uri="{C183D7F6-B498-43B3-948B-1728B52AA6E4}">
                <adec:decorative xmlns:adec="http://schemas.microsoft.com/office/drawing/2017/decorative" xmlns="" val="1"/>
              </a:ext>
            </a:extLst>
          </p:cNvPr>
          <p:cNvCxnSpPr>
            <a:cxnSpLocks/>
          </p:cNvCxnSpPr>
          <p:nvPr/>
        </p:nvCxnSpPr>
        <p:spPr>
          <a:xfrm flipV="1">
            <a:off x="0" y="551651"/>
            <a:ext cx="4459316" cy="1"/>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62F7E58A-B4C2-3FB9-4ED5-38A835A5C8CE}"/>
              </a:ext>
              <a:ext uri="{C183D7F6-B498-43B3-948B-1728B52AA6E4}">
                <adec:decorative xmlns:adec="http://schemas.microsoft.com/office/drawing/2017/decorative" xmlns="" val="1"/>
              </a:ext>
            </a:extLst>
          </p:cNvPr>
          <p:cNvSpPr/>
          <p:nvPr/>
        </p:nvSpPr>
        <p:spPr>
          <a:xfrm>
            <a:off x="405762" y="61205"/>
            <a:ext cx="3129917"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Fidelizzazione del cliente</a:t>
            </a:r>
            <a:endParaRPr lang="it-IT" sz="1700">
              <a:solidFill>
                <a:schemeClr val="bg1"/>
              </a:solidFill>
              <a:latin typeface="+mj-lt"/>
            </a:endParaRPr>
          </a:p>
        </p:txBody>
      </p:sp>
      <p:sp>
        <p:nvSpPr>
          <p:cNvPr id="9" name="CasellaDiTesto 8">
            <a:extLst>
              <a:ext uri="{FF2B5EF4-FFF2-40B4-BE49-F238E27FC236}">
                <a16:creationId xmlns:a16="http://schemas.microsoft.com/office/drawing/2014/main" id="{0EA4BB19-30DC-E43C-BD39-DEC7526EC383}"/>
              </a:ext>
            </a:extLst>
          </p:cNvPr>
          <p:cNvSpPr txBox="1"/>
          <p:nvPr/>
        </p:nvSpPr>
        <p:spPr>
          <a:xfrm>
            <a:off x="4911307" y="224287"/>
            <a:ext cx="4353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800" b="1">
                <a:solidFill>
                  <a:srgbClr val="404040"/>
                </a:solidFill>
                <a:latin typeface="Century Gothic"/>
              </a:rPr>
              <a:t>Conclusioni</a:t>
            </a:r>
          </a:p>
        </p:txBody>
      </p:sp>
      <p:grpSp>
        <p:nvGrpSpPr>
          <p:cNvPr id="15" name="Gruppo 14">
            <a:extLst>
              <a:ext uri="{FF2B5EF4-FFF2-40B4-BE49-F238E27FC236}">
                <a16:creationId xmlns:a16="http://schemas.microsoft.com/office/drawing/2014/main" id="{BA3C3BE9-9183-1338-CF34-757EB4CE4666}"/>
              </a:ext>
            </a:extLst>
          </p:cNvPr>
          <p:cNvGrpSpPr/>
          <p:nvPr/>
        </p:nvGrpSpPr>
        <p:grpSpPr>
          <a:xfrm>
            <a:off x="105210" y="61204"/>
            <a:ext cx="423944" cy="417610"/>
            <a:chOff x="958963" y="1184423"/>
            <a:chExt cx="1828800" cy="1801474"/>
          </a:xfrm>
        </p:grpSpPr>
        <p:sp>
          <p:nvSpPr>
            <p:cNvPr id="11" name="Ovale 10">
              <a:extLst>
                <a:ext uri="{FF2B5EF4-FFF2-40B4-BE49-F238E27FC236}">
                  <a16:creationId xmlns:a16="http://schemas.microsoft.com/office/drawing/2014/main" id="{78046C86-64BE-461D-8F9F-A88E85B1BFBF}"/>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2" name="Elemento grafico 11" descr="Faccia triste con riempimento a tinta unita con riempimento a tinta unita">
              <a:extLst>
                <a:ext uri="{FF2B5EF4-FFF2-40B4-BE49-F238E27FC236}">
                  <a16:creationId xmlns:a16="http://schemas.microsoft.com/office/drawing/2014/main" id="{DA614022-A283-C139-B4A7-D32FDF19BDF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219046" y="1431091"/>
              <a:ext cx="914400" cy="914400"/>
            </a:xfrm>
            <a:prstGeom prst="rect">
              <a:avLst/>
            </a:prstGeom>
          </p:spPr>
        </p:pic>
        <p:sp>
          <p:nvSpPr>
            <p:cNvPr id="13" name="Ovale 12">
              <a:extLst>
                <a:ext uri="{FF2B5EF4-FFF2-40B4-BE49-F238E27FC236}">
                  <a16:creationId xmlns:a16="http://schemas.microsoft.com/office/drawing/2014/main" id="{BA803282-6064-DD80-2C9B-FFB7671FA2FF}"/>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Elemento grafico 13" descr="Faccia sorridente con riempimento a tinta unita con riempimento a tinta unita">
              <a:extLst>
                <a:ext uri="{FF2B5EF4-FFF2-40B4-BE49-F238E27FC236}">
                  <a16:creationId xmlns:a16="http://schemas.microsoft.com/office/drawing/2014/main" id="{FDCEF3BA-359E-A08A-5322-72E46FD835F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91925" y="1913461"/>
              <a:ext cx="914400" cy="914400"/>
            </a:xfrm>
            <a:prstGeom prst="rect">
              <a:avLst/>
            </a:prstGeom>
          </p:spPr>
        </p:pic>
      </p:grpSp>
      <p:cxnSp>
        <p:nvCxnSpPr>
          <p:cNvPr id="17" name="Connettore diritto 16">
            <a:extLst>
              <a:ext uri="{FF2B5EF4-FFF2-40B4-BE49-F238E27FC236}">
                <a16:creationId xmlns:a16="http://schemas.microsoft.com/office/drawing/2014/main" id="{0F26C80A-E1A6-F601-846F-4845F63215CC}"/>
              </a:ext>
              <a:ext uri="{C183D7F6-B498-43B3-948B-1728B52AA6E4}">
                <adec:decorative xmlns:adec="http://schemas.microsoft.com/office/drawing/2017/decorative" xmlns="" val="1"/>
              </a:ext>
            </a:extLst>
          </p:cNvPr>
          <p:cNvCxnSpPr>
            <a:cxnSpLocks/>
          </p:cNvCxnSpPr>
          <p:nvPr/>
        </p:nvCxnSpPr>
        <p:spPr>
          <a:xfrm>
            <a:off x="7532298" y="551653"/>
            <a:ext cx="465970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graphicFrame>
        <p:nvGraphicFramePr>
          <p:cNvPr id="19" name="CasellaDiTesto 3">
            <a:extLst>
              <a:ext uri="{FF2B5EF4-FFF2-40B4-BE49-F238E27FC236}">
                <a16:creationId xmlns:a16="http://schemas.microsoft.com/office/drawing/2014/main" id="{C93B8758-4C07-E113-49D5-7831B14E281C}"/>
              </a:ext>
            </a:extLst>
          </p:cNvPr>
          <p:cNvGraphicFramePr/>
          <p:nvPr>
            <p:extLst>
              <p:ext uri="{D42A27DB-BD31-4B8C-83A1-F6EECF244321}">
                <p14:modId xmlns:p14="http://schemas.microsoft.com/office/powerpoint/2010/main" val="2760685312"/>
              </p:ext>
            </p:extLst>
          </p:nvPr>
        </p:nvGraphicFramePr>
        <p:xfrm>
          <a:off x="410825" y="1384202"/>
          <a:ext cx="11413787" cy="41242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0115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65D4299-B04C-C515-E67C-942827F3CF7D}"/>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707D9438-65B4-8A36-D770-47FC6013F4F3}"/>
              </a:ext>
            </a:extLst>
          </p:cNvPr>
          <p:cNvSpPr>
            <a:spLocks noGrp="1"/>
          </p:cNvSpPr>
          <p:nvPr>
            <p:ph type="sldNum" sz="quarter" idx="12"/>
          </p:nvPr>
        </p:nvSpPr>
        <p:spPr/>
        <p:txBody>
          <a:bodyPr/>
          <a:lstStyle/>
          <a:p>
            <a:pPr rtl="0"/>
            <a:fld id="{06FEDF93-2BFD-41CA-ABC7-B039102F3792}" type="slidenum">
              <a:rPr lang="it-IT" noProof="0" smtClean="0"/>
              <a:t>26</a:t>
            </a:fld>
            <a:endParaRPr lang="it-IT" noProof="0"/>
          </a:p>
        </p:txBody>
      </p:sp>
      <p:cxnSp>
        <p:nvCxnSpPr>
          <p:cNvPr id="4" name="Connettore diritto 3">
            <a:extLst>
              <a:ext uri="{FF2B5EF4-FFF2-40B4-BE49-F238E27FC236}">
                <a16:creationId xmlns:a16="http://schemas.microsoft.com/office/drawing/2014/main" id="{84828AB6-8A4F-4132-19F7-08146748DA7E}"/>
              </a:ext>
              <a:ext uri="{C183D7F6-B498-43B3-948B-1728B52AA6E4}">
                <adec:decorative xmlns:adec="http://schemas.microsoft.com/office/drawing/2017/decorative" xmlns="" val="1"/>
              </a:ext>
            </a:extLst>
          </p:cNvPr>
          <p:cNvCxnSpPr>
            <a:cxnSpLocks/>
          </p:cNvCxnSpPr>
          <p:nvPr/>
        </p:nvCxnSpPr>
        <p:spPr>
          <a:xfrm>
            <a:off x="7562850" y="484093"/>
            <a:ext cx="47818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858D939C-8029-9177-746D-9EA2E8962E10}"/>
              </a:ext>
            </a:extLst>
          </p:cNvPr>
          <p:cNvSpPr txBox="1">
            <a:spLocks/>
          </p:cNvSpPr>
          <p:nvPr/>
        </p:nvSpPr>
        <p:spPr>
          <a:xfrm>
            <a:off x="-1208483" y="220128"/>
            <a:ext cx="11203493"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Seconda Domanda di Business</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80BF8D39-8125-433C-0AC0-5F4CA1641B29}"/>
              </a:ext>
              <a:ext uri="{C183D7F6-B498-43B3-948B-1728B52AA6E4}">
                <adec:decorative xmlns:adec="http://schemas.microsoft.com/office/drawing/2017/decorative" xmlns="" val="1"/>
              </a:ext>
            </a:extLst>
          </p:cNvPr>
          <p:cNvCxnSpPr>
            <a:cxnSpLocks/>
          </p:cNvCxnSpPr>
          <p:nvPr/>
        </p:nvCxnSpPr>
        <p:spPr>
          <a:xfrm>
            <a:off x="-340963" y="484093"/>
            <a:ext cx="156464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5">
            <a:extLst>
              <a:ext uri="{FF2B5EF4-FFF2-40B4-BE49-F238E27FC236}">
                <a16:creationId xmlns:a16="http://schemas.microsoft.com/office/drawing/2014/main" id="{498080E3-3398-8049-72E5-2845F9170014}"/>
              </a:ext>
              <a:ext uri="{C183D7F6-B498-43B3-948B-1728B52AA6E4}">
                <adec:decorative xmlns:adec="http://schemas.microsoft.com/office/drawing/2017/decorative" xmlns="" val="1"/>
              </a:ext>
            </a:extLst>
          </p:cNvPr>
          <p:cNvSpPr/>
          <p:nvPr/>
        </p:nvSpPr>
        <p:spPr>
          <a:xfrm>
            <a:off x="2393529" y="1239682"/>
            <a:ext cx="8428143" cy="1602099"/>
          </a:xfrm>
          <a:prstGeom prst="roundRect">
            <a:avLst>
              <a:gd name="adj" fmla="val 50000"/>
            </a:avLst>
          </a:prstGeom>
          <a:solidFill>
            <a:srgbClr val="11A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b="1">
                <a:latin typeface="+mj-lt"/>
              </a:rPr>
              <a:t>SEGMENTAZIONE DEL MERCATO</a:t>
            </a:r>
            <a:endParaRPr lang="it-IT" sz="2800" b="1">
              <a:latin typeface="+mj-lt"/>
            </a:endParaRPr>
          </a:p>
        </p:txBody>
      </p:sp>
      <p:grpSp>
        <p:nvGrpSpPr>
          <p:cNvPr id="9" name="Gruppo 8">
            <a:extLst>
              <a:ext uri="{FF2B5EF4-FFF2-40B4-BE49-F238E27FC236}">
                <a16:creationId xmlns:a16="http://schemas.microsoft.com/office/drawing/2014/main" id="{DDD32816-8AE4-C10D-3235-D1A1C05CD441}"/>
              </a:ext>
            </a:extLst>
          </p:cNvPr>
          <p:cNvGrpSpPr/>
          <p:nvPr/>
        </p:nvGrpSpPr>
        <p:grpSpPr>
          <a:xfrm>
            <a:off x="958963" y="1184423"/>
            <a:ext cx="1828800" cy="1801474"/>
            <a:chOff x="958963" y="1184423"/>
            <a:chExt cx="1828800" cy="1801474"/>
          </a:xfrm>
        </p:grpSpPr>
        <p:sp>
          <p:nvSpPr>
            <p:cNvPr id="8" name="Ovale 7">
              <a:extLst>
                <a:ext uri="{FF2B5EF4-FFF2-40B4-BE49-F238E27FC236}">
                  <a16:creationId xmlns:a16="http://schemas.microsoft.com/office/drawing/2014/main" id="{4A6BC852-9D90-B223-A57C-1AC96D318469}"/>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7" name="Elemento grafico 16">
              <a:extLst>
                <a:ext uri="{FF2B5EF4-FFF2-40B4-BE49-F238E27FC236}">
                  <a16:creationId xmlns:a16="http://schemas.microsoft.com/office/drawing/2014/main" id="{35371C60-FB3C-FAFA-CE01-C64D23447EB0}"/>
                </a:ext>
              </a:extLst>
            </p:cNvPr>
            <p:cNvPicPr>
              <a:picLocks noChangeAspect="1"/>
            </p:cNvPicPr>
            <p:nvPr/>
          </p:nvPicPr>
          <p:blipFill>
            <a:blip r:embed="rId2" cstate="hqprint">
              <a:alphaModFix/>
              <a:lum bright="70000" contrast="-70000"/>
              <a:extLst>
                <a:ext uri="{BEBA8EAE-BF5A-486C-A8C5-ECC9F3942E4B}">
                  <a14:imgProps xmlns:a14="http://schemas.microsoft.com/office/drawing/2010/main">
                    <a14:imgLayer r:embed="rId3">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pic>
        <p:nvPicPr>
          <p:cNvPr id="10" name="Elemento grafico 9" descr="Uomo con riempimento a tinta unita">
            <a:extLst>
              <a:ext uri="{FF2B5EF4-FFF2-40B4-BE49-F238E27FC236}">
                <a16:creationId xmlns:a16="http://schemas.microsoft.com/office/drawing/2014/main" id="{A52AF04C-A38B-30FE-1D41-9AF4A888560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271901" y="4120946"/>
            <a:ext cx="1021117" cy="1021117"/>
          </a:xfrm>
          <a:prstGeom prst="rect">
            <a:avLst/>
          </a:prstGeom>
        </p:spPr>
      </p:pic>
      <p:pic>
        <p:nvPicPr>
          <p:cNvPr id="12" name="Elemento grafico 11" descr="Donna con riempimento a tinta unita">
            <a:extLst>
              <a:ext uri="{FF2B5EF4-FFF2-40B4-BE49-F238E27FC236}">
                <a16:creationId xmlns:a16="http://schemas.microsoft.com/office/drawing/2014/main" id="{25008A39-6380-8607-8805-6474208A165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925251" y="4113978"/>
            <a:ext cx="1013462" cy="1013462"/>
          </a:xfrm>
          <a:prstGeom prst="rect">
            <a:avLst/>
          </a:prstGeom>
        </p:spPr>
      </p:pic>
      <p:pic>
        <p:nvPicPr>
          <p:cNvPr id="13" name="Elemento grafico 12" descr="Persona confusa con riempimento a tinta unita">
            <a:extLst>
              <a:ext uri="{FF2B5EF4-FFF2-40B4-BE49-F238E27FC236}">
                <a16:creationId xmlns:a16="http://schemas.microsoft.com/office/drawing/2014/main" id="{C6ADE2A9-2B79-D621-F142-6F87B03CBB7F}"/>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222275" y="4118523"/>
            <a:ext cx="1013463" cy="1013463"/>
          </a:xfrm>
          <a:prstGeom prst="rect">
            <a:avLst/>
          </a:prstGeom>
        </p:spPr>
      </p:pic>
      <p:pic>
        <p:nvPicPr>
          <p:cNvPr id="14" name="Elemento grafico 13" descr="Donna che alza le spalle con riempimento a tinta unita">
            <a:extLst>
              <a:ext uri="{FF2B5EF4-FFF2-40B4-BE49-F238E27FC236}">
                <a16:creationId xmlns:a16="http://schemas.microsoft.com/office/drawing/2014/main" id="{832F9C8D-ADC5-B3E0-2742-74F56583ADA9}"/>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3861093" y="4120946"/>
            <a:ext cx="1013461" cy="1013461"/>
          </a:xfrm>
          <a:prstGeom prst="rect">
            <a:avLst/>
          </a:prstGeom>
        </p:spPr>
      </p:pic>
      <p:pic>
        <p:nvPicPr>
          <p:cNvPr id="15" name="Elemento grafico 14" descr="Uomo contorno">
            <a:extLst>
              <a:ext uri="{FF2B5EF4-FFF2-40B4-BE49-F238E27FC236}">
                <a16:creationId xmlns:a16="http://schemas.microsoft.com/office/drawing/2014/main" id="{1203B7ED-9507-DB0F-03EE-35081BF16937}"/>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4404538" y="4113978"/>
            <a:ext cx="1013462" cy="1013462"/>
          </a:xfrm>
          <a:prstGeom prst="rect">
            <a:avLst/>
          </a:prstGeom>
        </p:spPr>
      </p:pic>
      <p:pic>
        <p:nvPicPr>
          <p:cNvPr id="16" name="Elemento grafico 15" descr="Donna contorno">
            <a:extLst>
              <a:ext uri="{FF2B5EF4-FFF2-40B4-BE49-F238E27FC236}">
                <a16:creationId xmlns:a16="http://schemas.microsoft.com/office/drawing/2014/main" id="{05CEC173-B61D-9DF3-4962-EB942C04E507}"/>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6794793" y="4115907"/>
            <a:ext cx="1023540" cy="1023540"/>
          </a:xfrm>
          <a:prstGeom prst="rect">
            <a:avLst/>
          </a:prstGeom>
        </p:spPr>
      </p:pic>
      <p:pic>
        <p:nvPicPr>
          <p:cNvPr id="18" name="Elemento grafico 17" descr="Persona confusa contorno">
            <a:extLst>
              <a:ext uri="{FF2B5EF4-FFF2-40B4-BE49-F238E27FC236}">
                <a16:creationId xmlns:a16="http://schemas.microsoft.com/office/drawing/2014/main" id="{36393D28-7F80-2513-CABF-CE6329CE5655}"/>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5518227" y="4115907"/>
            <a:ext cx="1023540" cy="1023540"/>
          </a:xfrm>
          <a:prstGeom prst="rect">
            <a:avLst/>
          </a:prstGeom>
        </p:spPr>
      </p:pic>
    </p:spTree>
    <p:extLst>
      <p:ext uri="{BB962C8B-B14F-4D97-AF65-F5344CB8AC3E}">
        <p14:creationId xmlns:p14="http://schemas.microsoft.com/office/powerpoint/2010/main" val="3236007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125E-6 1.48148E-6 L -0.12955 0.00301 " pathEditMode="relative" rAng="0" ptsTypes="AA">
                                      <p:cBhvr>
                                        <p:cTn id="6" dur="4250" fill="hold"/>
                                        <p:tgtEl>
                                          <p:spTgt spid="14"/>
                                        </p:tgtEl>
                                        <p:attrNameLst>
                                          <p:attrName>ppt_x</p:attrName>
                                          <p:attrName>ppt_y</p:attrName>
                                        </p:attrNameLst>
                                      </p:cBhvr>
                                      <p:rCtr x="-6484" y="139"/>
                                    </p:animMotion>
                                  </p:childTnLst>
                                </p:cTn>
                              </p:par>
                              <p:par>
                                <p:cTn id="7" presetID="35" presetClass="path" presetSubtype="0" accel="50000" decel="50000" fill="hold" nodeType="withEffect">
                                  <p:stCondLst>
                                    <p:cond delay="0"/>
                                  </p:stCondLst>
                                  <p:childTnLst>
                                    <p:animMotion origin="layout" path="M -3.125E-6 4.44444E-6 L -0.26367 0.00208 " pathEditMode="relative" rAng="0" ptsTypes="AA">
                                      <p:cBhvr>
                                        <p:cTn id="8" dur="4250" fill="hold"/>
                                        <p:tgtEl>
                                          <p:spTgt spid="13"/>
                                        </p:tgtEl>
                                        <p:attrNameLst>
                                          <p:attrName>ppt_x</p:attrName>
                                          <p:attrName>ppt_y</p:attrName>
                                        </p:attrNameLst>
                                      </p:cBhvr>
                                      <p:rCtr x="-13190" y="93"/>
                                    </p:animMotion>
                                  </p:childTnLst>
                                </p:cTn>
                              </p:par>
                              <p:par>
                                <p:cTn id="9" presetID="63" presetClass="path" presetSubtype="0" accel="50000" decel="50000" fill="hold" nodeType="withEffect">
                                  <p:stCondLst>
                                    <p:cond delay="0"/>
                                  </p:stCondLst>
                                  <p:childTnLst>
                                    <p:animMotion origin="layout" path="M -0.00013 0.00185 L 0.04271 -4.07407E-6 " pathEditMode="relative" rAng="0" ptsTypes="AA">
                                      <p:cBhvr>
                                        <p:cTn id="10" dur="4250" fill="hold"/>
                                        <p:tgtEl>
                                          <p:spTgt spid="15"/>
                                        </p:tgtEl>
                                        <p:attrNameLst>
                                          <p:attrName>ppt_x</p:attrName>
                                          <p:attrName>ppt_y</p:attrName>
                                        </p:attrNameLst>
                                      </p:cBhvr>
                                      <p:rCtr x="1810" y="-69"/>
                                    </p:animMotion>
                                  </p:childTnLst>
                                </p:cTn>
                              </p:par>
                              <p:par>
                                <p:cTn id="11" presetID="35" presetClass="path" presetSubtype="0" accel="50000" decel="50000" fill="hold" nodeType="withEffect">
                                  <p:stCondLst>
                                    <p:cond delay="0"/>
                                  </p:stCondLst>
                                  <p:childTnLst>
                                    <p:animMotion origin="layout" path="M 1.25E-6 1.48148E-6 L -0.04727 -0.00046 " pathEditMode="relative" rAng="0" ptsTypes="AA">
                                      <p:cBhvr>
                                        <p:cTn id="12" dur="4250" fill="hold"/>
                                        <p:tgtEl>
                                          <p:spTgt spid="16"/>
                                        </p:tgtEl>
                                        <p:attrNameLst>
                                          <p:attrName>ppt_x</p:attrName>
                                          <p:attrName>ppt_y</p:attrName>
                                        </p:attrNameLst>
                                      </p:cBhvr>
                                      <p:rCtr x="-2982" y="0"/>
                                    </p:animMotion>
                                  </p:childTnLst>
                                </p:cTn>
                              </p:par>
                              <p:par>
                                <p:cTn id="13" presetID="63" presetClass="path" presetSubtype="0" accel="50000" decel="50000" fill="hold" nodeType="withEffect">
                                  <p:stCondLst>
                                    <p:cond delay="0"/>
                                  </p:stCondLst>
                                  <p:childTnLst>
                                    <p:animMotion origin="layout" path="M -2.91667E-6 -1.11111E-6 L 0.26068 -1.11111E-6 " pathEditMode="relative" rAng="0" ptsTypes="AA">
                                      <p:cBhvr>
                                        <p:cTn id="14" dur="4250" fill="hold"/>
                                        <p:tgtEl>
                                          <p:spTgt spid="12"/>
                                        </p:tgtEl>
                                        <p:attrNameLst>
                                          <p:attrName>ppt_x</p:attrName>
                                          <p:attrName>ppt_y</p:attrName>
                                        </p:attrNameLst>
                                      </p:cBhvr>
                                      <p:rCtr x="13034" y="0"/>
                                    </p:animMotion>
                                  </p:childTnLst>
                                </p:cTn>
                              </p:par>
                              <p:par>
                                <p:cTn id="15" presetID="63" presetClass="path" presetSubtype="0" accel="50000" decel="50000" fill="hold" nodeType="withEffect">
                                  <p:stCondLst>
                                    <p:cond delay="0"/>
                                  </p:stCondLst>
                                  <p:childTnLst>
                                    <p:animMotion origin="layout" path="M -1.25E-6 -1.48148E-6 L 0.11016 -0.00023 " pathEditMode="relative" rAng="0" ptsTypes="AA">
                                      <p:cBhvr>
                                        <p:cTn id="16" dur="4250" fill="hold"/>
                                        <p:tgtEl>
                                          <p:spTgt spid="10"/>
                                        </p:tgtEl>
                                        <p:attrNameLst>
                                          <p:attrName>ppt_x</p:attrName>
                                          <p:attrName>ppt_y</p:attrName>
                                        </p:attrNameLst>
                                      </p:cBhvr>
                                      <p:rCtr x="550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rtlCol="0"/>
          <a:lstStyle/>
          <a:p>
            <a:r>
              <a:rPr lang="it-IT"/>
              <a:t>Analisi progetto diapositiva 5</a:t>
            </a:r>
          </a:p>
        </p:txBody>
      </p:sp>
      <p:cxnSp>
        <p:nvCxnSpPr>
          <p:cNvPr id="8" name="Connettore diritto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268929" y="522898"/>
            <a:ext cx="392307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olo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K-Means Clustering</a:t>
            </a:r>
            <a:endParaRPr lang="it-IT" sz="2800">
              <a:solidFill>
                <a:schemeClr val="tx1">
                  <a:lumMod val="75000"/>
                  <a:lumOff val="25000"/>
                </a:schemeClr>
              </a:solidFill>
            </a:endParaRPr>
          </a:p>
        </p:txBody>
      </p:sp>
      <p:cxnSp>
        <p:nvCxnSpPr>
          <p:cNvPr id="14" name="Connettore diritto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83458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ttangolo: Angoli arrotondati 18">
            <a:extLst>
              <a:ext uri="{FF2B5EF4-FFF2-40B4-BE49-F238E27FC236}">
                <a16:creationId xmlns:a16="http://schemas.microsoft.com/office/drawing/2014/main" id="{9A751512-FADD-1C30-3DD8-EF64E0D3015D}"/>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12" name="Gruppo 11">
            <a:extLst>
              <a:ext uri="{FF2B5EF4-FFF2-40B4-BE49-F238E27FC236}">
                <a16:creationId xmlns:a16="http://schemas.microsoft.com/office/drawing/2014/main" id="{740C7E7E-D052-7AE9-D1A2-E9448327C1C7}"/>
              </a:ext>
            </a:extLst>
          </p:cNvPr>
          <p:cNvGrpSpPr/>
          <p:nvPr/>
        </p:nvGrpSpPr>
        <p:grpSpPr>
          <a:xfrm>
            <a:off x="57941" y="39976"/>
            <a:ext cx="467045" cy="460066"/>
            <a:chOff x="958963" y="1184423"/>
            <a:chExt cx="1828800" cy="1801474"/>
          </a:xfrm>
        </p:grpSpPr>
        <p:sp>
          <p:nvSpPr>
            <p:cNvPr id="13" name="Ovale 12">
              <a:extLst>
                <a:ext uri="{FF2B5EF4-FFF2-40B4-BE49-F238E27FC236}">
                  <a16:creationId xmlns:a16="http://schemas.microsoft.com/office/drawing/2014/main" id="{21EE0D6E-160B-1B43-27B0-7FA82E7A37B6}"/>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5" name="Elemento grafico 16">
              <a:extLst>
                <a:ext uri="{FF2B5EF4-FFF2-40B4-BE49-F238E27FC236}">
                  <a16:creationId xmlns:a16="http://schemas.microsoft.com/office/drawing/2014/main" id="{462BDF76-A5B9-5FD8-7651-1F80F00FBB65}"/>
                </a:ext>
              </a:extLst>
            </p:cNvPr>
            <p:cNvPicPr>
              <a:picLocks noChangeAspect="1"/>
            </p:cNvPicPr>
            <p:nvPr/>
          </p:nvPicPr>
          <p:blipFill>
            <a:blip r:embed="rId3" cstate="hqprint">
              <a:alphaModFix/>
              <a:lum bright="70000" contrast="-70000"/>
              <a:extLst>
                <a:ext uri="{BEBA8EAE-BF5A-486C-A8C5-ECC9F3942E4B}">
                  <a14:imgProps xmlns:a14="http://schemas.microsoft.com/office/drawing/2010/main">
                    <a14:imgLayer r:embed="rId4">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9" name="Titolo 1">
            <a:extLst>
              <a:ext uri="{FF2B5EF4-FFF2-40B4-BE49-F238E27FC236}">
                <a16:creationId xmlns:a16="http://schemas.microsoft.com/office/drawing/2014/main" id="{BA9C5667-A0D7-EF47-FBAC-257023588F84}"/>
              </a:ext>
            </a:extLst>
          </p:cNvPr>
          <p:cNvSpPr txBox="1">
            <a:spLocks/>
          </p:cNvSpPr>
          <p:nvPr/>
        </p:nvSpPr>
        <p:spPr>
          <a:xfrm>
            <a:off x="-3118863" y="769213"/>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000" u="sng" err="1">
                <a:solidFill>
                  <a:schemeClr val="tx1">
                    <a:lumMod val="75000"/>
                    <a:lumOff val="25000"/>
                  </a:schemeClr>
                </a:solidFill>
              </a:rPr>
              <a:t>Screeplot</a:t>
            </a:r>
            <a:endParaRPr lang="it-IT" sz="2000" u="sng">
              <a:solidFill>
                <a:schemeClr val="tx1">
                  <a:lumMod val="75000"/>
                  <a:lumOff val="25000"/>
                </a:schemeClr>
              </a:solidFill>
            </a:endParaRPr>
          </a:p>
        </p:txBody>
      </p:sp>
      <p:sp>
        <p:nvSpPr>
          <p:cNvPr id="10" name="CasellaDiTesto 9">
            <a:extLst>
              <a:ext uri="{FF2B5EF4-FFF2-40B4-BE49-F238E27FC236}">
                <a16:creationId xmlns:a16="http://schemas.microsoft.com/office/drawing/2014/main" id="{70F2DFA7-B1D2-BAAE-5320-8B628CF9EF41}"/>
              </a:ext>
            </a:extLst>
          </p:cNvPr>
          <p:cNvSpPr txBox="1"/>
          <p:nvPr/>
        </p:nvSpPr>
        <p:spPr>
          <a:xfrm>
            <a:off x="6096000" y="1091944"/>
            <a:ext cx="4435387" cy="2585323"/>
          </a:xfrm>
          <a:prstGeom prst="rect">
            <a:avLst/>
          </a:prstGeom>
          <a:noFill/>
        </p:spPr>
        <p:txBody>
          <a:bodyPr wrap="square" rtlCol="0">
            <a:spAutoFit/>
          </a:bodyPr>
          <a:lstStyle/>
          <a:p>
            <a:pPr marL="285750" indent="-285750">
              <a:buFont typeface="Arial" panose="020B0604020202020204" pitchFamily="34" charset="0"/>
              <a:buChar char="•"/>
            </a:pPr>
            <a:r>
              <a:rPr lang="en-US">
                <a:latin typeface="+mj-lt"/>
              </a:rPr>
              <a:t>Clustering </a:t>
            </a:r>
            <a:r>
              <a:rPr lang="en-US" err="1">
                <a:latin typeface="+mj-lt"/>
              </a:rPr>
              <a:t>effettuato</a:t>
            </a:r>
            <a:r>
              <a:rPr lang="en-US">
                <a:latin typeface="+mj-lt"/>
              </a:rPr>
              <a:t> </a:t>
            </a:r>
            <a:r>
              <a:rPr lang="en-US" err="1">
                <a:latin typeface="+mj-lt"/>
              </a:rPr>
              <a:t>utilizzando</a:t>
            </a:r>
            <a:r>
              <a:rPr lang="en-US">
                <a:latin typeface="+mj-lt"/>
              </a:rPr>
              <a:t> le </a:t>
            </a:r>
            <a:r>
              <a:rPr lang="en-US" b="1" err="1">
                <a:latin typeface="+mj-lt"/>
              </a:rPr>
              <a:t>variabili</a:t>
            </a:r>
            <a:r>
              <a:rPr lang="en-US" b="1">
                <a:latin typeface="+mj-lt"/>
              </a:rPr>
              <a:t> </a:t>
            </a:r>
            <a:r>
              <a:rPr lang="en-US" b="1" err="1">
                <a:latin typeface="+mj-lt"/>
              </a:rPr>
              <a:t>categoriali</a:t>
            </a:r>
            <a:r>
              <a:rPr lang="en-US" b="1">
                <a:latin typeface="+mj-lt"/>
              </a:rPr>
              <a:t> </a:t>
            </a:r>
            <a:r>
              <a:rPr lang="en-US" b="1" err="1">
                <a:latin typeface="+mj-lt"/>
              </a:rPr>
              <a:t>ordinali</a:t>
            </a:r>
            <a:r>
              <a:rPr lang="en-US" b="1">
                <a:latin typeface="+mj-lt"/>
              </a:rPr>
              <a:t> rese </a:t>
            </a:r>
            <a:r>
              <a:rPr lang="en-US" b="1" err="1">
                <a:latin typeface="+mj-lt"/>
              </a:rPr>
              <a:t>numeriche</a:t>
            </a:r>
            <a:endParaRPr lang="en-US" b="1">
              <a:latin typeface="+mj-lt"/>
            </a:endParaRPr>
          </a:p>
          <a:p>
            <a:pPr marL="285750" indent="-285750">
              <a:buFont typeface="Arial" panose="020B0604020202020204" pitchFamily="34" charset="0"/>
              <a:buChar char="•"/>
            </a:pPr>
            <a:endParaRPr lang="en-US">
              <a:latin typeface="+mj-lt"/>
            </a:endParaRPr>
          </a:p>
          <a:p>
            <a:pPr marL="285750" indent="-285750">
              <a:buFont typeface="Arial" panose="020B0604020202020204" pitchFamily="34" charset="0"/>
              <a:buChar char="•"/>
            </a:pPr>
            <a:r>
              <a:rPr lang="en-US">
                <a:latin typeface="+mj-lt"/>
              </a:rPr>
              <a:t>Si </a:t>
            </a:r>
            <a:r>
              <a:rPr lang="en-US" err="1">
                <a:latin typeface="+mj-lt"/>
              </a:rPr>
              <a:t>scelgono</a:t>
            </a:r>
            <a:r>
              <a:rPr lang="en-US">
                <a:latin typeface="+mj-lt"/>
              </a:rPr>
              <a:t> </a:t>
            </a:r>
            <a:r>
              <a:rPr lang="en-US" b="1" u="sng">
                <a:solidFill>
                  <a:srgbClr val="CB7A09"/>
                </a:solidFill>
                <a:latin typeface="+mj-lt"/>
              </a:rPr>
              <a:t>3 clusters</a:t>
            </a:r>
            <a:r>
              <a:rPr lang="en-US">
                <a:latin typeface="+mj-lt"/>
              </a:rPr>
              <a:t>:</a:t>
            </a:r>
          </a:p>
          <a:p>
            <a:pPr marL="285750" indent="-285750">
              <a:buFont typeface="Arial" panose="020B0604020202020204" pitchFamily="34" charset="0"/>
              <a:buChar char="•"/>
            </a:pPr>
            <a:endParaRPr lang="en-US">
              <a:latin typeface="+mj-lt"/>
            </a:endParaRPr>
          </a:p>
          <a:p>
            <a:pPr marL="742950" lvl="1" indent="-285750">
              <a:buFont typeface="Arial" panose="020B0604020202020204" pitchFamily="34" charset="0"/>
              <a:buChar char="•"/>
            </a:pPr>
            <a:r>
              <a:rPr lang="en-US" b="1" err="1">
                <a:latin typeface="+mj-lt"/>
              </a:rPr>
              <a:t>Analisi</a:t>
            </a:r>
            <a:r>
              <a:rPr lang="en-US" b="1">
                <a:latin typeface="+mj-lt"/>
              </a:rPr>
              <a:t> </a:t>
            </a:r>
            <a:r>
              <a:rPr lang="en-US" b="1" err="1">
                <a:latin typeface="+mj-lt"/>
              </a:rPr>
              <a:t>visiva</a:t>
            </a:r>
            <a:r>
              <a:rPr lang="en-US" b="1">
                <a:latin typeface="+mj-lt"/>
              </a:rPr>
              <a:t> </a:t>
            </a:r>
            <a:r>
              <a:rPr lang="en-US" b="1" err="1">
                <a:latin typeface="+mj-lt"/>
              </a:rPr>
              <a:t>dello</a:t>
            </a:r>
            <a:r>
              <a:rPr lang="en-US" b="1">
                <a:latin typeface="+mj-lt"/>
              </a:rPr>
              <a:t> </a:t>
            </a:r>
            <a:r>
              <a:rPr lang="en-US" b="1" err="1">
                <a:latin typeface="+mj-lt"/>
              </a:rPr>
              <a:t>screeplot</a:t>
            </a:r>
            <a:endParaRPr lang="en-US" b="1">
              <a:latin typeface="+mj-lt"/>
            </a:endParaRPr>
          </a:p>
          <a:p>
            <a:pPr lvl="1"/>
            <a:endParaRPr lang="en-US" b="1">
              <a:latin typeface="+mj-lt"/>
            </a:endParaRPr>
          </a:p>
          <a:p>
            <a:pPr marL="742950" lvl="1" indent="-285750">
              <a:buFont typeface="Arial" panose="020B0604020202020204" pitchFamily="34" charset="0"/>
              <a:buChar char="•"/>
            </a:pPr>
            <a:r>
              <a:rPr lang="en-US" b="1">
                <a:latin typeface="+mj-lt"/>
              </a:rPr>
              <a:t>Average Silhouette Width</a:t>
            </a:r>
          </a:p>
        </p:txBody>
      </p:sp>
      <p:pic>
        <p:nvPicPr>
          <p:cNvPr id="17" name="Immagine 16">
            <a:extLst>
              <a:ext uri="{FF2B5EF4-FFF2-40B4-BE49-F238E27FC236}">
                <a16:creationId xmlns:a16="http://schemas.microsoft.com/office/drawing/2014/main" id="{CE1DB448-A00F-E7EA-EC2D-EDBB614B2CED}"/>
              </a:ext>
            </a:extLst>
          </p:cNvPr>
          <p:cNvPicPr>
            <a:picLocks noChangeAspect="1"/>
          </p:cNvPicPr>
          <p:nvPr/>
        </p:nvPicPr>
        <p:blipFill>
          <a:blip r:embed="rId5">
            <a:alphaModFix/>
          </a:blip>
          <a:stretch>
            <a:fillRect/>
          </a:stretch>
        </p:blipFill>
        <p:spPr>
          <a:xfrm>
            <a:off x="732334" y="1091944"/>
            <a:ext cx="4120221" cy="2055709"/>
          </a:xfrm>
          <a:prstGeom prst="rect">
            <a:avLst/>
          </a:prstGeom>
        </p:spPr>
      </p:pic>
      <p:sp>
        <p:nvSpPr>
          <p:cNvPr id="20" name="Rettangolo 19">
            <a:extLst>
              <a:ext uri="{FF2B5EF4-FFF2-40B4-BE49-F238E27FC236}">
                <a16:creationId xmlns:a16="http://schemas.microsoft.com/office/drawing/2014/main" id="{BD5E7391-5593-5D31-4D14-3333D1208939}"/>
              </a:ext>
            </a:extLst>
          </p:cNvPr>
          <p:cNvSpPr/>
          <p:nvPr/>
        </p:nvSpPr>
        <p:spPr>
          <a:xfrm flipH="1">
            <a:off x="5571864" y="663522"/>
            <a:ext cx="103228" cy="5677451"/>
          </a:xfrm>
          <a:prstGeom prst="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2" name="Immagine 21">
            <a:extLst>
              <a:ext uri="{FF2B5EF4-FFF2-40B4-BE49-F238E27FC236}">
                <a16:creationId xmlns:a16="http://schemas.microsoft.com/office/drawing/2014/main" id="{45C01A6B-576D-47CD-170E-D134FF0B0784}"/>
              </a:ext>
            </a:extLst>
          </p:cNvPr>
          <p:cNvPicPr>
            <a:picLocks noChangeAspect="1"/>
          </p:cNvPicPr>
          <p:nvPr/>
        </p:nvPicPr>
        <p:blipFill rotWithShape="1">
          <a:blip r:embed="rId6"/>
          <a:srcRect r="18632" b="14165"/>
          <a:stretch/>
        </p:blipFill>
        <p:spPr>
          <a:xfrm>
            <a:off x="732334" y="3993593"/>
            <a:ext cx="4245704" cy="2520186"/>
          </a:xfrm>
          <a:prstGeom prst="rect">
            <a:avLst/>
          </a:prstGeom>
        </p:spPr>
      </p:pic>
      <p:sp>
        <p:nvSpPr>
          <p:cNvPr id="23" name="Titolo 1">
            <a:extLst>
              <a:ext uri="{FF2B5EF4-FFF2-40B4-BE49-F238E27FC236}">
                <a16:creationId xmlns:a16="http://schemas.microsoft.com/office/drawing/2014/main" id="{A5106777-A055-C65D-5B6A-2072CAA13B09}"/>
              </a:ext>
            </a:extLst>
          </p:cNvPr>
          <p:cNvSpPr txBox="1">
            <a:spLocks/>
          </p:cNvSpPr>
          <p:nvPr/>
        </p:nvSpPr>
        <p:spPr>
          <a:xfrm>
            <a:off x="-2951715" y="3502248"/>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000" u="sng" err="1">
                <a:solidFill>
                  <a:schemeClr val="tx1">
                    <a:lumMod val="75000"/>
                    <a:lumOff val="25000"/>
                  </a:schemeClr>
                </a:solidFill>
              </a:rPr>
              <a:t>Average</a:t>
            </a:r>
            <a:r>
              <a:rPr lang="it-IT" sz="2000" u="sng">
                <a:solidFill>
                  <a:schemeClr val="tx1">
                    <a:lumMod val="75000"/>
                    <a:lumOff val="25000"/>
                  </a:schemeClr>
                </a:solidFill>
              </a:rPr>
              <a:t> Silhouette </a:t>
            </a:r>
            <a:r>
              <a:rPr lang="it-IT" sz="2000" u="sng" err="1">
                <a:solidFill>
                  <a:schemeClr val="tx1">
                    <a:lumMod val="75000"/>
                    <a:lumOff val="25000"/>
                  </a:schemeClr>
                </a:solidFill>
              </a:rPr>
              <a:t>Width</a:t>
            </a:r>
            <a:endParaRPr lang="it-IT" sz="2000" u="sng">
              <a:solidFill>
                <a:schemeClr val="tx1">
                  <a:lumMod val="75000"/>
                  <a:lumOff val="25000"/>
                </a:schemeClr>
              </a:solidFill>
            </a:endParaRPr>
          </a:p>
        </p:txBody>
      </p:sp>
      <p:sp>
        <p:nvSpPr>
          <p:cNvPr id="24" name="CasellaDiTesto 23">
            <a:extLst>
              <a:ext uri="{FF2B5EF4-FFF2-40B4-BE49-F238E27FC236}">
                <a16:creationId xmlns:a16="http://schemas.microsoft.com/office/drawing/2014/main" id="{2C829488-EF5D-586D-D8D4-6B409A537322}"/>
              </a:ext>
            </a:extLst>
          </p:cNvPr>
          <p:cNvSpPr txBox="1"/>
          <p:nvPr/>
        </p:nvSpPr>
        <p:spPr>
          <a:xfrm>
            <a:off x="7455989" y="3711957"/>
            <a:ext cx="3258179" cy="1754326"/>
          </a:xfrm>
          <a:prstGeom prst="rect">
            <a:avLst/>
          </a:prstGeom>
          <a:noFill/>
        </p:spPr>
        <p:txBody>
          <a:bodyPr wrap="square" rtlCol="0">
            <a:spAutoFit/>
          </a:bodyPr>
          <a:lstStyle/>
          <a:p>
            <a:r>
              <a:rPr lang="it-IT" sz="1200">
                <a:latin typeface="+mj-lt"/>
              </a:rPr>
              <a:t>Misura la qualità del clustering determinando la qualità di adattamento di ciascuna osservazione al relativo cluster.</a:t>
            </a:r>
          </a:p>
          <a:p>
            <a:r>
              <a:rPr lang="it-IT" sz="1200">
                <a:latin typeface="+mj-lt"/>
              </a:rPr>
              <a:t>Valori alti di tale indice indica un buon clustering.</a:t>
            </a:r>
          </a:p>
          <a:p>
            <a:r>
              <a:rPr lang="it-IT" sz="1200">
                <a:latin typeface="+mj-lt"/>
              </a:rPr>
              <a:t>Viene calcolato come la media della silhouette delle osservazioni per diversi valori di k.</a:t>
            </a:r>
          </a:p>
        </p:txBody>
      </p:sp>
      <p:sp>
        <p:nvSpPr>
          <p:cNvPr id="2" name="Segnaposto piè di pagina 1">
            <a:extLst>
              <a:ext uri="{FF2B5EF4-FFF2-40B4-BE49-F238E27FC236}">
                <a16:creationId xmlns:a16="http://schemas.microsoft.com/office/drawing/2014/main" id="{7C868679-A6CD-0048-C081-72AE9FBB36D3}"/>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BD914166-6AFC-6745-FEC5-D34BB30FAC47}"/>
              </a:ext>
            </a:extLst>
          </p:cNvPr>
          <p:cNvSpPr>
            <a:spLocks noGrp="1"/>
          </p:cNvSpPr>
          <p:nvPr>
            <p:ph type="sldNum" sz="quarter" idx="12"/>
          </p:nvPr>
        </p:nvSpPr>
        <p:spPr/>
        <p:txBody>
          <a:bodyPr/>
          <a:lstStyle/>
          <a:p>
            <a:pPr rtl="0"/>
            <a:fld id="{06FEDF93-2BFD-41CA-ABC7-B039102F3792}" type="slidenum">
              <a:rPr lang="it-IT" noProof="0" smtClean="0"/>
              <a:t>27</a:t>
            </a:fld>
            <a:endParaRPr lang="it-IT" noProof="0"/>
          </a:p>
        </p:txBody>
      </p:sp>
    </p:spTree>
    <p:extLst>
      <p:ext uri="{BB962C8B-B14F-4D97-AF65-F5344CB8AC3E}">
        <p14:creationId xmlns:p14="http://schemas.microsoft.com/office/powerpoint/2010/main" val="7119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animBg="1"/>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F4673A57-8C07-453C-8611-1D99E8CDE141}"/>
              </a:ext>
              <a:ext uri="{C183D7F6-B498-43B3-948B-1728B52AA6E4}">
                <adec:decorative xmlns:adec="http://schemas.microsoft.com/office/drawing/2017/decorative" xmlns="" val="1"/>
              </a:ext>
            </a:extLst>
          </p:cNvPr>
          <p:cNvSpPr/>
          <p:nvPr/>
        </p:nvSpPr>
        <p:spPr>
          <a:xfrm>
            <a:off x="0" y="966097"/>
            <a:ext cx="12192000" cy="52412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9" name="Immagine 18">
            <a:extLst>
              <a:ext uri="{FF2B5EF4-FFF2-40B4-BE49-F238E27FC236}">
                <a16:creationId xmlns:a16="http://schemas.microsoft.com/office/drawing/2014/main" id="{BCE62ED5-7C5F-44D6-A693-D8E330A9552F}"/>
              </a:ext>
            </a:extLst>
          </p:cNvPr>
          <p:cNvPicPr>
            <a:picLocks noChangeAspect="1"/>
          </p:cNvPicPr>
          <p:nvPr/>
        </p:nvPicPr>
        <p:blipFill rotWithShape="1">
          <a:blip r:embed="rId3"/>
          <a:srcRect t="2103" r="18548" b="21657"/>
          <a:stretch/>
        </p:blipFill>
        <p:spPr>
          <a:xfrm>
            <a:off x="112910" y="1109469"/>
            <a:ext cx="10844397" cy="4954488"/>
          </a:xfrm>
          <a:prstGeom prst="rect">
            <a:avLst/>
          </a:prstGeom>
        </p:spPr>
      </p:pic>
      <p:sp>
        <p:nvSpPr>
          <p:cNvPr id="4" name="Titolo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rtlCol="0"/>
          <a:lstStyle/>
          <a:p>
            <a:r>
              <a:rPr lang="it-IT"/>
              <a:t>Analisi progetto diapositiva 5</a:t>
            </a:r>
          </a:p>
        </p:txBody>
      </p:sp>
      <p:cxnSp>
        <p:nvCxnSpPr>
          <p:cNvPr id="8" name="Connettore diritto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7086600" y="522898"/>
            <a:ext cx="5105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olo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Cluster</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14" name="Connettore diritto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ttangolo: Angoli arrotondati 18">
            <a:extLst>
              <a:ext uri="{FF2B5EF4-FFF2-40B4-BE49-F238E27FC236}">
                <a16:creationId xmlns:a16="http://schemas.microsoft.com/office/drawing/2014/main" id="{9A751512-FADD-1C30-3DD8-EF64E0D3015D}"/>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12" name="Gruppo 11">
            <a:extLst>
              <a:ext uri="{FF2B5EF4-FFF2-40B4-BE49-F238E27FC236}">
                <a16:creationId xmlns:a16="http://schemas.microsoft.com/office/drawing/2014/main" id="{740C7E7E-D052-7AE9-D1A2-E9448327C1C7}"/>
              </a:ext>
            </a:extLst>
          </p:cNvPr>
          <p:cNvGrpSpPr/>
          <p:nvPr/>
        </p:nvGrpSpPr>
        <p:grpSpPr>
          <a:xfrm>
            <a:off x="57941" y="39976"/>
            <a:ext cx="467045" cy="460066"/>
            <a:chOff x="958963" y="1184423"/>
            <a:chExt cx="1828800" cy="1801474"/>
          </a:xfrm>
        </p:grpSpPr>
        <p:sp>
          <p:nvSpPr>
            <p:cNvPr id="13" name="Ovale 12">
              <a:extLst>
                <a:ext uri="{FF2B5EF4-FFF2-40B4-BE49-F238E27FC236}">
                  <a16:creationId xmlns:a16="http://schemas.microsoft.com/office/drawing/2014/main" id="{21EE0D6E-160B-1B43-27B0-7FA82E7A37B6}"/>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5" name="Elemento grafico 16">
              <a:extLst>
                <a:ext uri="{FF2B5EF4-FFF2-40B4-BE49-F238E27FC236}">
                  <a16:creationId xmlns:a16="http://schemas.microsoft.com/office/drawing/2014/main" id="{462BDF76-A5B9-5FD8-7651-1F80F00FBB65}"/>
                </a:ext>
              </a:extLst>
            </p:cNvPr>
            <p:cNvPicPr>
              <a:picLocks noChangeAspect="1"/>
            </p:cNvPicPr>
            <p:nvPr/>
          </p:nvPicPr>
          <p:blipFill>
            <a:blip r:embed="rId4" cstate="hqprint">
              <a:alphaModFix/>
              <a:lum bright="70000" contrast="-70000"/>
              <a:extLst>
                <a:ext uri="{BEBA8EAE-BF5A-486C-A8C5-ECC9F3942E4B}">
                  <a14:imgProps xmlns:a14="http://schemas.microsoft.com/office/drawing/2010/main">
                    <a14:imgLayer r:embed="rId5">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2" name="Segnaposto piè di pagina 1">
            <a:extLst>
              <a:ext uri="{FF2B5EF4-FFF2-40B4-BE49-F238E27FC236}">
                <a16:creationId xmlns:a16="http://schemas.microsoft.com/office/drawing/2014/main" id="{8CDA4F1B-9122-DC81-1F47-A1160A4A5E2C}"/>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4F2FFC47-065C-1ABC-398C-57F633D92C95}"/>
              </a:ext>
            </a:extLst>
          </p:cNvPr>
          <p:cNvSpPr>
            <a:spLocks noGrp="1"/>
          </p:cNvSpPr>
          <p:nvPr>
            <p:ph type="sldNum" sz="quarter" idx="12"/>
          </p:nvPr>
        </p:nvSpPr>
        <p:spPr/>
        <p:txBody>
          <a:bodyPr/>
          <a:lstStyle/>
          <a:p>
            <a:pPr rtl="0"/>
            <a:fld id="{06FEDF93-2BFD-41CA-ABC7-B039102F3792}" type="slidenum">
              <a:rPr lang="it-IT" noProof="0" smtClean="0"/>
              <a:t>28</a:t>
            </a:fld>
            <a:endParaRPr lang="it-IT" noProof="0"/>
          </a:p>
        </p:txBody>
      </p:sp>
      <p:sp>
        <p:nvSpPr>
          <p:cNvPr id="6" name="Parentesi quadra aperta 5">
            <a:extLst>
              <a:ext uri="{FF2B5EF4-FFF2-40B4-BE49-F238E27FC236}">
                <a16:creationId xmlns:a16="http://schemas.microsoft.com/office/drawing/2014/main" id="{B144EDB6-79A6-9601-E55D-4EAB2E63ACD3}"/>
              </a:ext>
            </a:extLst>
          </p:cNvPr>
          <p:cNvSpPr/>
          <p:nvPr/>
        </p:nvSpPr>
        <p:spPr>
          <a:xfrm>
            <a:off x="1130710" y="2084439"/>
            <a:ext cx="103983" cy="774585"/>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it-IT"/>
          </a:p>
        </p:txBody>
      </p:sp>
      <p:sp>
        <p:nvSpPr>
          <p:cNvPr id="10" name="Parentesi quadra aperta 9">
            <a:extLst>
              <a:ext uri="{FF2B5EF4-FFF2-40B4-BE49-F238E27FC236}">
                <a16:creationId xmlns:a16="http://schemas.microsoft.com/office/drawing/2014/main" id="{6ED75BA3-B228-0A38-B51A-7A147E371DF8}"/>
              </a:ext>
            </a:extLst>
          </p:cNvPr>
          <p:cNvSpPr/>
          <p:nvPr/>
        </p:nvSpPr>
        <p:spPr>
          <a:xfrm>
            <a:off x="396645" y="2859022"/>
            <a:ext cx="103983" cy="1368171"/>
          </a:xfrm>
          <a:prstGeom prst="leftBracket">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sp>
        <p:nvSpPr>
          <p:cNvPr id="16" name="Rettangolo 15">
            <a:extLst>
              <a:ext uri="{FF2B5EF4-FFF2-40B4-BE49-F238E27FC236}">
                <a16:creationId xmlns:a16="http://schemas.microsoft.com/office/drawing/2014/main" id="{242B303F-CDC9-FBCF-6C71-A97EC588805C}"/>
              </a:ext>
            </a:extLst>
          </p:cNvPr>
          <p:cNvSpPr/>
          <p:nvPr/>
        </p:nvSpPr>
        <p:spPr>
          <a:xfrm>
            <a:off x="5369051" y="2084439"/>
            <a:ext cx="2561844" cy="774585"/>
          </a:xfrm>
          <a:prstGeom prst="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BA4DEB6F-91B8-9F0E-F3B6-CD7221D5979B}"/>
              </a:ext>
            </a:extLst>
          </p:cNvPr>
          <p:cNvSpPr/>
          <p:nvPr/>
        </p:nvSpPr>
        <p:spPr>
          <a:xfrm>
            <a:off x="7930896" y="2859023"/>
            <a:ext cx="2561844" cy="1368171"/>
          </a:xfrm>
          <a:prstGeom prst="rect">
            <a:avLst/>
          </a:prstGeom>
          <a:solidFill>
            <a:schemeClr val="accent3">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5B657E21-691B-98F5-BCA9-64B780DD59E3}"/>
              </a:ext>
            </a:extLst>
          </p:cNvPr>
          <p:cNvSpPr/>
          <p:nvPr/>
        </p:nvSpPr>
        <p:spPr>
          <a:xfrm>
            <a:off x="405762" y="2859023"/>
            <a:ext cx="2407923" cy="1368172"/>
          </a:xfrm>
          <a:prstGeom prst="rect">
            <a:avLst/>
          </a:prstGeom>
          <a:solidFill>
            <a:schemeClr val="accent3">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0F7908C2-DAB1-8363-4589-2F8B5216319C}"/>
              </a:ext>
            </a:extLst>
          </p:cNvPr>
          <p:cNvSpPr/>
          <p:nvPr/>
        </p:nvSpPr>
        <p:spPr>
          <a:xfrm>
            <a:off x="1130709" y="2084436"/>
            <a:ext cx="1682976" cy="774585"/>
          </a:xfrm>
          <a:prstGeom prst="rect">
            <a:avLst/>
          </a:prstGeom>
          <a:solidFill>
            <a:schemeClr val="accent2">
              <a:alpha val="3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6513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10" grpId="0" animBg="1"/>
      <p:bldP spid="16" grpId="0" animBg="1"/>
      <p:bldP spid="17" grpId="0" animBg="1"/>
      <p:bldP spid="18"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4F40C0F3-B638-F3E5-32D2-E6BF2DE43EF2}"/>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BE4528BD-9DE8-394C-6718-6EFBC642A9F6}"/>
              </a:ext>
            </a:extLst>
          </p:cNvPr>
          <p:cNvSpPr>
            <a:spLocks noGrp="1"/>
          </p:cNvSpPr>
          <p:nvPr>
            <p:ph type="sldNum" sz="quarter" idx="12"/>
          </p:nvPr>
        </p:nvSpPr>
        <p:spPr/>
        <p:txBody>
          <a:bodyPr/>
          <a:lstStyle/>
          <a:p>
            <a:pPr rtl="0"/>
            <a:fld id="{06FEDF93-2BFD-41CA-ABC7-B039102F3792}" type="slidenum">
              <a:rPr lang="it-IT" noProof="0" smtClean="0"/>
              <a:t>29</a:t>
            </a:fld>
            <a:endParaRPr lang="it-IT" noProof="0"/>
          </a:p>
        </p:txBody>
      </p:sp>
      <p:pic>
        <p:nvPicPr>
          <p:cNvPr id="5" name="Immagine 4">
            <a:extLst>
              <a:ext uri="{FF2B5EF4-FFF2-40B4-BE49-F238E27FC236}">
                <a16:creationId xmlns:a16="http://schemas.microsoft.com/office/drawing/2014/main" id="{59AFC614-3711-2341-1765-9815085D263B}"/>
              </a:ext>
            </a:extLst>
          </p:cNvPr>
          <p:cNvPicPr>
            <a:picLocks noChangeAspect="1"/>
          </p:cNvPicPr>
          <p:nvPr/>
        </p:nvPicPr>
        <p:blipFill>
          <a:blip r:embed="rId2"/>
          <a:stretch>
            <a:fillRect/>
          </a:stretch>
        </p:blipFill>
        <p:spPr>
          <a:xfrm>
            <a:off x="405763" y="1322518"/>
            <a:ext cx="5335663" cy="4212963"/>
          </a:xfrm>
          <a:prstGeom prst="rect">
            <a:avLst/>
          </a:prstGeom>
        </p:spPr>
      </p:pic>
      <p:cxnSp>
        <p:nvCxnSpPr>
          <p:cNvPr id="4" name="Connettore diritto 3">
            <a:extLst>
              <a:ext uri="{FF2B5EF4-FFF2-40B4-BE49-F238E27FC236}">
                <a16:creationId xmlns:a16="http://schemas.microsoft.com/office/drawing/2014/main" id="{EFCBCBE5-C484-74D9-0E6D-8B92538762F9}"/>
              </a:ext>
              <a:ext uri="{C183D7F6-B498-43B3-948B-1728B52AA6E4}">
                <adec:decorative xmlns:adec="http://schemas.microsoft.com/office/drawing/2017/decorative" xmlns="" val="1"/>
              </a:ext>
            </a:extLst>
          </p:cNvPr>
          <p:cNvCxnSpPr>
            <a:cxnSpLocks/>
          </p:cNvCxnSpPr>
          <p:nvPr/>
        </p:nvCxnSpPr>
        <p:spPr>
          <a:xfrm>
            <a:off x="7973961" y="522898"/>
            <a:ext cx="421803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9B013A47-DEEF-3FD9-9F6E-AB55FA07D988}"/>
              </a:ext>
            </a:extLst>
          </p:cNvPr>
          <p:cNvSpPr txBox="1">
            <a:spLocks/>
          </p:cNvSpPr>
          <p:nvPr/>
        </p:nvSpPr>
        <p:spPr>
          <a:xfrm>
            <a:off x="228600" y="138066"/>
            <a:ext cx="11734800" cy="797141"/>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spcAft>
                <a:spcPts val="600"/>
              </a:spcAft>
            </a:pPr>
            <a:r>
              <a:rPr lang="it-IT" sz="2800" b="1">
                <a:solidFill>
                  <a:schemeClr val="tx1">
                    <a:lumMod val="75000"/>
                    <a:lumOff val="25000"/>
                  </a:schemeClr>
                </a:solidFill>
              </a:rPr>
              <a:t>Analisi esplorativa</a:t>
            </a:r>
          </a:p>
          <a:p>
            <a:pPr algn="ctr" rtl="0"/>
            <a:r>
              <a:rPr lang="it-IT" sz="2400">
                <a:solidFill>
                  <a:schemeClr val="tx1">
                    <a:lumMod val="75000"/>
                    <a:lumOff val="25000"/>
                  </a:schemeClr>
                </a:solidFill>
              </a:rPr>
              <a:t>Variabili socio-demografiche</a:t>
            </a:r>
          </a:p>
        </p:txBody>
      </p:sp>
      <p:cxnSp>
        <p:nvCxnSpPr>
          <p:cNvPr id="7" name="Connettore diritto 6">
            <a:extLst>
              <a:ext uri="{FF2B5EF4-FFF2-40B4-BE49-F238E27FC236}">
                <a16:creationId xmlns:a16="http://schemas.microsoft.com/office/drawing/2014/main" id="{09AE3E15-DA0B-5817-AB97-1EFC84585A2D}"/>
              </a:ext>
              <a:ext uri="{C183D7F6-B498-43B3-948B-1728B52AA6E4}">
                <adec:decorative xmlns:adec="http://schemas.microsoft.com/office/drawing/2017/decorative" xmlns="" val="1"/>
              </a:ext>
            </a:extLst>
          </p:cNvPr>
          <p:cNvCxnSpPr>
            <a:cxnSpLocks/>
          </p:cNvCxnSpPr>
          <p:nvPr/>
        </p:nvCxnSpPr>
        <p:spPr>
          <a:xfrm>
            <a:off x="0" y="522898"/>
            <a:ext cx="422787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Rettangolo: Angoli arrotondati 18">
            <a:extLst>
              <a:ext uri="{FF2B5EF4-FFF2-40B4-BE49-F238E27FC236}">
                <a16:creationId xmlns:a16="http://schemas.microsoft.com/office/drawing/2014/main" id="{93123A13-4C5C-F968-CCAC-6034D35E3203}"/>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9" name="Gruppo 8">
            <a:extLst>
              <a:ext uri="{FF2B5EF4-FFF2-40B4-BE49-F238E27FC236}">
                <a16:creationId xmlns:a16="http://schemas.microsoft.com/office/drawing/2014/main" id="{CE24E8E5-C80B-E9EE-642A-3F06D63C6AC8}"/>
              </a:ext>
            </a:extLst>
          </p:cNvPr>
          <p:cNvGrpSpPr/>
          <p:nvPr/>
        </p:nvGrpSpPr>
        <p:grpSpPr>
          <a:xfrm>
            <a:off x="57941" y="39976"/>
            <a:ext cx="467045" cy="460066"/>
            <a:chOff x="958963" y="1184423"/>
            <a:chExt cx="1828800" cy="1801474"/>
          </a:xfrm>
        </p:grpSpPr>
        <p:sp>
          <p:nvSpPr>
            <p:cNvPr id="10" name="Ovale 9">
              <a:extLst>
                <a:ext uri="{FF2B5EF4-FFF2-40B4-BE49-F238E27FC236}">
                  <a16:creationId xmlns:a16="http://schemas.microsoft.com/office/drawing/2014/main" id="{B6555903-7925-1708-CC8C-0ACADD764890}"/>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1" name="Elemento grafico 16">
              <a:extLst>
                <a:ext uri="{FF2B5EF4-FFF2-40B4-BE49-F238E27FC236}">
                  <a16:creationId xmlns:a16="http://schemas.microsoft.com/office/drawing/2014/main" id="{E3F8F968-79E0-E386-3AA8-D09BE2B13F43}"/>
                </a:ext>
              </a:extLst>
            </p:cNvPr>
            <p:cNvPicPr>
              <a:picLocks noChangeAspect="1"/>
            </p:cNvPicPr>
            <p:nvPr/>
          </p:nvPicPr>
          <p:blipFill>
            <a:blip r:embed="rId3" cstate="hqprint">
              <a:alphaModFix/>
              <a:lum bright="70000" contrast="-70000"/>
              <a:extLst>
                <a:ext uri="{BEBA8EAE-BF5A-486C-A8C5-ECC9F3942E4B}">
                  <a14:imgProps xmlns:a14="http://schemas.microsoft.com/office/drawing/2010/main">
                    <a14:imgLayer r:embed="rId4">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pic>
        <p:nvPicPr>
          <p:cNvPr id="13" name="Immagine 12">
            <a:extLst>
              <a:ext uri="{FF2B5EF4-FFF2-40B4-BE49-F238E27FC236}">
                <a16:creationId xmlns:a16="http://schemas.microsoft.com/office/drawing/2014/main" id="{42EED6E3-031E-F783-CE09-D3B484A3B07C}"/>
              </a:ext>
            </a:extLst>
          </p:cNvPr>
          <p:cNvPicPr>
            <a:picLocks noChangeAspect="1"/>
          </p:cNvPicPr>
          <p:nvPr/>
        </p:nvPicPr>
        <p:blipFill rotWithShape="1">
          <a:blip r:embed="rId5"/>
          <a:srcRect t="-178" r="23422" b="25201"/>
          <a:stretch/>
        </p:blipFill>
        <p:spPr>
          <a:xfrm>
            <a:off x="5905973" y="980645"/>
            <a:ext cx="5774750" cy="4653239"/>
          </a:xfrm>
          <a:prstGeom prst="rect">
            <a:avLst/>
          </a:prstGeom>
        </p:spPr>
      </p:pic>
    </p:spTree>
    <p:extLst>
      <p:ext uri="{BB962C8B-B14F-4D97-AF65-F5344CB8AC3E}">
        <p14:creationId xmlns:p14="http://schemas.microsoft.com/office/powerpoint/2010/main" val="3650951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2E12130A-1E3D-1FE6-F75F-CEFDF7B1BEAB}"/>
              </a:ext>
            </a:extLst>
          </p:cNvPr>
          <p:cNvSpPr/>
          <p:nvPr/>
        </p:nvSpPr>
        <p:spPr>
          <a:xfrm>
            <a:off x="7979440" y="1896584"/>
            <a:ext cx="4212559" cy="3823608"/>
          </a:xfrm>
          <a:prstGeom prst="rect">
            <a:avLst/>
          </a:prstGeom>
          <a:solidFill>
            <a:schemeClr val="accent3">
              <a:alpha val="2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2" name="Segnaposto piè di pagina 1">
            <a:extLst>
              <a:ext uri="{FF2B5EF4-FFF2-40B4-BE49-F238E27FC236}">
                <a16:creationId xmlns:a16="http://schemas.microsoft.com/office/drawing/2014/main" id="{A17DD012-9CF9-6EE2-CF56-63A45D936F4A}"/>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7F45C30D-4B7B-114E-2C68-B5C748255492}"/>
              </a:ext>
            </a:extLst>
          </p:cNvPr>
          <p:cNvSpPr>
            <a:spLocks noGrp="1"/>
          </p:cNvSpPr>
          <p:nvPr>
            <p:ph type="sldNum" sz="quarter" idx="12"/>
          </p:nvPr>
        </p:nvSpPr>
        <p:spPr/>
        <p:txBody>
          <a:bodyPr/>
          <a:lstStyle/>
          <a:p>
            <a:pPr rtl="0"/>
            <a:fld id="{06FEDF93-2BFD-41CA-ABC7-B039102F3792}" type="slidenum">
              <a:rPr lang="it-IT" noProof="0" smtClean="0"/>
              <a:t>3</a:t>
            </a:fld>
            <a:endParaRPr lang="it-IT" noProof="0"/>
          </a:p>
        </p:txBody>
      </p:sp>
      <p:cxnSp>
        <p:nvCxnSpPr>
          <p:cNvPr id="4" name="Connettore diritto 3">
            <a:extLst>
              <a:ext uri="{FF2B5EF4-FFF2-40B4-BE49-F238E27FC236}">
                <a16:creationId xmlns:a16="http://schemas.microsoft.com/office/drawing/2014/main" id="{C453A1FE-4EAE-13AA-85D4-740CBCFE3BD0}"/>
              </a:ext>
              <a:ext uri="{C183D7F6-B498-43B3-948B-1728B52AA6E4}">
                <adec:decorative xmlns:adec="http://schemas.microsoft.com/office/drawing/2017/decorative" xmlns="" val="1"/>
              </a:ext>
            </a:extLst>
          </p:cNvPr>
          <p:cNvCxnSpPr>
            <a:cxnSpLocks/>
          </p:cNvCxnSpPr>
          <p:nvPr/>
        </p:nvCxnSpPr>
        <p:spPr>
          <a:xfrm>
            <a:off x="7562850" y="484093"/>
            <a:ext cx="47818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0C38B504-FF35-1C07-A84E-8D711D43B301}"/>
              </a:ext>
            </a:extLst>
          </p:cNvPr>
          <p:cNvSpPr txBox="1">
            <a:spLocks/>
          </p:cNvSpPr>
          <p:nvPr/>
        </p:nvSpPr>
        <p:spPr>
          <a:xfrm>
            <a:off x="-1208483" y="220128"/>
            <a:ext cx="11203493"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a:solidFill>
                  <a:schemeClr val="tx1">
                    <a:lumMod val="75000"/>
                    <a:lumOff val="25000"/>
                  </a:schemeClr>
                </a:solidFill>
              </a:rPr>
              <a:t>Il Food Delivery: alcune statistiche</a:t>
            </a:r>
            <a:r>
              <a:rPr lang="it-IT" sz="2800"/>
              <a:t/>
            </a:r>
            <a:br>
              <a:rPr lang="it-IT" sz="2800"/>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9B4A864F-4917-5ECD-B507-7A8499DFDD7D}"/>
              </a:ext>
              <a:ext uri="{C183D7F6-B498-43B3-948B-1728B52AA6E4}">
                <adec:decorative xmlns:adec="http://schemas.microsoft.com/office/drawing/2017/decorative" xmlns="" val="1"/>
              </a:ext>
            </a:extLst>
          </p:cNvPr>
          <p:cNvCxnSpPr>
            <a:cxnSpLocks/>
          </p:cNvCxnSpPr>
          <p:nvPr/>
        </p:nvCxnSpPr>
        <p:spPr>
          <a:xfrm>
            <a:off x="-340963" y="484093"/>
            <a:ext cx="156464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itolo 1">
            <a:extLst>
              <a:ext uri="{FF2B5EF4-FFF2-40B4-BE49-F238E27FC236}">
                <a16:creationId xmlns:a16="http://schemas.microsoft.com/office/drawing/2014/main" id="{4053C480-561C-E164-433F-764E5043CE59}"/>
              </a:ext>
            </a:extLst>
          </p:cNvPr>
          <p:cNvSpPr txBox="1">
            <a:spLocks/>
          </p:cNvSpPr>
          <p:nvPr/>
        </p:nvSpPr>
        <p:spPr>
          <a:xfrm>
            <a:off x="-2592893" y="718726"/>
            <a:ext cx="11203493"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000" b="1">
                <a:solidFill>
                  <a:schemeClr val="tx1">
                    <a:lumMod val="75000"/>
                    <a:lumOff val="25000"/>
                  </a:schemeClr>
                </a:solidFill>
              </a:rPr>
              <a:t>Nel mondo</a:t>
            </a:r>
            <a:endParaRPr lang="it-IT" sz="2000">
              <a:solidFill>
                <a:schemeClr val="tx1">
                  <a:lumMod val="75000"/>
                  <a:lumOff val="25000"/>
                </a:schemeClr>
              </a:solidFill>
            </a:endParaRPr>
          </a:p>
        </p:txBody>
      </p:sp>
      <p:pic>
        <p:nvPicPr>
          <p:cNvPr id="15" name="Immagine 14">
            <a:extLst>
              <a:ext uri="{FF2B5EF4-FFF2-40B4-BE49-F238E27FC236}">
                <a16:creationId xmlns:a16="http://schemas.microsoft.com/office/drawing/2014/main" id="{14D48BAC-EBDA-7FC2-BD54-E26E42924C65}"/>
              </a:ext>
            </a:extLst>
          </p:cNvPr>
          <p:cNvPicPr>
            <a:picLocks noChangeAspect="1"/>
          </p:cNvPicPr>
          <p:nvPr/>
        </p:nvPicPr>
        <p:blipFill rotWithShape="1">
          <a:blip r:embed="rId2"/>
          <a:srcRect l="1373" t="2332"/>
          <a:stretch/>
        </p:blipFill>
        <p:spPr>
          <a:xfrm>
            <a:off x="214959" y="2216760"/>
            <a:ext cx="7387967" cy="3402855"/>
          </a:xfrm>
          <a:prstGeom prst="rect">
            <a:avLst/>
          </a:prstGeom>
        </p:spPr>
      </p:pic>
      <p:sp>
        <p:nvSpPr>
          <p:cNvPr id="10" name="Rettangolo 9">
            <a:extLst>
              <a:ext uri="{FF2B5EF4-FFF2-40B4-BE49-F238E27FC236}">
                <a16:creationId xmlns:a16="http://schemas.microsoft.com/office/drawing/2014/main" id="{25CC6055-44ED-93E4-2DCB-FCA21C9959A3}"/>
              </a:ext>
            </a:extLst>
          </p:cNvPr>
          <p:cNvSpPr/>
          <p:nvPr/>
        </p:nvSpPr>
        <p:spPr>
          <a:xfrm>
            <a:off x="8288256" y="3528409"/>
            <a:ext cx="3688785" cy="974626"/>
          </a:xfrm>
          <a:prstGeom prst="rect">
            <a:avLst/>
          </a:prstGeom>
        </p:spPr>
        <p:txBody>
          <a:bodyPr wrap="square" lIns="0" tIns="0" rIns="0" bIns="0" rtlCol="0" anchor="t">
            <a:spAutoFit/>
          </a:bodyPr>
          <a:lstStyle/>
          <a:p>
            <a:pPr marL="285750" indent="-285750">
              <a:lnSpc>
                <a:spcPts val="1900"/>
              </a:lnSpc>
              <a:buFont typeface="Arial" panose="020B0604020202020204" pitchFamily="34" charset="0"/>
              <a:buChar char="•"/>
            </a:pPr>
            <a:r>
              <a:rPr lang="it-IT" sz="1600">
                <a:latin typeface="+mj-lt"/>
              </a:rPr>
              <a:t>Settore in crescita</a:t>
            </a:r>
          </a:p>
          <a:p>
            <a:pPr marL="285750" indent="-285750">
              <a:lnSpc>
                <a:spcPts val="1900"/>
              </a:lnSpc>
              <a:buFont typeface="Arial" panose="020B0604020202020204" pitchFamily="34" charset="0"/>
              <a:buChar char="•"/>
            </a:pPr>
            <a:r>
              <a:rPr lang="it-IT" sz="1600">
                <a:latin typeface="+mj-lt"/>
              </a:rPr>
              <a:t>Contributo importante </a:t>
            </a:r>
            <a:r>
              <a:rPr lang="it-IT" sz="1600" b="1">
                <a:latin typeface="+mj-lt"/>
              </a:rPr>
              <a:t>dell’area asiatica</a:t>
            </a:r>
          </a:p>
          <a:p>
            <a:pPr algn="ctr">
              <a:lnSpc>
                <a:spcPts val="1900"/>
              </a:lnSpc>
            </a:pPr>
            <a:r>
              <a:rPr lang="it-IT" sz="1600">
                <a:solidFill>
                  <a:schemeClr val="tx1">
                    <a:lumMod val="75000"/>
                    <a:lumOff val="25000"/>
                  </a:schemeClr>
                </a:solidFill>
                <a:cs typeface="Segoe UI" panose="020B0502040204020203" pitchFamily="34" charset="0"/>
              </a:rPr>
              <a:t>. </a:t>
            </a:r>
            <a:endParaRPr lang="it-IT" sz="1400">
              <a:solidFill>
                <a:schemeClr val="tx1">
                  <a:lumMod val="75000"/>
                  <a:lumOff val="25000"/>
                </a:schemeClr>
              </a:solidFill>
              <a:cs typeface="Segoe UI" panose="020B0502040204020203" pitchFamily="34" charset="0"/>
            </a:endParaRPr>
          </a:p>
        </p:txBody>
      </p:sp>
      <p:sp>
        <p:nvSpPr>
          <p:cNvPr id="11" name="Figura a mano libera 931" descr="Icona di grafico a linee.">
            <a:extLst>
              <a:ext uri="{FF2B5EF4-FFF2-40B4-BE49-F238E27FC236}">
                <a16:creationId xmlns:a16="http://schemas.microsoft.com/office/drawing/2014/main" id="{EF1C467F-C102-13FB-1A72-9447FCE8459F}"/>
              </a:ext>
            </a:extLst>
          </p:cNvPr>
          <p:cNvSpPr>
            <a:spLocks noEditPoints="1"/>
          </p:cNvSpPr>
          <p:nvPr/>
        </p:nvSpPr>
        <p:spPr bwMode="auto">
          <a:xfrm>
            <a:off x="9853936" y="3016778"/>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p:spPr>
        <p:txBody>
          <a:bodyPr vert="horz" wrap="square" lIns="91440" tIns="45720" rIns="91440" bIns="45720" numCol="1" rtlCol="0" anchor="t" anchorCtr="0" compatLnSpc="1">
            <a:prstTxWarp prst="textNoShape">
              <a:avLst/>
            </a:prstTxWarp>
          </a:bodyPr>
          <a:lstStyle/>
          <a:p>
            <a:pPr rtl="0"/>
            <a:endParaRPr lang="it-IT"/>
          </a:p>
        </p:txBody>
      </p:sp>
      <p:sp>
        <p:nvSpPr>
          <p:cNvPr id="12" name="Rettangolo 11">
            <a:extLst>
              <a:ext uri="{FF2B5EF4-FFF2-40B4-BE49-F238E27FC236}">
                <a16:creationId xmlns:a16="http://schemas.microsoft.com/office/drawing/2014/main" id="{49E81F0B-370D-0589-B4C9-2277AD27E0AD}"/>
              </a:ext>
            </a:extLst>
          </p:cNvPr>
          <p:cNvSpPr/>
          <p:nvPr/>
        </p:nvSpPr>
        <p:spPr>
          <a:xfrm>
            <a:off x="-1259445" y="1896583"/>
            <a:ext cx="4268298" cy="243656"/>
          </a:xfrm>
          <a:prstGeom prst="rect">
            <a:avLst/>
          </a:prstGeom>
        </p:spPr>
        <p:txBody>
          <a:bodyPr wrap="square" lIns="0" tIns="0" rIns="0" bIns="0" rtlCol="0" anchor="t">
            <a:spAutoFit/>
          </a:bodyPr>
          <a:lstStyle/>
          <a:p>
            <a:pPr algn="ctr">
              <a:lnSpc>
                <a:spcPts val="1900"/>
              </a:lnSpc>
            </a:pPr>
            <a:r>
              <a:rPr lang="en-US" b="1" u="sng" err="1">
                <a:solidFill>
                  <a:schemeClr val="tx1">
                    <a:lumMod val="75000"/>
                    <a:lumOff val="25000"/>
                  </a:schemeClr>
                </a:solidFill>
                <a:latin typeface="+mj-lt"/>
                <a:cs typeface="Segoe UI" panose="020B0502040204020203" pitchFamily="34" charset="0"/>
              </a:rPr>
              <a:t>Ricavi</a:t>
            </a:r>
            <a:endParaRPr lang="it-IT" b="1" u="sng">
              <a:solidFill>
                <a:schemeClr val="tx1">
                  <a:lumMod val="75000"/>
                  <a:lumOff val="25000"/>
                </a:schemeClr>
              </a:solidFill>
              <a:latin typeface="+mj-lt"/>
              <a:cs typeface="Segoe UI" panose="020B0502040204020203" pitchFamily="34" charset="0"/>
            </a:endParaRPr>
          </a:p>
        </p:txBody>
      </p:sp>
      <p:sp>
        <p:nvSpPr>
          <p:cNvPr id="14" name="Rettangolo 13">
            <a:extLst>
              <a:ext uri="{FF2B5EF4-FFF2-40B4-BE49-F238E27FC236}">
                <a16:creationId xmlns:a16="http://schemas.microsoft.com/office/drawing/2014/main" id="{C88BADFB-4F49-7DC1-71F0-3C0211781B38}"/>
              </a:ext>
            </a:extLst>
          </p:cNvPr>
          <p:cNvSpPr/>
          <p:nvPr/>
        </p:nvSpPr>
        <p:spPr>
          <a:xfrm flipH="1">
            <a:off x="7979438" y="1896578"/>
            <a:ext cx="79349" cy="3823609"/>
          </a:xfrm>
          <a:prstGeom prst="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A16CDE80-4B39-586F-6833-64E108DC098D}"/>
              </a:ext>
            </a:extLst>
          </p:cNvPr>
          <p:cNvSpPr/>
          <p:nvPr/>
        </p:nvSpPr>
        <p:spPr>
          <a:xfrm rot="5400000" flipH="1">
            <a:off x="10420476" y="-558326"/>
            <a:ext cx="79347" cy="4961417"/>
          </a:xfrm>
          <a:prstGeom prst="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1C7ABD8B-FE30-EB06-B232-83E4AC8D46E4}"/>
              </a:ext>
            </a:extLst>
          </p:cNvPr>
          <p:cNvSpPr/>
          <p:nvPr/>
        </p:nvSpPr>
        <p:spPr>
          <a:xfrm rot="5400000" flipH="1">
            <a:off x="10499823" y="3199809"/>
            <a:ext cx="79347" cy="4961417"/>
          </a:xfrm>
          <a:prstGeom prst="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274106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11" grpId="0" animBg="1"/>
      <p:bldP spid="12" grpId="0"/>
      <p:bldP spid="14" grpId="0" animBg="1"/>
      <p:bldP spid="16" grpId="0" animBg="1"/>
      <p:bldP spid="17" grpId="0" animBg="1"/>
    </p:bldLst>
  </p:timing>
  <p:extLst>
    <p:ext uri="{6950BFC3-D8DA-4A85-94F7-54DA5524770B}">
      <p188:commentRel xmlns:p188="http://schemas.microsoft.com/office/powerpoint/2018/8/main" xmlns=""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46F783D-1913-5509-841E-55CF25AEA17B}"/>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E22D132B-F007-3FAA-5B80-CC08809AE620}"/>
              </a:ext>
            </a:extLst>
          </p:cNvPr>
          <p:cNvSpPr>
            <a:spLocks noGrp="1"/>
          </p:cNvSpPr>
          <p:nvPr>
            <p:ph type="sldNum" sz="quarter" idx="12"/>
          </p:nvPr>
        </p:nvSpPr>
        <p:spPr/>
        <p:txBody>
          <a:bodyPr/>
          <a:lstStyle/>
          <a:p>
            <a:pPr rtl="0"/>
            <a:fld id="{06FEDF93-2BFD-41CA-ABC7-B039102F3792}" type="slidenum">
              <a:rPr lang="it-IT" noProof="0" smtClean="0"/>
              <a:t>30</a:t>
            </a:fld>
            <a:endParaRPr lang="it-IT" noProof="0"/>
          </a:p>
        </p:txBody>
      </p:sp>
      <p:pic>
        <p:nvPicPr>
          <p:cNvPr id="4" name="Immagine 3">
            <a:extLst>
              <a:ext uri="{FF2B5EF4-FFF2-40B4-BE49-F238E27FC236}">
                <a16:creationId xmlns:a16="http://schemas.microsoft.com/office/drawing/2014/main" id="{711E4829-26D2-D8A3-BE9F-69E0DA1531E0}"/>
              </a:ext>
            </a:extLst>
          </p:cNvPr>
          <p:cNvPicPr>
            <a:picLocks noChangeAspect="1"/>
          </p:cNvPicPr>
          <p:nvPr/>
        </p:nvPicPr>
        <p:blipFill rotWithShape="1">
          <a:blip r:embed="rId2"/>
          <a:srcRect t="7172" r="21913" b="24805"/>
          <a:stretch/>
        </p:blipFill>
        <p:spPr>
          <a:xfrm>
            <a:off x="2713764" y="1328249"/>
            <a:ext cx="6764471" cy="4201502"/>
          </a:xfrm>
          <a:prstGeom prst="rect">
            <a:avLst/>
          </a:prstGeom>
        </p:spPr>
      </p:pic>
      <p:cxnSp>
        <p:nvCxnSpPr>
          <p:cNvPr id="5" name="Connettore diritto 4">
            <a:extLst>
              <a:ext uri="{FF2B5EF4-FFF2-40B4-BE49-F238E27FC236}">
                <a16:creationId xmlns:a16="http://schemas.microsoft.com/office/drawing/2014/main" id="{4F9C6498-4E79-7286-D786-CE802468DE7D}"/>
              </a:ext>
              <a:ext uri="{C183D7F6-B498-43B3-948B-1728B52AA6E4}">
                <adec:decorative xmlns:adec="http://schemas.microsoft.com/office/drawing/2017/decorative" xmlns="" val="1"/>
              </a:ext>
            </a:extLst>
          </p:cNvPr>
          <p:cNvCxnSpPr>
            <a:cxnSpLocks/>
          </p:cNvCxnSpPr>
          <p:nvPr/>
        </p:nvCxnSpPr>
        <p:spPr>
          <a:xfrm>
            <a:off x="7806813" y="522898"/>
            <a:ext cx="438518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3DCFFB6E-8AB9-00E0-2F67-5B86FE4143FF}"/>
              </a:ext>
              <a:ext uri="{C183D7F6-B498-43B3-948B-1728B52AA6E4}">
                <adec:decorative xmlns:adec="http://schemas.microsoft.com/office/drawing/2017/decorative" xmlns="" val="1"/>
              </a:ext>
            </a:extLst>
          </p:cNvPr>
          <p:cNvCxnSpPr>
            <a:cxnSpLocks/>
          </p:cNvCxnSpPr>
          <p:nvPr/>
        </p:nvCxnSpPr>
        <p:spPr>
          <a:xfrm>
            <a:off x="0" y="522898"/>
            <a:ext cx="413938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60519359-17B5-709C-7147-A482A1C4E495}"/>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8" name="Gruppo 7">
            <a:extLst>
              <a:ext uri="{FF2B5EF4-FFF2-40B4-BE49-F238E27FC236}">
                <a16:creationId xmlns:a16="http://schemas.microsoft.com/office/drawing/2014/main" id="{D0DE6569-14FB-17B0-6ECD-10D3DCCCD232}"/>
              </a:ext>
            </a:extLst>
          </p:cNvPr>
          <p:cNvGrpSpPr/>
          <p:nvPr/>
        </p:nvGrpSpPr>
        <p:grpSpPr>
          <a:xfrm>
            <a:off x="57941" y="39976"/>
            <a:ext cx="467045" cy="460066"/>
            <a:chOff x="958963" y="1184423"/>
            <a:chExt cx="1828800" cy="1801474"/>
          </a:xfrm>
        </p:grpSpPr>
        <p:sp>
          <p:nvSpPr>
            <p:cNvPr id="9" name="Ovale 8">
              <a:extLst>
                <a:ext uri="{FF2B5EF4-FFF2-40B4-BE49-F238E27FC236}">
                  <a16:creationId xmlns:a16="http://schemas.microsoft.com/office/drawing/2014/main" id="{579C9FB8-AE3E-8DE5-5F73-FD387640C2EF}"/>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0" name="Elemento grafico 16">
              <a:extLst>
                <a:ext uri="{FF2B5EF4-FFF2-40B4-BE49-F238E27FC236}">
                  <a16:creationId xmlns:a16="http://schemas.microsoft.com/office/drawing/2014/main" id="{9344CFB1-B6B1-8037-B3C3-451C9BC8DF78}"/>
                </a:ext>
              </a:extLst>
            </p:cNvPr>
            <p:cNvPicPr>
              <a:picLocks noChangeAspect="1"/>
            </p:cNvPicPr>
            <p:nvPr/>
          </p:nvPicPr>
          <p:blipFill>
            <a:blip r:embed="rId3" cstate="hqprint">
              <a:alphaModFix/>
              <a:lum bright="70000" contrast="-70000"/>
              <a:extLst>
                <a:ext uri="{BEBA8EAE-BF5A-486C-A8C5-ECC9F3942E4B}">
                  <a14:imgProps xmlns:a14="http://schemas.microsoft.com/office/drawing/2010/main">
                    <a14:imgLayer r:embed="rId4">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11" name="Titolo 1">
            <a:extLst>
              <a:ext uri="{FF2B5EF4-FFF2-40B4-BE49-F238E27FC236}">
                <a16:creationId xmlns:a16="http://schemas.microsoft.com/office/drawing/2014/main" id="{F35BF5AB-E240-56DD-4411-7197EA2DC581}"/>
              </a:ext>
            </a:extLst>
          </p:cNvPr>
          <p:cNvSpPr txBox="1">
            <a:spLocks/>
          </p:cNvSpPr>
          <p:nvPr/>
        </p:nvSpPr>
        <p:spPr>
          <a:xfrm>
            <a:off x="228600" y="13806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Analisi esplorativa</a:t>
            </a:r>
            <a:endParaRPr lang="it-IT" sz="2800">
              <a:solidFill>
                <a:schemeClr val="tx1">
                  <a:lumMod val="75000"/>
                  <a:lumOff val="25000"/>
                </a:schemeClr>
              </a:solidFill>
            </a:endParaRPr>
          </a:p>
        </p:txBody>
      </p:sp>
      <p:sp>
        <p:nvSpPr>
          <p:cNvPr id="12" name="Titolo 1">
            <a:extLst>
              <a:ext uri="{FF2B5EF4-FFF2-40B4-BE49-F238E27FC236}">
                <a16:creationId xmlns:a16="http://schemas.microsoft.com/office/drawing/2014/main" id="{BCCF6E3D-F7C9-9B73-1FFB-9B93D0D17AA5}"/>
              </a:ext>
            </a:extLst>
          </p:cNvPr>
          <p:cNvSpPr txBox="1">
            <a:spLocks/>
          </p:cNvSpPr>
          <p:nvPr/>
        </p:nvSpPr>
        <p:spPr>
          <a:xfrm>
            <a:off x="291463" y="673533"/>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400" err="1">
                <a:solidFill>
                  <a:schemeClr val="tx1">
                    <a:lumMod val="75000"/>
                    <a:lumOff val="25000"/>
                  </a:schemeClr>
                </a:solidFill>
              </a:rPr>
              <a:t>Preferenze</a:t>
            </a:r>
            <a:r>
              <a:rPr lang="en-US" sz="2400">
                <a:solidFill>
                  <a:schemeClr val="tx1">
                    <a:lumMod val="75000"/>
                    <a:lumOff val="25000"/>
                  </a:schemeClr>
                </a:solidFill>
              </a:rPr>
              <a:t> Pasto</a:t>
            </a:r>
            <a:endParaRPr lang="it-IT" sz="2400">
              <a:solidFill>
                <a:schemeClr val="tx1">
                  <a:lumMod val="75000"/>
                  <a:lumOff val="25000"/>
                </a:schemeClr>
              </a:solidFill>
            </a:endParaRPr>
          </a:p>
        </p:txBody>
      </p:sp>
    </p:spTree>
    <p:extLst>
      <p:ext uri="{BB962C8B-B14F-4D97-AF65-F5344CB8AC3E}">
        <p14:creationId xmlns:p14="http://schemas.microsoft.com/office/powerpoint/2010/main" val="3949232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rtlCol="0"/>
          <a:lstStyle/>
          <a:p>
            <a:r>
              <a:rPr lang="it-IT"/>
              <a:t>Analisi progetto diapositiva 5</a:t>
            </a:r>
          </a:p>
        </p:txBody>
      </p:sp>
      <p:cxnSp>
        <p:nvCxnSpPr>
          <p:cNvPr id="8" name="Connettore diritto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7973961" y="522898"/>
            <a:ext cx="421803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olo 1">
            <a:extLst>
              <a:ext uri="{FF2B5EF4-FFF2-40B4-BE49-F238E27FC236}">
                <a16:creationId xmlns:a16="http://schemas.microsoft.com/office/drawing/2014/main" id="{4E3F5479-058B-4FA8-92E9-18CAB8CDC5C5}"/>
              </a:ext>
            </a:extLst>
          </p:cNvPr>
          <p:cNvSpPr txBox="1">
            <a:spLocks/>
          </p:cNvSpPr>
          <p:nvPr/>
        </p:nvSpPr>
        <p:spPr>
          <a:xfrm>
            <a:off x="228600" y="13806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Analisi esplorativa</a:t>
            </a:r>
            <a:endParaRPr lang="it-IT" sz="2800">
              <a:solidFill>
                <a:schemeClr val="tx1">
                  <a:lumMod val="75000"/>
                  <a:lumOff val="25000"/>
                </a:schemeClr>
              </a:solidFill>
            </a:endParaRPr>
          </a:p>
        </p:txBody>
      </p:sp>
      <p:cxnSp>
        <p:nvCxnSpPr>
          <p:cNvPr id="14" name="Connettore diritto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22787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ttangolo: Angoli arrotondati 18">
            <a:extLst>
              <a:ext uri="{FF2B5EF4-FFF2-40B4-BE49-F238E27FC236}">
                <a16:creationId xmlns:a16="http://schemas.microsoft.com/office/drawing/2014/main" id="{9A751512-FADD-1C30-3DD8-EF64E0D3015D}"/>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12" name="Gruppo 11">
            <a:extLst>
              <a:ext uri="{FF2B5EF4-FFF2-40B4-BE49-F238E27FC236}">
                <a16:creationId xmlns:a16="http://schemas.microsoft.com/office/drawing/2014/main" id="{740C7E7E-D052-7AE9-D1A2-E9448327C1C7}"/>
              </a:ext>
            </a:extLst>
          </p:cNvPr>
          <p:cNvGrpSpPr/>
          <p:nvPr/>
        </p:nvGrpSpPr>
        <p:grpSpPr>
          <a:xfrm>
            <a:off x="57941" y="39976"/>
            <a:ext cx="467045" cy="460066"/>
            <a:chOff x="958963" y="1184423"/>
            <a:chExt cx="1828800" cy="1801474"/>
          </a:xfrm>
        </p:grpSpPr>
        <p:sp>
          <p:nvSpPr>
            <p:cNvPr id="13" name="Ovale 12">
              <a:extLst>
                <a:ext uri="{FF2B5EF4-FFF2-40B4-BE49-F238E27FC236}">
                  <a16:creationId xmlns:a16="http://schemas.microsoft.com/office/drawing/2014/main" id="{21EE0D6E-160B-1B43-27B0-7FA82E7A37B6}"/>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5" name="Elemento grafico 16">
              <a:extLst>
                <a:ext uri="{FF2B5EF4-FFF2-40B4-BE49-F238E27FC236}">
                  <a16:creationId xmlns:a16="http://schemas.microsoft.com/office/drawing/2014/main" id="{462BDF76-A5B9-5FD8-7651-1F80F00FBB65}"/>
                </a:ext>
              </a:extLst>
            </p:cNvPr>
            <p:cNvPicPr>
              <a:picLocks noChangeAspect="1"/>
            </p:cNvPicPr>
            <p:nvPr/>
          </p:nvPicPr>
          <p:blipFill>
            <a:blip r:embed="rId3" cstate="hqprint">
              <a:alphaModFix/>
              <a:lum bright="70000" contrast="-70000"/>
              <a:extLst>
                <a:ext uri="{BEBA8EAE-BF5A-486C-A8C5-ECC9F3942E4B}">
                  <a14:imgProps xmlns:a14="http://schemas.microsoft.com/office/drawing/2010/main">
                    <a14:imgLayer r:embed="rId4">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19" name="Titolo 1">
            <a:extLst>
              <a:ext uri="{FF2B5EF4-FFF2-40B4-BE49-F238E27FC236}">
                <a16:creationId xmlns:a16="http://schemas.microsoft.com/office/drawing/2014/main" id="{479A55F8-1A7A-7FDC-2094-1072D7B0554F}"/>
              </a:ext>
            </a:extLst>
          </p:cNvPr>
          <p:cNvSpPr txBox="1">
            <a:spLocks/>
          </p:cNvSpPr>
          <p:nvPr/>
        </p:nvSpPr>
        <p:spPr>
          <a:xfrm>
            <a:off x="291463" y="716797"/>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400">
                <a:solidFill>
                  <a:schemeClr val="tx1">
                    <a:lumMod val="75000"/>
                    <a:lumOff val="25000"/>
                  </a:schemeClr>
                </a:solidFill>
              </a:rPr>
              <a:t>Tempo</a:t>
            </a:r>
            <a:r>
              <a:rPr lang="en-US" sz="2800">
                <a:solidFill>
                  <a:schemeClr val="tx1">
                    <a:lumMod val="75000"/>
                    <a:lumOff val="25000"/>
                  </a:schemeClr>
                </a:solidFill>
              </a:rPr>
              <a:t> </a:t>
            </a:r>
            <a:r>
              <a:rPr lang="en-US" sz="2400">
                <a:solidFill>
                  <a:schemeClr val="tx1">
                    <a:lumMod val="75000"/>
                    <a:lumOff val="25000"/>
                  </a:schemeClr>
                </a:solidFill>
              </a:rPr>
              <a:t>di </a:t>
            </a:r>
            <a:r>
              <a:rPr lang="en-US" sz="2400" err="1">
                <a:solidFill>
                  <a:schemeClr val="tx1">
                    <a:lumMod val="75000"/>
                    <a:lumOff val="25000"/>
                  </a:schemeClr>
                </a:solidFill>
              </a:rPr>
              <a:t>consegna</a:t>
            </a:r>
            <a:endParaRPr lang="it-IT" sz="2800">
              <a:solidFill>
                <a:schemeClr val="tx1">
                  <a:lumMod val="75000"/>
                  <a:lumOff val="25000"/>
                </a:schemeClr>
              </a:solidFill>
            </a:endParaRPr>
          </a:p>
        </p:txBody>
      </p:sp>
      <p:pic>
        <p:nvPicPr>
          <p:cNvPr id="6" name="Immagine 5">
            <a:extLst>
              <a:ext uri="{FF2B5EF4-FFF2-40B4-BE49-F238E27FC236}">
                <a16:creationId xmlns:a16="http://schemas.microsoft.com/office/drawing/2014/main" id="{F43D541C-40B0-619E-C9C0-25AB2BE8E2A1}"/>
              </a:ext>
            </a:extLst>
          </p:cNvPr>
          <p:cNvPicPr>
            <a:picLocks noChangeAspect="1"/>
          </p:cNvPicPr>
          <p:nvPr/>
        </p:nvPicPr>
        <p:blipFill rotWithShape="1">
          <a:blip r:embed="rId5"/>
          <a:srcRect r="20694" b="23502"/>
          <a:stretch/>
        </p:blipFill>
        <p:spPr>
          <a:xfrm>
            <a:off x="612722" y="1672292"/>
            <a:ext cx="5559849" cy="3641621"/>
          </a:xfrm>
          <a:prstGeom prst="rect">
            <a:avLst/>
          </a:prstGeom>
        </p:spPr>
      </p:pic>
      <p:pic>
        <p:nvPicPr>
          <p:cNvPr id="9" name="Immagine 8">
            <a:extLst>
              <a:ext uri="{FF2B5EF4-FFF2-40B4-BE49-F238E27FC236}">
                <a16:creationId xmlns:a16="http://schemas.microsoft.com/office/drawing/2014/main" id="{3EE6A033-5F3B-AA7B-7209-ABC68FAE604D}"/>
              </a:ext>
            </a:extLst>
          </p:cNvPr>
          <p:cNvPicPr>
            <a:picLocks noChangeAspect="1"/>
          </p:cNvPicPr>
          <p:nvPr/>
        </p:nvPicPr>
        <p:blipFill rotWithShape="1">
          <a:blip r:embed="rId6"/>
          <a:srcRect r="20996" b="24898"/>
          <a:stretch/>
        </p:blipFill>
        <p:spPr>
          <a:xfrm>
            <a:off x="6096000" y="1672297"/>
            <a:ext cx="5559849" cy="3588810"/>
          </a:xfrm>
          <a:prstGeom prst="rect">
            <a:avLst/>
          </a:prstGeom>
        </p:spPr>
      </p:pic>
      <p:sp>
        <p:nvSpPr>
          <p:cNvPr id="2" name="Segnaposto piè di pagina 1">
            <a:extLst>
              <a:ext uri="{FF2B5EF4-FFF2-40B4-BE49-F238E27FC236}">
                <a16:creationId xmlns:a16="http://schemas.microsoft.com/office/drawing/2014/main" id="{E6AF90C7-7663-AD84-CD70-80A2B87A8013}"/>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F7CF8A20-5C02-3FC6-E992-66B8D74CBF14}"/>
              </a:ext>
            </a:extLst>
          </p:cNvPr>
          <p:cNvSpPr>
            <a:spLocks noGrp="1"/>
          </p:cNvSpPr>
          <p:nvPr>
            <p:ph type="sldNum" sz="quarter" idx="12"/>
          </p:nvPr>
        </p:nvSpPr>
        <p:spPr/>
        <p:txBody>
          <a:bodyPr/>
          <a:lstStyle/>
          <a:p>
            <a:pPr rtl="0"/>
            <a:fld id="{06FEDF93-2BFD-41CA-ABC7-B039102F3792}" type="slidenum">
              <a:rPr lang="it-IT" noProof="0" smtClean="0"/>
              <a:t>31</a:t>
            </a:fld>
            <a:endParaRPr lang="it-IT" noProof="0"/>
          </a:p>
        </p:txBody>
      </p:sp>
    </p:spTree>
    <p:extLst>
      <p:ext uri="{BB962C8B-B14F-4D97-AF65-F5344CB8AC3E}">
        <p14:creationId xmlns:p14="http://schemas.microsoft.com/office/powerpoint/2010/main" val="1887083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EF4497B-B8D4-1747-CB5F-7EB74622FB81}"/>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A2B3819C-F2C6-5174-7088-2F6A695D4C25}"/>
              </a:ext>
            </a:extLst>
          </p:cNvPr>
          <p:cNvSpPr>
            <a:spLocks noGrp="1"/>
          </p:cNvSpPr>
          <p:nvPr>
            <p:ph type="sldNum" sz="quarter" idx="12"/>
          </p:nvPr>
        </p:nvSpPr>
        <p:spPr/>
        <p:txBody>
          <a:bodyPr/>
          <a:lstStyle/>
          <a:p>
            <a:pPr rtl="0"/>
            <a:fld id="{06FEDF93-2BFD-41CA-ABC7-B039102F3792}" type="slidenum">
              <a:rPr lang="it-IT" noProof="0" smtClean="0"/>
              <a:t>32</a:t>
            </a:fld>
            <a:endParaRPr lang="it-IT" noProof="0"/>
          </a:p>
        </p:txBody>
      </p:sp>
      <p:pic>
        <p:nvPicPr>
          <p:cNvPr id="5" name="Immagine 4">
            <a:extLst>
              <a:ext uri="{FF2B5EF4-FFF2-40B4-BE49-F238E27FC236}">
                <a16:creationId xmlns:a16="http://schemas.microsoft.com/office/drawing/2014/main" id="{D50225B6-13A3-1922-CA56-21A06D142AE2}"/>
              </a:ext>
            </a:extLst>
          </p:cNvPr>
          <p:cNvPicPr>
            <a:picLocks noChangeAspect="1"/>
          </p:cNvPicPr>
          <p:nvPr/>
        </p:nvPicPr>
        <p:blipFill rotWithShape="1">
          <a:blip r:embed="rId2"/>
          <a:srcRect t="4876" r="19885" b="25749"/>
          <a:stretch/>
        </p:blipFill>
        <p:spPr>
          <a:xfrm>
            <a:off x="0" y="1337649"/>
            <a:ext cx="6774426" cy="4182701"/>
          </a:xfrm>
          <a:prstGeom prst="rect">
            <a:avLst/>
          </a:prstGeom>
        </p:spPr>
      </p:pic>
      <p:cxnSp>
        <p:nvCxnSpPr>
          <p:cNvPr id="6" name="Connettore diritto 5">
            <a:extLst>
              <a:ext uri="{FF2B5EF4-FFF2-40B4-BE49-F238E27FC236}">
                <a16:creationId xmlns:a16="http://schemas.microsoft.com/office/drawing/2014/main" id="{0805D04A-E07D-656F-B967-D40D899F11C5}"/>
              </a:ext>
              <a:ext uri="{C183D7F6-B498-43B3-948B-1728B52AA6E4}">
                <adec:decorative xmlns:adec="http://schemas.microsoft.com/office/drawing/2017/decorative" xmlns="" val="1"/>
              </a:ext>
            </a:extLst>
          </p:cNvPr>
          <p:cNvCxnSpPr>
            <a:cxnSpLocks/>
          </p:cNvCxnSpPr>
          <p:nvPr/>
        </p:nvCxnSpPr>
        <p:spPr>
          <a:xfrm>
            <a:off x="7973961" y="522898"/>
            <a:ext cx="421803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olo 1">
            <a:extLst>
              <a:ext uri="{FF2B5EF4-FFF2-40B4-BE49-F238E27FC236}">
                <a16:creationId xmlns:a16="http://schemas.microsoft.com/office/drawing/2014/main" id="{9C727589-6F0A-76DF-236F-39E94130E4FE}"/>
              </a:ext>
            </a:extLst>
          </p:cNvPr>
          <p:cNvSpPr txBox="1">
            <a:spLocks/>
          </p:cNvSpPr>
          <p:nvPr/>
        </p:nvSpPr>
        <p:spPr>
          <a:xfrm>
            <a:off x="228600" y="13806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Alcune variabili</a:t>
            </a:r>
            <a:endParaRPr lang="it-IT" sz="2800">
              <a:solidFill>
                <a:schemeClr val="tx1">
                  <a:lumMod val="75000"/>
                  <a:lumOff val="25000"/>
                </a:schemeClr>
              </a:solidFill>
            </a:endParaRPr>
          </a:p>
        </p:txBody>
      </p:sp>
      <p:cxnSp>
        <p:nvCxnSpPr>
          <p:cNvPr id="8" name="Connettore diritto 7">
            <a:extLst>
              <a:ext uri="{FF2B5EF4-FFF2-40B4-BE49-F238E27FC236}">
                <a16:creationId xmlns:a16="http://schemas.microsoft.com/office/drawing/2014/main" id="{F38B8F32-8208-080A-5C66-7459EEDEAEEF}"/>
              </a:ext>
              <a:ext uri="{C183D7F6-B498-43B3-948B-1728B52AA6E4}">
                <adec:decorative xmlns:adec="http://schemas.microsoft.com/office/drawing/2017/decorative" xmlns="" val="1"/>
              </a:ext>
            </a:extLst>
          </p:cNvPr>
          <p:cNvCxnSpPr>
            <a:cxnSpLocks/>
          </p:cNvCxnSpPr>
          <p:nvPr/>
        </p:nvCxnSpPr>
        <p:spPr>
          <a:xfrm>
            <a:off x="0" y="522898"/>
            <a:ext cx="422787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EEE793F0-237A-D3B7-EA48-40738C2AAE96}"/>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10" name="Gruppo 9">
            <a:extLst>
              <a:ext uri="{FF2B5EF4-FFF2-40B4-BE49-F238E27FC236}">
                <a16:creationId xmlns:a16="http://schemas.microsoft.com/office/drawing/2014/main" id="{48BFED70-AA5C-AF06-A542-E90BD8F74165}"/>
              </a:ext>
            </a:extLst>
          </p:cNvPr>
          <p:cNvGrpSpPr/>
          <p:nvPr/>
        </p:nvGrpSpPr>
        <p:grpSpPr>
          <a:xfrm>
            <a:off x="57941" y="39976"/>
            <a:ext cx="467045" cy="460066"/>
            <a:chOff x="958963" y="1184423"/>
            <a:chExt cx="1828800" cy="1801474"/>
          </a:xfrm>
        </p:grpSpPr>
        <p:sp>
          <p:nvSpPr>
            <p:cNvPr id="11" name="Ovale 10">
              <a:extLst>
                <a:ext uri="{FF2B5EF4-FFF2-40B4-BE49-F238E27FC236}">
                  <a16:creationId xmlns:a16="http://schemas.microsoft.com/office/drawing/2014/main" id="{00A14EEB-F842-16F5-6882-39B26030AB9F}"/>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2" name="Elemento grafico 16">
              <a:extLst>
                <a:ext uri="{FF2B5EF4-FFF2-40B4-BE49-F238E27FC236}">
                  <a16:creationId xmlns:a16="http://schemas.microsoft.com/office/drawing/2014/main" id="{38C1E273-1FF5-A991-B34A-96A9610F1F59}"/>
                </a:ext>
              </a:extLst>
            </p:cNvPr>
            <p:cNvPicPr>
              <a:picLocks noChangeAspect="1"/>
            </p:cNvPicPr>
            <p:nvPr/>
          </p:nvPicPr>
          <p:blipFill>
            <a:blip r:embed="rId3" cstate="hqprint">
              <a:alphaModFix/>
              <a:lum bright="70000" contrast="-70000"/>
              <a:extLst>
                <a:ext uri="{BEBA8EAE-BF5A-486C-A8C5-ECC9F3942E4B}">
                  <a14:imgProps xmlns:a14="http://schemas.microsoft.com/office/drawing/2010/main">
                    <a14:imgLayer r:embed="rId4">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13" name="Titolo 1">
            <a:extLst>
              <a:ext uri="{FF2B5EF4-FFF2-40B4-BE49-F238E27FC236}">
                <a16:creationId xmlns:a16="http://schemas.microsoft.com/office/drawing/2014/main" id="{7A57DDF5-EE5B-109E-1455-A82C3B3F323B}"/>
              </a:ext>
            </a:extLst>
          </p:cNvPr>
          <p:cNvSpPr txBox="1">
            <a:spLocks/>
          </p:cNvSpPr>
          <p:nvPr/>
        </p:nvSpPr>
        <p:spPr>
          <a:xfrm>
            <a:off x="291463" y="589661"/>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sz="2400" err="1">
                <a:solidFill>
                  <a:schemeClr val="tx1">
                    <a:lumMod val="75000"/>
                    <a:lumOff val="25000"/>
                  </a:schemeClr>
                </a:solidFill>
              </a:rPr>
              <a:t>Riacquisto</a:t>
            </a:r>
            <a:endParaRPr lang="it-IT" sz="2800">
              <a:solidFill>
                <a:schemeClr val="tx1">
                  <a:lumMod val="75000"/>
                  <a:lumOff val="25000"/>
                </a:schemeClr>
              </a:solidFill>
            </a:endParaRPr>
          </a:p>
        </p:txBody>
      </p:sp>
      <p:sp>
        <p:nvSpPr>
          <p:cNvPr id="14" name="CasellaDiTesto 13">
            <a:extLst>
              <a:ext uri="{FF2B5EF4-FFF2-40B4-BE49-F238E27FC236}">
                <a16:creationId xmlns:a16="http://schemas.microsoft.com/office/drawing/2014/main" id="{9C584D40-18DE-5679-FD31-334D0E075058}"/>
              </a:ext>
            </a:extLst>
          </p:cNvPr>
          <p:cNvSpPr txBox="1"/>
          <p:nvPr/>
        </p:nvSpPr>
        <p:spPr>
          <a:xfrm>
            <a:off x="6774425" y="1370416"/>
            <a:ext cx="4916129" cy="1200329"/>
          </a:xfrm>
          <a:prstGeom prst="rect">
            <a:avLst/>
          </a:prstGeom>
          <a:noFill/>
        </p:spPr>
        <p:txBody>
          <a:bodyPr wrap="square" rtlCol="0">
            <a:spAutoFit/>
          </a:bodyPr>
          <a:lstStyle/>
          <a:p>
            <a:r>
              <a:rPr lang="en-US">
                <a:latin typeface="+mj-lt"/>
              </a:rPr>
              <a:t>Si nota </a:t>
            </a:r>
            <a:r>
              <a:rPr lang="en-US" err="1">
                <a:latin typeface="+mj-lt"/>
              </a:rPr>
              <a:t>differenza</a:t>
            </a:r>
            <a:r>
              <a:rPr lang="en-US">
                <a:latin typeface="+mj-lt"/>
              </a:rPr>
              <a:t> </a:t>
            </a:r>
            <a:r>
              <a:rPr lang="en-US" err="1">
                <a:latin typeface="+mj-lt"/>
              </a:rPr>
              <a:t>nei</a:t>
            </a:r>
            <a:r>
              <a:rPr lang="en-US">
                <a:latin typeface="+mj-lt"/>
              </a:rPr>
              <a:t> </a:t>
            </a:r>
            <a:r>
              <a:rPr lang="en-US" err="1">
                <a:latin typeface="+mj-lt"/>
              </a:rPr>
              <a:t>segmenti</a:t>
            </a:r>
            <a:r>
              <a:rPr lang="en-US">
                <a:latin typeface="+mj-lt"/>
              </a:rPr>
              <a:t> per </a:t>
            </a:r>
            <a:r>
              <a:rPr lang="en-US" err="1">
                <a:latin typeface="+mj-lt"/>
              </a:rPr>
              <a:t>quanto</a:t>
            </a:r>
            <a:r>
              <a:rPr lang="en-US">
                <a:latin typeface="+mj-lt"/>
              </a:rPr>
              <a:t> </a:t>
            </a:r>
            <a:r>
              <a:rPr lang="en-US" err="1">
                <a:latin typeface="+mj-lt"/>
              </a:rPr>
              <a:t>riguarda</a:t>
            </a:r>
            <a:r>
              <a:rPr lang="en-US">
                <a:latin typeface="+mj-lt"/>
              </a:rPr>
              <a:t> la </a:t>
            </a:r>
            <a:r>
              <a:rPr lang="en-US" err="1">
                <a:latin typeface="+mj-lt"/>
              </a:rPr>
              <a:t>proporzione</a:t>
            </a:r>
            <a:r>
              <a:rPr lang="en-US">
                <a:latin typeface="+mj-lt"/>
              </a:rPr>
              <a:t> di </a:t>
            </a:r>
            <a:r>
              <a:rPr lang="en-US" err="1">
                <a:latin typeface="+mj-lt"/>
              </a:rPr>
              <a:t>clienti</a:t>
            </a:r>
            <a:r>
              <a:rPr lang="en-US">
                <a:latin typeface="+mj-lt"/>
              </a:rPr>
              <a:t> </a:t>
            </a:r>
            <a:r>
              <a:rPr lang="en-US" err="1">
                <a:latin typeface="+mj-lt"/>
              </a:rPr>
              <a:t>che</a:t>
            </a:r>
            <a:r>
              <a:rPr lang="en-US">
                <a:latin typeface="+mj-lt"/>
              </a:rPr>
              <a:t> </a:t>
            </a:r>
            <a:r>
              <a:rPr lang="en-US" err="1">
                <a:latin typeface="+mj-lt"/>
              </a:rPr>
              <a:t>hanno</a:t>
            </a:r>
            <a:r>
              <a:rPr lang="en-US">
                <a:latin typeface="+mj-lt"/>
              </a:rPr>
              <a:t> </a:t>
            </a:r>
            <a:r>
              <a:rPr lang="en-US" err="1">
                <a:latin typeface="+mj-lt"/>
              </a:rPr>
              <a:t>dichiarato</a:t>
            </a:r>
            <a:r>
              <a:rPr lang="en-US">
                <a:latin typeface="+mj-lt"/>
              </a:rPr>
              <a:t> la </a:t>
            </a:r>
            <a:r>
              <a:rPr lang="en-US" err="1">
                <a:latin typeface="+mj-lt"/>
              </a:rPr>
              <a:t>volontà</a:t>
            </a:r>
            <a:r>
              <a:rPr lang="en-US">
                <a:latin typeface="+mj-lt"/>
              </a:rPr>
              <a:t> di </a:t>
            </a:r>
            <a:r>
              <a:rPr lang="en-US" err="1">
                <a:latin typeface="+mj-lt"/>
              </a:rPr>
              <a:t>riacquistare</a:t>
            </a:r>
            <a:r>
              <a:rPr lang="en-US">
                <a:latin typeface="+mj-lt"/>
              </a:rPr>
              <a:t>.</a:t>
            </a:r>
          </a:p>
        </p:txBody>
      </p:sp>
      <p:sp>
        <p:nvSpPr>
          <p:cNvPr id="15" name="CasellaDiTesto 14">
            <a:extLst>
              <a:ext uri="{FF2B5EF4-FFF2-40B4-BE49-F238E27FC236}">
                <a16:creationId xmlns:a16="http://schemas.microsoft.com/office/drawing/2014/main" id="{29930C6E-CF3C-1FBD-2B62-26581E0074CE}"/>
              </a:ext>
            </a:extLst>
          </p:cNvPr>
          <p:cNvSpPr txBox="1"/>
          <p:nvPr/>
        </p:nvSpPr>
        <p:spPr>
          <a:xfrm>
            <a:off x="6774425" y="2701733"/>
            <a:ext cx="4709651" cy="2031325"/>
          </a:xfrm>
          <a:prstGeom prst="rect">
            <a:avLst/>
          </a:prstGeom>
          <a:noFill/>
        </p:spPr>
        <p:txBody>
          <a:bodyPr wrap="square" rtlCol="0">
            <a:spAutoFit/>
          </a:bodyPr>
          <a:lstStyle/>
          <a:p>
            <a:r>
              <a:rPr lang="it-IT">
                <a:latin typeface="+mj-lt"/>
              </a:rPr>
              <a:t>Si può scegliere di:</a:t>
            </a:r>
          </a:p>
          <a:p>
            <a:pPr marL="285750" indent="-285750">
              <a:buFont typeface="Arial" panose="020B0604020202020204" pitchFamily="34" charset="0"/>
              <a:buChar char="•"/>
            </a:pPr>
            <a:r>
              <a:rPr lang="it-IT" b="1">
                <a:latin typeface="+mj-lt"/>
              </a:rPr>
              <a:t>Focalizzarsi sul primo e il terzo segmento</a:t>
            </a:r>
            <a:r>
              <a:rPr lang="it-IT">
                <a:latin typeface="+mj-lt"/>
              </a:rPr>
              <a:t>, vista l’attitudine al riacquisto;</a:t>
            </a:r>
          </a:p>
          <a:p>
            <a:pPr marL="285750" indent="-285750">
              <a:buFont typeface="Arial" panose="020B0604020202020204" pitchFamily="34" charset="0"/>
              <a:buChar char="•"/>
            </a:pPr>
            <a:r>
              <a:rPr lang="it-IT" b="1">
                <a:latin typeface="+mj-lt"/>
              </a:rPr>
              <a:t>Effettuare delle azioni mirate al secondo segmento </a:t>
            </a:r>
            <a:r>
              <a:rPr lang="it-IT">
                <a:latin typeface="+mj-lt"/>
              </a:rPr>
              <a:t>in modo da migliorare il ritorno di quei clienti.</a:t>
            </a:r>
          </a:p>
        </p:txBody>
      </p:sp>
      <p:sp>
        <p:nvSpPr>
          <p:cNvPr id="4" name="CasellaDiTesto 3">
            <a:extLst>
              <a:ext uri="{FF2B5EF4-FFF2-40B4-BE49-F238E27FC236}">
                <a16:creationId xmlns:a16="http://schemas.microsoft.com/office/drawing/2014/main" id="{7FC2F005-4F2F-858C-DA47-01972CCEA559}"/>
              </a:ext>
            </a:extLst>
          </p:cNvPr>
          <p:cNvSpPr txBox="1"/>
          <p:nvPr/>
        </p:nvSpPr>
        <p:spPr>
          <a:xfrm>
            <a:off x="8227142" y="5324168"/>
            <a:ext cx="3736258" cy="646331"/>
          </a:xfrm>
          <a:prstGeom prst="rect">
            <a:avLst/>
          </a:prstGeom>
          <a:noFill/>
        </p:spPr>
        <p:txBody>
          <a:bodyPr wrap="square" rtlCol="0">
            <a:spAutoFit/>
          </a:bodyPr>
          <a:lstStyle/>
          <a:p>
            <a:r>
              <a:rPr lang="it-IT">
                <a:latin typeface="+mj-lt"/>
              </a:rPr>
              <a:t>dipende dalla mission dell’azienda</a:t>
            </a:r>
          </a:p>
        </p:txBody>
      </p:sp>
      <p:cxnSp>
        <p:nvCxnSpPr>
          <p:cNvPr id="17" name="Connettore a gomito 16">
            <a:extLst>
              <a:ext uri="{FF2B5EF4-FFF2-40B4-BE49-F238E27FC236}">
                <a16:creationId xmlns:a16="http://schemas.microsoft.com/office/drawing/2014/main" id="{F4B80522-17E5-3CFF-AB5B-1CD3829C03BD}"/>
              </a:ext>
            </a:extLst>
          </p:cNvPr>
          <p:cNvCxnSpPr>
            <a:cxnSpLocks/>
            <a:endCxn id="4" idx="1"/>
          </p:cNvCxnSpPr>
          <p:nvPr/>
        </p:nvCxnSpPr>
        <p:spPr>
          <a:xfrm rot="16200000" flipH="1">
            <a:off x="7497850" y="4918042"/>
            <a:ext cx="821944" cy="6366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155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EF4497B-B8D4-1747-CB5F-7EB74622FB81}"/>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A2B3819C-F2C6-5174-7088-2F6A695D4C25}"/>
              </a:ext>
            </a:extLst>
          </p:cNvPr>
          <p:cNvSpPr>
            <a:spLocks noGrp="1"/>
          </p:cNvSpPr>
          <p:nvPr>
            <p:ph type="sldNum" sz="quarter" idx="12"/>
          </p:nvPr>
        </p:nvSpPr>
        <p:spPr/>
        <p:txBody>
          <a:bodyPr/>
          <a:lstStyle/>
          <a:p>
            <a:pPr rtl="0"/>
            <a:fld id="{06FEDF93-2BFD-41CA-ABC7-B039102F3792}" type="slidenum">
              <a:rPr lang="it-IT" noProof="0" smtClean="0"/>
              <a:t>33</a:t>
            </a:fld>
            <a:endParaRPr lang="it-IT" noProof="0"/>
          </a:p>
        </p:txBody>
      </p:sp>
      <p:cxnSp>
        <p:nvCxnSpPr>
          <p:cNvPr id="6" name="Connettore diritto 5">
            <a:extLst>
              <a:ext uri="{FF2B5EF4-FFF2-40B4-BE49-F238E27FC236}">
                <a16:creationId xmlns:a16="http://schemas.microsoft.com/office/drawing/2014/main" id="{0805D04A-E07D-656F-B967-D40D899F11C5}"/>
              </a:ext>
              <a:ext uri="{C183D7F6-B498-43B3-948B-1728B52AA6E4}">
                <adec:decorative xmlns:adec="http://schemas.microsoft.com/office/drawing/2017/decorative" xmlns="" val="1"/>
              </a:ext>
            </a:extLst>
          </p:cNvPr>
          <p:cNvCxnSpPr>
            <a:cxnSpLocks/>
          </p:cNvCxnSpPr>
          <p:nvPr/>
        </p:nvCxnSpPr>
        <p:spPr>
          <a:xfrm>
            <a:off x="7973961" y="522898"/>
            <a:ext cx="421803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olo 1">
            <a:extLst>
              <a:ext uri="{FF2B5EF4-FFF2-40B4-BE49-F238E27FC236}">
                <a16:creationId xmlns:a16="http://schemas.microsoft.com/office/drawing/2014/main" id="{9C727589-6F0A-76DF-236F-39E94130E4FE}"/>
              </a:ext>
            </a:extLst>
          </p:cNvPr>
          <p:cNvSpPr txBox="1">
            <a:spLocks/>
          </p:cNvSpPr>
          <p:nvPr/>
        </p:nvSpPr>
        <p:spPr>
          <a:xfrm>
            <a:off x="228600" y="13806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Modelli</a:t>
            </a:r>
          </a:p>
        </p:txBody>
      </p:sp>
      <p:cxnSp>
        <p:nvCxnSpPr>
          <p:cNvPr id="8" name="Connettore diritto 7">
            <a:extLst>
              <a:ext uri="{FF2B5EF4-FFF2-40B4-BE49-F238E27FC236}">
                <a16:creationId xmlns:a16="http://schemas.microsoft.com/office/drawing/2014/main" id="{F38B8F32-8208-080A-5C66-7459EEDEAEEF}"/>
              </a:ext>
              <a:ext uri="{C183D7F6-B498-43B3-948B-1728B52AA6E4}">
                <adec:decorative xmlns:adec="http://schemas.microsoft.com/office/drawing/2017/decorative" xmlns="" val="1"/>
              </a:ext>
            </a:extLst>
          </p:cNvPr>
          <p:cNvCxnSpPr>
            <a:cxnSpLocks/>
          </p:cNvCxnSpPr>
          <p:nvPr/>
        </p:nvCxnSpPr>
        <p:spPr>
          <a:xfrm>
            <a:off x="0" y="522898"/>
            <a:ext cx="422787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EEE793F0-237A-D3B7-EA48-40738C2AAE96}"/>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10" name="Gruppo 9">
            <a:extLst>
              <a:ext uri="{FF2B5EF4-FFF2-40B4-BE49-F238E27FC236}">
                <a16:creationId xmlns:a16="http://schemas.microsoft.com/office/drawing/2014/main" id="{48BFED70-AA5C-AF06-A542-E90BD8F74165}"/>
              </a:ext>
            </a:extLst>
          </p:cNvPr>
          <p:cNvGrpSpPr/>
          <p:nvPr/>
        </p:nvGrpSpPr>
        <p:grpSpPr>
          <a:xfrm>
            <a:off x="57941" y="39976"/>
            <a:ext cx="467045" cy="460066"/>
            <a:chOff x="958963" y="1184423"/>
            <a:chExt cx="1828800" cy="1801474"/>
          </a:xfrm>
        </p:grpSpPr>
        <p:sp>
          <p:nvSpPr>
            <p:cNvPr id="11" name="Ovale 10">
              <a:extLst>
                <a:ext uri="{FF2B5EF4-FFF2-40B4-BE49-F238E27FC236}">
                  <a16:creationId xmlns:a16="http://schemas.microsoft.com/office/drawing/2014/main" id="{00A14EEB-F842-16F5-6882-39B26030AB9F}"/>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2" name="Elemento grafico 16">
              <a:extLst>
                <a:ext uri="{FF2B5EF4-FFF2-40B4-BE49-F238E27FC236}">
                  <a16:creationId xmlns:a16="http://schemas.microsoft.com/office/drawing/2014/main" id="{38C1E273-1FF5-A991-B34A-96A9610F1F59}"/>
                </a:ext>
              </a:extLst>
            </p:cNvPr>
            <p:cNvPicPr>
              <a:picLocks noChangeAspect="1"/>
            </p:cNvPicPr>
            <p:nvPr/>
          </p:nvPicPr>
          <p:blipFill>
            <a:blip r:embed="rId2" cstate="hqprint">
              <a:alphaModFix/>
              <a:lum bright="70000" contrast="-70000"/>
              <a:extLst>
                <a:ext uri="{BEBA8EAE-BF5A-486C-A8C5-ECC9F3942E4B}">
                  <a14:imgProps xmlns:a14="http://schemas.microsoft.com/office/drawing/2010/main">
                    <a14:imgLayer r:embed="rId3">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4" name="CasellaDiTesto 3">
            <a:extLst>
              <a:ext uri="{FF2B5EF4-FFF2-40B4-BE49-F238E27FC236}">
                <a16:creationId xmlns:a16="http://schemas.microsoft.com/office/drawing/2014/main" id="{39373E2F-E789-B575-F317-C81057268335}"/>
              </a:ext>
            </a:extLst>
          </p:cNvPr>
          <p:cNvSpPr txBox="1"/>
          <p:nvPr/>
        </p:nvSpPr>
        <p:spPr>
          <a:xfrm>
            <a:off x="1012722" y="932728"/>
            <a:ext cx="10254718" cy="4708981"/>
          </a:xfrm>
          <a:prstGeom prst="rect">
            <a:avLst/>
          </a:prstGeom>
          <a:noFill/>
        </p:spPr>
        <p:txBody>
          <a:bodyPr wrap="square" rtlCol="0">
            <a:spAutoFit/>
          </a:bodyPr>
          <a:lstStyle/>
          <a:p>
            <a:r>
              <a:rPr lang="it-IT" sz="2000">
                <a:latin typeface="+mj-lt"/>
              </a:rPr>
              <a:t>Al fine di indagare quali sono effettivamente le variabili che influiscono sulla definizione dei cluster, si adatta inizialmente un </a:t>
            </a:r>
            <a:r>
              <a:rPr lang="it-IT" sz="2000" b="1">
                <a:latin typeface="+mj-lt"/>
              </a:rPr>
              <a:t>modello di regressione logistica </a:t>
            </a:r>
            <a:r>
              <a:rPr lang="it-IT" sz="2000" b="1" err="1">
                <a:latin typeface="+mj-lt"/>
              </a:rPr>
              <a:t>stepwise</a:t>
            </a:r>
            <a:r>
              <a:rPr lang="it-IT" sz="2000" b="1">
                <a:latin typeface="+mj-lt"/>
              </a:rPr>
              <a:t> per ciascun cluster</a:t>
            </a:r>
            <a:r>
              <a:rPr lang="it-IT" sz="2000">
                <a:latin typeface="+mj-lt"/>
              </a:rPr>
              <a:t>.</a:t>
            </a:r>
          </a:p>
          <a:p>
            <a:endParaRPr lang="it-IT" sz="2000" b="1">
              <a:latin typeface="+mj-lt"/>
            </a:endParaRPr>
          </a:p>
          <a:p>
            <a:r>
              <a:rPr lang="it-IT" sz="2000">
                <a:latin typeface="+mj-lt"/>
              </a:rPr>
              <a:t>Si utilizzano come </a:t>
            </a:r>
            <a:r>
              <a:rPr lang="it-IT" sz="2000" err="1">
                <a:latin typeface="+mj-lt"/>
              </a:rPr>
              <a:t>covariate</a:t>
            </a:r>
            <a:r>
              <a:rPr lang="it-IT" sz="2000">
                <a:latin typeface="+mj-lt"/>
              </a:rPr>
              <a:t> le variabili categoriali non utilizzate per il clustering:</a:t>
            </a:r>
          </a:p>
          <a:p>
            <a:pPr marL="800100" lvl="1" indent="-342900">
              <a:buFont typeface="Arial" panose="020B0604020202020204" pitchFamily="34" charset="0"/>
              <a:buChar char="•"/>
            </a:pPr>
            <a:r>
              <a:rPr lang="en-US" sz="2000" b="1" err="1">
                <a:latin typeface="+mj-lt"/>
              </a:rPr>
              <a:t>Demografiche</a:t>
            </a:r>
            <a:r>
              <a:rPr lang="en-US" sz="2000">
                <a:latin typeface="+mj-lt"/>
              </a:rPr>
              <a:t>:</a:t>
            </a:r>
          </a:p>
          <a:p>
            <a:pPr marL="1257300" lvl="2" indent="-342900">
              <a:buFont typeface="Arial" panose="020B0604020202020204" pitchFamily="34" charset="0"/>
              <a:buChar char="•"/>
            </a:pPr>
            <a:r>
              <a:rPr lang="en-US" sz="2000">
                <a:latin typeface="+mj-lt"/>
              </a:rPr>
              <a:t>Gender, </a:t>
            </a:r>
            <a:r>
              <a:rPr lang="en-US" sz="2000" err="1">
                <a:latin typeface="+mj-lt"/>
              </a:rPr>
              <a:t>Marital_Status</a:t>
            </a:r>
            <a:r>
              <a:rPr lang="en-US" sz="2000">
                <a:latin typeface="+mj-lt"/>
              </a:rPr>
              <a:t>, Occupation, </a:t>
            </a:r>
            <a:r>
              <a:rPr lang="en-US" sz="2000" err="1">
                <a:latin typeface="+mj-lt"/>
              </a:rPr>
              <a:t>Monthly_Income</a:t>
            </a:r>
            <a:r>
              <a:rPr lang="en-US" sz="2000">
                <a:latin typeface="+mj-lt"/>
              </a:rPr>
              <a:t>, </a:t>
            </a:r>
            <a:r>
              <a:rPr lang="en-US" sz="2000" err="1">
                <a:latin typeface="+mj-lt"/>
              </a:rPr>
              <a:t>Educational_Qualification</a:t>
            </a:r>
            <a:endParaRPr lang="en-US" sz="2000">
              <a:latin typeface="+mj-lt"/>
            </a:endParaRPr>
          </a:p>
          <a:p>
            <a:pPr marL="800100" lvl="1" indent="-342900">
              <a:buFont typeface="Arial" panose="020B0604020202020204" pitchFamily="34" charset="0"/>
              <a:buChar char="•"/>
            </a:pPr>
            <a:endParaRPr lang="en-US" sz="2000">
              <a:latin typeface="+mj-lt"/>
            </a:endParaRPr>
          </a:p>
          <a:p>
            <a:pPr marL="800100" lvl="1" indent="-342900">
              <a:buFont typeface="Arial" panose="020B0604020202020204" pitchFamily="34" charset="0"/>
              <a:buChar char="•"/>
            </a:pPr>
            <a:r>
              <a:rPr lang="en-US" sz="2000" b="1" err="1">
                <a:latin typeface="+mj-lt"/>
              </a:rPr>
              <a:t>Preferenza</a:t>
            </a:r>
            <a:r>
              <a:rPr lang="en-US" sz="2000" b="1">
                <a:latin typeface="+mj-lt"/>
              </a:rPr>
              <a:t> </a:t>
            </a:r>
            <a:r>
              <a:rPr lang="en-US" sz="2000" b="1" err="1">
                <a:latin typeface="+mj-lt"/>
              </a:rPr>
              <a:t>dei</a:t>
            </a:r>
            <a:r>
              <a:rPr lang="en-US" sz="2000" b="1">
                <a:latin typeface="+mj-lt"/>
              </a:rPr>
              <a:t> </a:t>
            </a:r>
            <a:r>
              <a:rPr lang="en-US" sz="2000" b="1" err="1">
                <a:latin typeface="+mj-lt"/>
              </a:rPr>
              <a:t>pasti</a:t>
            </a:r>
            <a:r>
              <a:rPr lang="en-US" sz="2000" b="1">
                <a:latin typeface="+mj-lt"/>
              </a:rPr>
              <a:t>:</a:t>
            </a:r>
          </a:p>
          <a:p>
            <a:pPr marL="1257300" lvl="2" indent="-342900">
              <a:buFont typeface="Arial" panose="020B0604020202020204" pitchFamily="34" charset="0"/>
              <a:buChar char="•"/>
            </a:pPr>
            <a:r>
              <a:rPr lang="en-US" sz="2000">
                <a:latin typeface="+mj-lt"/>
              </a:rPr>
              <a:t>Meal_P1, Meal_P2, Preference_P1 </a:t>
            </a:r>
          </a:p>
          <a:p>
            <a:pPr lvl="2"/>
            <a:endParaRPr lang="en-US" sz="2000">
              <a:latin typeface="+mj-lt"/>
            </a:endParaRPr>
          </a:p>
          <a:p>
            <a:pPr marL="800100" lvl="1" indent="-342900">
              <a:buFont typeface="Arial" panose="020B0604020202020204" pitchFamily="34" charset="0"/>
              <a:buChar char="•"/>
            </a:pPr>
            <a:r>
              <a:rPr lang="en-US" sz="2000" b="1">
                <a:latin typeface="+mj-lt"/>
              </a:rPr>
              <a:t>Tempo di </a:t>
            </a:r>
            <a:r>
              <a:rPr lang="en-US" sz="2000" b="1" err="1">
                <a:latin typeface="+mj-lt"/>
              </a:rPr>
              <a:t>consegna</a:t>
            </a:r>
            <a:r>
              <a:rPr lang="en-US" sz="2000" b="1">
                <a:latin typeface="+mj-lt"/>
              </a:rPr>
              <a:t> e rating:</a:t>
            </a:r>
          </a:p>
          <a:p>
            <a:pPr marL="1257300" lvl="2" indent="-342900">
              <a:buFont typeface="Arial" panose="020B0604020202020204" pitchFamily="34" charset="0"/>
              <a:buChar char="•"/>
            </a:pPr>
            <a:r>
              <a:rPr lang="en-US" sz="2000" err="1">
                <a:latin typeface="+mj-lt"/>
              </a:rPr>
              <a:t>Influence_of_Time</a:t>
            </a:r>
            <a:r>
              <a:rPr lang="en-US" sz="2000">
                <a:latin typeface="+mj-lt"/>
              </a:rPr>
              <a:t>, </a:t>
            </a:r>
            <a:r>
              <a:rPr lang="en-US" sz="2000" err="1">
                <a:latin typeface="+mj-lt"/>
              </a:rPr>
              <a:t>Order_Time</a:t>
            </a:r>
            <a:r>
              <a:rPr lang="en-US" sz="2000">
                <a:latin typeface="+mj-lt"/>
              </a:rPr>
              <a:t>, </a:t>
            </a:r>
            <a:r>
              <a:rPr lang="en-US" sz="2000" err="1">
                <a:latin typeface="+mj-lt"/>
              </a:rPr>
              <a:t>Maximum_Wait_Time</a:t>
            </a:r>
            <a:r>
              <a:rPr lang="en-US" sz="2000">
                <a:latin typeface="+mj-lt"/>
              </a:rPr>
              <a:t>, </a:t>
            </a:r>
            <a:r>
              <a:rPr lang="en-US" sz="2000" err="1">
                <a:latin typeface="+mj-lt"/>
              </a:rPr>
              <a:t>Influence_of_Rating</a:t>
            </a:r>
            <a:endParaRPr lang="it-IT" sz="2000">
              <a:latin typeface="+mj-lt"/>
            </a:endParaRPr>
          </a:p>
        </p:txBody>
      </p:sp>
    </p:spTree>
    <p:extLst>
      <p:ext uri="{BB962C8B-B14F-4D97-AF65-F5344CB8AC3E}">
        <p14:creationId xmlns:p14="http://schemas.microsoft.com/office/powerpoint/2010/main" val="849647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tangolo 30">
            <a:extLst>
              <a:ext uri="{FF2B5EF4-FFF2-40B4-BE49-F238E27FC236}">
                <a16:creationId xmlns:a16="http://schemas.microsoft.com/office/drawing/2014/main" id="{BC141C38-C62A-5F37-69A7-21BA3E7E53EF}"/>
              </a:ext>
            </a:extLst>
          </p:cNvPr>
          <p:cNvSpPr/>
          <p:nvPr/>
        </p:nvSpPr>
        <p:spPr>
          <a:xfrm>
            <a:off x="8079920" y="1781780"/>
            <a:ext cx="4122175" cy="3873912"/>
          </a:xfrm>
          <a:prstGeom prst="rect">
            <a:avLst/>
          </a:prstGeom>
          <a:solidFill>
            <a:srgbClr val="A3E0D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50000"/>
                </a:schemeClr>
              </a:solidFill>
            </a:endParaRPr>
          </a:p>
        </p:txBody>
      </p:sp>
      <p:graphicFrame>
        <p:nvGraphicFramePr>
          <p:cNvPr id="28" name="Tabella 27">
            <a:extLst>
              <a:ext uri="{FF2B5EF4-FFF2-40B4-BE49-F238E27FC236}">
                <a16:creationId xmlns:a16="http://schemas.microsoft.com/office/drawing/2014/main" id="{4972B338-BF70-4A33-E3E4-B7EAA2843539}"/>
              </a:ext>
            </a:extLst>
          </p:cNvPr>
          <p:cNvGraphicFramePr>
            <a:graphicFrameLocks noGrp="1"/>
          </p:cNvGraphicFramePr>
          <p:nvPr>
            <p:extLst>
              <p:ext uri="{D42A27DB-BD31-4B8C-83A1-F6EECF244321}">
                <p14:modId xmlns:p14="http://schemas.microsoft.com/office/powerpoint/2010/main" val="3559043805"/>
              </p:ext>
            </p:extLst>
          </p:nvPr>
        </p:nvGraphicFramePr>
        <p:xfrm>
          <a:off x="8075271" y="1779099"/>
          <a:ext cx="4131471" cy="4485555"/>
        </p:xfrm>
        <a:graphic>
          <a:graphicData uri="http://schemas.openxmlformats.org/drawingml/2006/table">
            <a:tbl>
              <a:tblPr/>
              <a:tblGrid>
                <a:gridCol w="559872">
                  <a:extLst>
                    <a:ext uri="{9D8B030D-6E8A-4147-A177-3AD203B41FA5}">
                      <a16:colId xmlns:a16="http://schemas.microsoft.com/office/drawing/2014/main" val="35758310"/>
                    </a:ext>
                  </a:extLst>
                </a:gridCol>
                <a:gridCol w="492634">
                  <a:extLst>
                    <a:ext uri="{9D8B030D-6E8A-4147-A177-3AD203B41FA5}">
                      <a16:colId xmlns:a16="http://schemas.microsoft.com/office/drawing/2014/main" val="3637752162"/>
                    </a:ext>
                  </a:extLst>
                </a:gridCol>
                <a:gridCol w="615793">
                  <a:extLst>
                    <a:ext uri="{9D8B030D-6E8A-4147-A177-3AD203B41FA5}">
                      <a16:colId xmlns:a16="http://schemas.microsoft.com/office/drawing/2014/main" val="832892638"/>
                    </a:ext>
                  </a:extLst>
                </a:gridCol>
                <a:gridCol w="615793">
                  <a:extLst>
                    <a:ext uri="{9D8B030D-6E8A-4147-A177-3AD203B41FA5}">
                      <a16:colId xmlns:a16="http://schemas.microsoft.com/office/drawing/2014/main" val="1513459556"/>
                    </a:ext>
                  </a:extLst>
                </a:gridCol>
                <a:gridCol w="615793">
                  <a:extLst>
                    <a:ext uri="{9D8B030D-6E8A-4147-A177-3AD203B41FA5}">
                      <a16:colId xmlns:a16="http://schemas.microsoft.com/office/drawing/2014/main" val="3176622526"/>
                    </a:ext>
                  </a:extLst>
                </a:gridCol>
                <a:gridCol w="615793">
                  <a:extLst>
                    <a:ext uri="{9D8B030D-6E8A-4147-A177-3AD203B41FA5}">
                      <a16:colId xmlns:a16="http://schemas.microsoft.com/office/drawing/2014/main" val="1844383072"/>
                    </a:ext>
                  </a:extLst>
                </a:gridCol>
                <a:gridCol w="615793">
                  <a:extLst>
                    <a:ext uri="{9D8B030D-6E8A-4147-A177-3AD203B41FA5}">
                      <a16:colId xmlns:a16="http://schemas.microsoft.com/office/drawing/2014/main" val="2317206077"/>
                    </a:ext>
                  </a:extLst>
                </a:gridCol>
              </a:tblGrid>
              <a:tr h="244844">
                <a:tc gridSpan="2">
                  <a:txBody>
                    <a:bodyPr/>
                    <a:lstStyle/>
                    <a:p>
                      <a:pPr algn="l" fontAlgn="ctr"/>
                      <a:r>
                        <a:rPr lang="it-IT" sz="900" b="1" i="0" u="none" strike="noStrike">
                          <a:solidFill>
                            <a:srgbClr val="000000"/>
                          </a:solidFill>
                          <a:effectLst/>
                          <a:latin typeface="Consolas" panose="020B0609020204030204" pitchFamily="49" charset="0"/>
                        </a:rPr>
                        <a:t> Coefficients:</a:t>
                      </a:r>
                    </a:p>
                  </a:txBody>
                  <a:tcPr marL="7620" marR="7620" marT="7620" marB="0" anchor="ctr">
                    <a:lnL>
                      <a:noFill/>
                    </a:lnL>
                    <a:lnR>
                      <a:noFill/>
                    </a:lnR>
                    <a:lnT>
                      <a:noFill/>
                    </a:lnT>
                    <a:lnB>
                      <a:noFill/>
                    </a:lnB>
                  </a:tcPr>
                </a:tc>
                <a:tc hMerge="1">
                  <a:txBody>
                    <a:bodyPr/>
                    <a:lstStyle/>
                    <a:p>
                      <a:endParaRPr lang="it-IT"/>
                    </a:p>
                  </a:txBody>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1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3460503767"/>
                  </a:ext>
                </a:extLst>
              </a:tr>
              <a:tr h="235051">
                <a:tc gridSpan="7">
                  <a:txBody>
                    <a:bodyPr/>
                    <a:lstStyle/>
                    <a:p>
                      <a:pPr algn="l" fontAlgn="ctr"/>
                      <a:r>
                        <a:rPr lang="it-IT" sz="900" b="1" i="0" u="none" strike="noStrike">
                          <a:solidFill>
                            <a:srgbClr val="000000"/>
                          </a:solidFill>
                          <a:effectLst/>
                          <a:latin typeface="Consolas" panose="020B0609020204030204" pitchFamily="49" charset="0"/>
                        </a:rPr>
                        <a:t>                              Estimate </a:t>
                      </a:r>
                      <a:r>
                        <a:rPr lang="it-IT" sz="900" b="1" i="0" u="none" strike="noStrike" err="1">
                          <a:solidFill>
                            <a:srgbClr val="000000"/>
                          </a:solidFill>
                          <a:effectLst/>
                          <a:latin typeface="Consolas" panose="020B0609020204030204" pitchFamily="49" charset="0"/>
                        </a:rPr>
                        <a:t>Std</a:t>
                      </a:r>
                      <a:r>
                        <a:rPr lang="it-IT" sz="900" b="1" i="0" u="none" strike="noStrike">
                          <a:solidFill>
                            <a:srgbClr val="000000"/>
                          </a:solidFill>
                          <a:effectLst/>
                          <a:latin typeface="Consolas" panose="020B0609020204030204" pitchFamily="49" charset="0"/>
                        </a:rPr>
                        <a:t>. </a:t>
                      </a:r>
                      <a:r>
                        <a:rPr lang="it-IT" sz="900" b="1" i="0" u="none" strike="noStrike" err="1">
                          <a:solidFill>
                            <a:srgbClr val="000000"/>
                          </a:solidFill>
                          <a:effectLst/>
                          <a:latin typeface="Consolas" panose="020B0609020204030204" pitchFamily="49" charset="0"/>
                        </a:rPr>
                        <a:t>Error</a:t>
                      </a:r>
                      <a:r>
                        <a:rPr lang="it-IT" sz="900" b="1" i="0" u="none" strike="noStrike">
                          <a:solidFill>
                            <a:srgbClr val="000000"/>
                          </a:solidFill>
                          <a:effectLst/>
                          <a:latin typeface="Consolas" panose="020B0609020204030204" pitchFamily="49" charset="0"/>
                        </a:rPr>
                        <a:t>  Pr(&gt;|z|)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95460657"/>
                  </a:ext>
                </a:extLst>
              </a:tr>
              <a:tr h="235051">
                <a:tc gridSpan="7">
                  <a:txBody>
                    <a:bodyPr/>
                    <a:lstStyle/>
                    <a:p>
                      <a:pPr algn="l" fontAlgn="ctr"/>
                      <a:r>
                        <a:rPr lang="it-IT" sz="900" b="0" i="0" u="none" strike="noStrike">
                          <a:solidFill>
                            <a:srgbClr val="000000"/>
                          </a:solidFill>
                          <a:effectLst/>
                          <a:latin typeface="Consolas" panose="020B0609020204030204" pitchFamily="49" charset="0"/>
                        </a:rPr>
                        <a:t> (Intercept)                   -1.041     0.904     0.249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573899531"/>
                  </a:ext>
                </a:extLst>
              </a:tr>
              <a:tr h="235051">
                <a:tc gridSpan="7">
                  <a:txBody>
                    <a:bodyPr/>
                    <a:lstStyle/>
                    <a:p>
                      <a:pPr algn="l" fontAlgn="ctr"/>
                      <a:r>
                        <a:rPr lang="da-DK" sz="900" b="0" i="0" u="none" strike="noStrike">
                          <a:solidFill>
                            <a:srgbClr val="000000"/>
                          </a:solidFill>
                          <a:effectLst/>
                          <a:latin typeface="Consolas" panose="020B0609020204030204" pitchFamily="49" charset="0"/>
                        </a:rPr>
                        <a:t> GenderMale                     0.555     0.263     0.035 *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341759071"/>
                  </a:ext>
                </a:extLst>
              </a:tr>
              <a:tr h="235051">
                <a:tc gridSpan="7">
                  <a:txBody>
                    <a:bodyPr/>
                    <a:lstStyle/>
                    <a:p>
                      <a:pPr algn="l" fontAlgn="ctr"/>
                      <a:r>
                        <a:rPr lang="fr-FR" sz="900" b="1" i="0" u="none" strike="noStrike">
                          <a:solidFill>
                            <a:srgbClr val="000000"/>
                          </a:solidFill>
                          <a:effectLst/>
                          <a:latin typeface="Consolas" panose="020B0609020204030204" pitchFamily="49" charset="0"/>
                        </a:rPr>
                        <a:t> OccupationStudent             -0.629     0.256     0.014 *</a:t>
                      </a:r>
                      <a:r>
                        <a:rPr lang="fr-FR" sz="900" b="0" i="0" u="none" strike="noStrike">
                          <a:solidFill>
                            <a:srgbClr val="000000"/>
                          </a:solidFill>
                          <a:effectLst/>
                          <a:latin typeface="Consolas" panose="020B0609020204030204" pitchFamily="49" charset="0"/>
                        </a:rPr>
                        <a:t>  </a:t>
                      </a:r>
                    </a:p>
                  </a:txBody>
                  <a:tcPr marL="7620" marR="7620" marT="7620" marB="0" anchor="ctr">
                    <a:lnL>
                      <a:noFill/>
                    </a:lnL>
                    <a:lnR>
                      <a:noFill/>
                    </a:lnR>
                    <a:lnT>
                      <a:noFill/>
                    </a:lnT>
                    <a:lnB>
                      <a:noFill/>
                    </a:lnB>
                    <a:solidFill>
                      <a:srgbClr val="6CCDC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540923052"/>
                  </a:ext>
                </a:extLst>
              </a:tr>
              <a:tr h="235051">
                <a:tc gridSpan="7">
                  <a:txBody>
                    <a:bodyPr/>
                    <a:lstStyle/>
                    <a:p>
                      <a:pPr algn="l" fontAlgn="ctr"/>
                      <a:r>
                        <a:rPr lang="sv-SE" sz="900" b="1" i="0" u="none" strike="noStrike">
                          <a:solidFill>
                            <a:srgbClr val="000000"/>
                          </a:solidFill>
                          <a:effectLst/>
                          <a:latin typeface="Consolas" panose="020B0609020204030204" pitchFamily="49" charset="0"/>
                        </a:rPr>
                        <a:t> Meal_P1Dinner                 -1.035     0.423     0.014 *  </a:t>
                      </a:r>
                    </a:p>
                  </a:txBody>
                  <a:tcPr marL="7620" marR="7620" marT="7620" marB="0" anchor="ctr">
                    <a:lnL>
                      <a:noFill/>
                    </a:lnL>
                    <a:lnR>
                      <a:noFill/>
                    </a:lnR>
                    <a:lnT>
                      <a:noFill/>
                    </a:lnT>
                    <a:lnB>
                      <a:noFill/>
                    </a:lnB>
                    <a:solidFill>
                      <a:srgbClr val="6CCDC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149120419"/>
                  </a:ext>
                </a:extLst>
              </a:tr>
              <a:tr h="235051">
                <a:tc gridSpan="7">
                  <a:txBody>
                    <a:bodyPr/>
                    <a:lstStyle/>
                    <a:p>
                      <a:pPr algn="l" fontAlgn="ctr"/>
                      <a:r>
                        <a:rPr lang="en-US" sz="900" b="1" i="0" u="none" strike="noStrike">
                          <a:solidFill>
                            <a:srgbClr val="000000"/>
                          </a:solidFill>
                          <a:effectLst/>
                          <a:latin typeface="Consolas" panose="020B0609020204030204" pitchFamily="49" charset="0"/>
                        </a:rPr>
                        <a:t> Meal_P1Lunch                  -1.312     0.410     0.001 ** </a:t>
                      </a:r>
                    </a:p>
                  </a:txBody>
                  <a:tcPr marL="7620" marR="7620" marT="7620" marB="0" anchor="ctr">
                    <a:lnL>
                      <a:noFill/>
                    </a:lnL>
                    <a:lnR>
                      <a:noFill/>
                    </a:lnR>
                    <a:lnT>
                      <a:noFill/>
                    </a:lnT>
                    <a:lnB>
                      <a:noFill/>
                    </a:lnB>
                    <a:solidFill>
                      <a:srgbClr val="6CCDC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502793312"/>
                  </a:ext>
                </a:extLst>
              </a:tr>
              <a:tr h="235051">
                <a:tc gridSpan="7">
                  <a:txBody>
                    <a:bodyPr/>
                    <a:lstStyle/>
                    <a:p>
                      <a:pPr algn="l" fontAlgn="ctr"/>
                      <a:r>
                        <a:rPr lang="it-IT" sz="900" b="1" i="0" u="none" strike="noStrike">
                          <a:solidFill>
                            <a:srgbClr val="000000"/>
                          </a:solidFill>
                          <a:effectLst/>
                          <a:latin typeface="Consolas" panose="020B0609020204030204" pitchFamily="49" charset="0"/>
                        </a:rPr>
                        <a:t> Meal_P1Snacks                  0.018     0.386     0.962    </a:t>
                      </a:r>
                    </a:p>
                  </a:txBody>
                  <a:tcPr marL="7620" marR="7620" marT="7620" marB="0" anchor="ctr">
                    <a:lnL>
                      <a:noFill/>
                    </a:lnL>
                    <a:lnR>
                      <a:noFill/>
                    </a:lnR>
                    <a:lnT>
                      <a:noFill/>
                    </a:lnT>
                    <a:lnB>
                      <a:noFill/>
                    </a:lnB>
                    <a:solidFill>
                      <a:srgbClr val="6CCDC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267877968"/>
                  </a:ext>
                </a:extLst>
              </a:tr>
              <a:tr h="235051">
                <a:tc gridSpan="7">
                  <a:txBody>
                    <a:bodyPr/>
                    <a:lstStyle/>
                    <a:p>
                      <a:pPr algn="l" fontAlgn="ctr"/>
                      <a:r>
                        <a:rPr lang="it-IT" sz="900" b="0" i="0" u="none" strike="noStrike">
                          <a:solidFill>
                            <a:srgbClr val="000000"/>
                          </a:solidFill>
                          <a:effectLst/>
                          <a:latin typeface="Consolas" panose="020B0609020204030204" pitchFamily="49" charset="0"/>
                        </a:rPr>
                        <a:t> Preference_P1Veg Foods        -0.831     0.355     0.019 *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281839149"/>
                  </a:ext>
                </a:extLst>
              </a:tr>
              <a:tr h="235051">
                <a:tc gridSpan="7">
                  <a:txBody>
                    <a:bodyPr/>
                    <a:lstStyle/>
                    <a:p>
                      <a:pPr algn="l" fontAlgn="ctr"/>
                      <a:r>
                        <a:rPr lang="en-US" sz="900" b="0" i="0" u="none" strike="noStrike">
                          <a:solidFill>
                            <a:srgbClr val="000000"/>
                          </a:solidFill>
                          <a:effectLst/>
                          <a:latin typeface="Consolas" panose="020B0609020204030204" pitchFamily="49" charset="0"/>
                        </a:rPr>
                        <a:t> Influence_of_TimeMaybe        -0.770     0.536     0.151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318039388"/>
                  </a:ext>
                </a:extLst>
              </a:tr>
              <a:tr h="235051">
                <a:tc gridSpan="7">
                  <a:txBody>
                    <a:bodyPr/>
                    <a:lstStyle/>
                    <a:p>
                      <a:pPr algn="l" fontAlgn="ctr"/>
                      <a:r>
                        <a:rPr lang="en-US" sz="900" b="0" i="0" u="none" strike="noStrike">
                          <a:solidFill>
                            <a:srgbClr val="000000"/>
                          </a:solidFill>
                          <a:effectLst/>
                          <a:latin typeface="Consolas" panose="020B0609020204030204" pitchFamily="49" charset="0"/>
                        </a:rPr>
                        <a:t> Influence_of_TimeYes          -0.987     0.427     0.021 *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891025165"/>
                  </a:ext>
                </a:extLst>
              </a:tr>
              <a:tr h="235051">
                <a:tc gridSpan="7">
                  <a:txBody>
                    <a:bodyPr/>
                    <a:lstStyle/>
                    <a:p>
                      <a:pPr algn="l" fontAlgn="ctr"/>
                      <a:r>
                        <a:rPr lang="en-US" sz="900" b="0" i="0" u="none" strike="noStrike">
                          <a:solidFill>
                            <a:srgbClr val="000000"/>
                          </a:solidFill>
                          <a:effectLst/>
                          <a:latin typeface="Consolas" panose="020B0609020204030204" pitchFamily="49" charset="0"/>
                        </a:rPr>
                        <a:t> Order_TimeAnytime              0.925     0.297     0.002 **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75195599"/>
                  </a:ext>
                </a:extLst>
              </a:tr>
              <a:tr h="235051">
                <a:tc gridSpan="7">
                  <a:txBody>
                    <a:bodyPr/>
                    <a:lstStyle/>
                    <a:p>
                      <a:pPr algn="l" fontAlgn="ctr"/>
                      <a:r>
                        <a:rPr lang="en-US" sz="900" b="1" i="0" u="none" strike="noStrike">
                          <a:solidFill>
                            <a:srgbClr val="000000"/>
                          </a:solidFill>
                          <a:effectLst/>
                          <a:latin typeface="Consolas" panose="020B0609020204030204" pitchFamily="49" charset="0"/>
                        </a:rPr>
                        <a:t> Maximum_Wait_Time30 minutes    2.367     0.656     0.001 ***</a:t>
                      </a:r>
                    </a:p>
                  </a:txBody>
                  <a:tcPr marL="7620" marR="7620" marT="7620" marB="0" anchor="ctr">
                    <a:lnL>
                      <a:noFill/>
                    </a:lnL>
                    <a:lnR>
                      <a:noFill/>
                    </a:lnR>
                    <a:lnT>
                      <a:noFill/>
                    </a:lnT>
                    <a:lnB>
                      <a:noFill/>
                    </a:lnB>
                    <a:solidFill>
                      <a:srgbClr val="6CCDC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78637695"/>
                  </a:ext>
                </a:extLst>
              </a:tr>
              <a:tr h="235051">
                <a:tc gridSpan="7">
                  <a:txBody>
                    <a:bodyPr/>
                    <a:lstStyle/>
                    <a:p>
                      <a:pPr algn="l" fontAlgn="ctr"/>
                      <a:r>
                        <a:rPr lang="en-US" sz="900" b="1" i="0" u="none" strike="noStrike">
                          <a:solidFill>
                            <a:srgbClr val="000000"/>
                          </a:solidFill>
                          <a:effectLst/>
                          <a:latin typeface="Consolas" panose="020B0609020204030204" pitchFamily="49" charset="0"/>
                        </a:rPr>
                        <a:t> Maximum_Wait_Time45 minutes    2.357     0.657     0.001 ***</a:t>
                      </a:r>
                    </a:p>
                  </a:txBody>
                  <a:tcPr marL="7620" marR="7620" marT="7620" marB="0" anchor="ctr">
                    <a:lnL>
                      <a:noFill/>
                    </a:lnL>
                    <a:lnR>
                      <a:noFill/>
                    </a:lnR>
                    <a:lnT>
                      <a:noFill/>
                    </a:lnT>
                    <a:lnB>
                      <a:noFill/>
                    </a:lnB>
                    <a:solidFill>
                      <a:srgbClr val="6CCDC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410962974"/>
                  </a:ext>
                </a:extLst>
              </a:tr>
              <a:tr h="235051">
                <a:tc gridSpan="7">
                  <a:txBody>
                    <a:bodyPr/>
                    <a:lstStyle/>
                    <a:p>
                      <a:pPr algn="l" fontAlgn="ctr"/>
                      <a:r>
                        <a:rPr lang="en-US" sz="900" b="1" i="0" u="none" strike="noStrike">
                          <a:solidFill>
                            <a:srgbClr val="000000"/>
                          </a:solidFill>
                          <a:effectLst/>
                          <a:latin typeface="Consolas" panose="020B0609020204030204" pitchFamily="49" charset="0"/>
                        </a:rPr>
                        <a:t> Maximum_Wait_Time&gt; 45 minutes  2.737     0.741     0.001 ***</a:t>
                      </a:r>
                    </a:p>
                  </a:txBody>
                  <a:tcPr marL="7620" marR="7620" marT="7620" marB="0" anchor="ctr">
                    <a:lnL>
                      <a:noFill/>
                    </a:lnL>
                    <a:lnR>
                      <a:noFill/>
                    </a:lnR>
                    <a:lnT>
                      <a:noFill/>
                    </a:lnT>
                    <a:lnB>
                      <a:noFill/>
                    </a:lnB>
                    <a:solidFill>
                      <a:srgbClr val="6CCDC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120835460"/>
                  </a:ext>
                </a:extLst>
              </a:tr>
              <a:tr h="235051">
                <a:tc gridSpan="7">
                  <a:txBody>
                    <a:bodyPr/>
                    <a:lstStyle/>
                    <a:p>
                      <a:pPr algn="l" fontAlgn="ctr"/>
                      <a:r>
                        <a:rPr lang="en-US" sz="900" b="1" i="0" u="none" strike="noStrike">
                          <a:solidFill>
                            <a:srgbClr val="000000"/>
                          </a:solidFill>
                          <a:effectLst/>
                          <a:latin typeface="Consolas" panose="020B0609020204030204" pitchFamily="49" charset="0"/>
                        </a:rPr>
                        <a:t> Influence_of_RatingMaybe      -0.336     0.498     0.500    </a:t>
                      </a:r>
                    </a:p>
                  </a:txBody>
                  <a:tcPr marL="7620" marR="7620" marT="7620" marB="0" anchor="ctr">
                    <a:lnL>
                      <a:noFill/>
                    </a:lnL>
                    <a:lnR>
                      <a:noFill/>
                    </a:lnR>
                    <a:lnT>
                      <a:noFill/>
                    </a:lnT>
                    <a:lnB>
                      <a:noFill/>
                    </a:lnB>
                    <a:solidFill>
                      <a:srgbClr val="6CCDC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106815093"/>
                  </a:ext>
                </a:extLst>
              </a:tr>
              <a:tr h="235051">
                <a:tc gridSpan="7">
                  <a:txBody>
                    <a:bodyPr/>
                    <a:lstStyle/>
                    <a:p>
                      <a:pPr algn="l" fontAlgn="ctr"/>
                      <a:r>
                        <a:rPr lang="en-US" sz="900" b="1" i="0" u="none" strike="noStrike">
                          <a:solidFill>
                            <a:srgbClr val="000000"/>
                          </a:solidFill>
                          <a:effectLst/>
                          <a:latin typeface="Consolas" panose="020B0609020204030204" pitchFamily="49" charset="0"/>
                        </a:rPr>
                        <a:t> Influence_of_RatingYes        -1.030     0.386     0.008 ** </a:t>
                      </a:r>
                    </a:p>
                  </a:txBody>
                  <a:tcPr marL="7620" marR="7620" marT="7620" marB="0" anchor="ctr">
                    <a:lnL>
                      <a:noFill/>
                    </a:lnL>
                    <a:lnR>
                      <a:noFill/>
                    </a:lnR>
                    <a:lnT>
                      <a:noFill/>
                    </a:lnT>
                    <a:lnB>
                      <a:noFill/>
                    </a:lnB>
                    <a:solidFill>
                      <a:srgbClr val="6CCDC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541878811"/>
                  </a:ext>
                </a:extLst>
              </a:tr>
              <a:tr h="244844">
                <a:tc>
                  <a:txBody>
                    <a:bodyPr/>
                    <a:lstStyle/>
                    <a:p>
                      <a:pPr algn="l" fontAlgn="ctr"/>
                      <a:r>
                        <a:rPr lang="en-US" sz="900" b="0" i="0" u="none" strike="noStrike">
                          <a:solidFill>
                            <a:srgbClr val="000000"/>
                          </a:solidFill>
                          <a:effectLst/>
                          <a:latin typeface="Consolas" panose="020B0609020204030204" pitchFamily="49" charset="0"/>
                        </a:rPr>
                        <a:t> </a:t>
                      </a:r>
                      <a:endParaRPr lang="it-IT" sz="900" b="0" i="0" u="none" strike="noStrike">
                        <a:solidFill>
                          <a:srgbClr val="000000"/>
                        </a:solidFill>
                        <a:effectLst/>
                        <a:latin typeface="Consolas" panose="020B0609020204030204" pitchFamily="49" charset="0"/>
                      </a:endParaRPr>
                    </a:p>
                  </a:txBody>
                  <a:tcPr marL="7620" marR="7620" marT="7620" marB="0" anchor="ctr">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061634208"/>
                  </a:ext>
                </a:extLst>
              </a:tr>
              <a:tr h="235051">
                <a:tc gridSpan="6">
                  <a:txBody>
                    <a:bodyPr/>
                    <a:lstStyle/>
                    <a:p>
                      <a:pPr algn="l" fontAlgn="ctr"/>
                      <a:endParaRPr lang="fr-FR" sz="800" b="0" i="0" u="none" strike="noStrike">
                        <a:solidFill>
                          <a:srgbClr val="000000"/>
                        </a:solidFill>
                        <a:effectLst/>
                        <a:latin typeface="Consolas" panose="020B0609020204030204" pitchFamily="49" charset="0"/>
                      </a:endParaRP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872345830"/>
                  </a:ext>
                </a:extLst>
              </a:tr>
            </a:tbl>
          </a:graphicData>
        </a:graphic>
      </p:graphicFrame>
      <p:sp>
        <p:nvSpPr>
          <p:cNvPr id="30" name="Rettangolo 29">
            <a:extLst>
              <a:ext uri="{FF2B5EF4-FFF2-40B4-BE49-F238E27FC236}">
                <a16:creationId xmlns:a16="http://schemas.microsoft.com/office/drawing/2014/main" id="{802D3A89-2E79-AC4D-AC36-2F757061DF0E}"/>
              </a:ext>
            </a:extLst>
          </p:cNvPr>
          <p:cNvSpPr/>
          <p:nvPr/>
        </p:nvSpPr>
        <p:spPr>
          <a:xfrm>
            <a:off x="4038600" y="1779099"/>
            <a:ext cx="4038600" cy="4008467"/>
          </a:xfrm>
          <a:prstGeom prst="rect">
            <a:avLst/>
          </a:prstGeom>
          <a:solidFill>
            <a:srgbClr val="D4D8A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50000"/>
                </a:schemeClr>
              </a:solidFill>
            </a:endParaRPr>
          </a:p>
        </p:txBody>
      </p:sp>
      <p:graphicFrame>
        <p:nvGraphicFramePr>
          <p:cNvPr id="22" name="Tabella 21">
            <a:extLst>
              <a:ext uri="{FF2B5EF4-FFF2-40B4-BE49-F238E27FC236}">
                <a16:creationId xmlns:a16="http://schemas.microsoft.com/office/drawing/2014/main" id="{A22FAFCC-99DB-798D-B29C-244269CD3835}"/>
              </a:ext>
            </a:extLst>
          </p:cNvPr>
          <p:cNvGraphicFramePr>
            <a:graphicFrameLocks noGrp="1"/>
          </p:cNvGraphicFramePr>
          <p:nvPr>
            <p:extLst>
              <p:ext uri="{D42A27DB-BD31-4B8C-83A1-F6EECF244321}">
                <p14:modId xmlns:p14="http://schemas.microsoft.com/office/powerpoint/2010/main" val="3140073568"/>
              </p:ext>
            </p:extLst>
          </p:nvPr>
        </p:nvGraphicFramePr>
        <p:xfrm>
          <a:off x="4045973" y="1791565"/>
          <a:ext cx="4031223" cy="3976780"/>
        </p:xfrm>
        <a:graphic>
          <a:graphicData uri="http://schemas.openxmlformats.org/drawingml/2006/table">
            <a:tbl>
              <a:tblPr/>
              <a:tblGrid>
                <a:gridCol w="488634">
                  <a:extLst>
                    <a:ext uri="{9D8B030D-6E8A-4147-A177-3AD203B41FA5}">
                      <a16:colId xmlns:a16="http://schemas.microsoft.com/office/drawing/2014/main" val="2052043139"/>
                    </a:ext>
                  </a:extLst>
                </a:gridCol>
                <a:gridCol w="488634">
                  <a:extLst>
                    <a:ext uri="{9D8B030D-6E8A-4147-A177-3AD203B41FA5}">
                      <a16:colId xmlns:a16="http://schemas.microsoft.com/office/drawing/2014/main" val="1909812015"/>
                    </a:ext>
                  </a:extLst>
                </a:gridCol>
                <a:gridCol w="610791">
                  <a:extLst>
                    <a:ext uri="{9D8B030D-6E8A-4147-A177-3AD203B41FA5}">
                      <a16:colId xmlns:a16="http://schemas.microsoft.com/office/drawing/2014/main" val="56214302"/>
                    </a:ext>
                  </a:extLst>
                </a:gridCol>
                <a:gridCol w="610791">
                  <a:extLst>
                    <a:ext uri="{9D8B030D-6E8A-4147-A177-3AD203B41FA5}">
                      <a16:colId xmlns:a16="http://schemas.microsoft.com/office/drawing/2014/main" val="3690992432"/>
                    </a:ext>
                  </a:extLst>
                </a:gridCol>
                <a:gridCol w="610791">
                  <a:extLst>
                    <a:ext uri="{9D8B030D-6E8A-4147-A177-3AD203B41FA5}">
                      <a16:colId xmlns:a16="http://schemas.microsoft.com/office/drawing/2014/main" val="4218405684"/>
                    </a:ext>
                  </a:extLst>
                </a:gridCol>
                <a:gridCol w="610791">
                  <a:extLst>
                    <a:ext uri="{9D8B030D-6E8A-4147-A177-3AD203B41FA5}">
                      <a16:colId xmlns:a16="http://schemas.microsoft.com/office/drawing/2014/main" val="932126778"/>
                    </a:ext>
                  </a:extLst>
                </a:gridCol>
                <a:gridCol w="610791">
                  <a:extLst>
                    <a:ext uri="{9D8B030D-6E8A-4147-A177-3AD203B41FA5}">
                      <a16:colId xmlns:a16="http://schemas.microsoft.com/office/drawing/2014/main" val="751579096"/>
                    </a:ext>
                  </a:extLst>
                </a:gridCol>
              </a:tblGrid>
              <a:tr h="274639">
                <a:tc gridSpan="2">
                  <a:txBody>
                    <a:bodyPr/>
                    <a:lstStyle/>
                    <a:p>
                      <a:pPr algn="l" fontAlgn="ctr"/>
                      <a:r>
                        <a:rPr lang="it-IT" sz="900" b="1" i="0" u="none" strike="noStrike">
                          <a:solidFill>
                            <a:srgbClr val="000000"/>
                          </a:solidFill>
                          <a:effectLst/>
                          <a:latin typeface="Consolas" panose="020B0609020204030204" pitchFamily="49" charset="0"/>
                        </a:rPr>
                        <a:t> Coefficients:</a:t>
                      </a:r>
                    </a:p>
                  </a:txBody>
                  <a:tcPr marL="7620" marR="7620" marT="7620" marB="0" anchor="ctr">
                    <a:lnL>
                      <a:noFill/>
                    </a:lnL>
                    <a:lnR>
                      <a:noFill/>
                    </a:lnR>
                    <a:lnT>
                      <a:noFill/>
                    </a:lnT>
                    <a:lnB>
                      <a:noFill/>
                    </a:lnB>
                  </a:tcPr>
                </a:tc>
                <a:tc hMerge="1">
                  <a:txBody>
                    <a:bodyPr/>
                    <a:lstStyle/>
                    <a:p>
                      <a:endParaRPr lang="it-IT"/>
                    </a:p>
                  </a:txBody>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767359968"/>
                  </a:ext>
                </a:extLst>
              </a:tr>
              <a:tr h="263654">
                <a:tc gridSpan="7">
                  <a:txBody>
                    <a:bodyPr/>
                    <a:lstStyle/>
                    <a:p>
                      <a:pPr algn="l" fontAlgn="ctr"/>
                      <a:r>
                        <a:rPr lang="it-IT" sz="900" b="1" i="0" u="none" strike="noStrike">
                          <a:solidFill>
                            <a:srgbClr val="000000"/>
                          </a:solidFill>
                          <a:effectLst/>
                          <a:latin typeface="Consolas" panose="020B0609020204030204" pitchFamily="49" charset="0"/>
                        </a:rPr>
                        <a:t>                              Estimate </a:t>
                      </a:r>
                      <a:r>
                        <a:rPr lang="it-IT" sz="900" b="1" i="0" u="none" strike="noStrike" err="1">
                          <a:solidFill>
                            <a:srgbClr val="000000"/>
                          </a:solidFill>
                          <a:effectLst/>
                          <a:latin typeface="Consolas" panose="020B0609020204030204" pitchFamily="49" charset="0"/>
                        </a:rPr>
                        <a:t>Std</a:t>
                      </a:r>
                      <a:r>
                        <a:rPr lang="it-IT" sz="900" b="1" i="0" u="none" strike="noStrike">
                          <a:solidFill>
                            <a:srgbClr val="000000"/>
                          </a:solidFill>
                          <a:effectLst/>
                          <a:latin typeface="Consolas" panose="020B0609020204030204" pitchFamily="49" charset="0"/>
                        </a:rPr>
                        <a:t>. </a:t>
                      </a:r>
                      <a:r>
                        <a:rPr lang="it-IT" sz="900" b="1" i="0" u="none" strike="noStrike" err="1">
                          <a:solidFill>
                            <a:srgbClr val="000000"/>
                          </a:solidFill>
                          <a:effectLst/>
                          <a:latin typeface="Consolas" panose="020B0609020204030204" pitchFamily="49" charset="0"/>
                        </a:rPr>
                        <a:t>Error</a:t>
                      </a:r>
                      <a:r>
                        <a:rPr lang="it-IT" sz="900" b="1" i="0" u="none" strike="noStrike">
                          <a:solidFill>
                            <a:srgbClr val="000000"/>
                          </a:solidFill>
                          <a:effectLst/>
                          <a:latin typeface="Consolas" panose="020B0609020204030204" pitchFamily="49" charset="0"/>
                        </a:rPr>
                        <a:t>  Pr(&gt;|z|)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237944053"/>
                  </a:ext>
                </a:extLst>
              </a:tr>
              <a:tr h="263654">
                <a:tc gridSpan="7">
                  <a:txBody>
                    <a:bodyPr/>
                    <a:lstStyle/>
                    <a:p>
                      <a:pPr algn="l" fontAlgn="ctr"/>
                      <a:r>
                        <a:rPr lang="it-IT" sz="900" b="0" i="0" u="none" strike="noStrike">
                          <a:solidFill>
                            <a:srgbClr val="000000"/>
                          </a:solidFill>
                          <a:effectLst/>
                          <a:latin typeface="Consolas" panose="020B0609020204030204" pitchFamily="49" charset="0"/>
                        </a:rPr>
                        <a:t> (Intercept)                     0.794     0.682    0.244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30812393"/>
                  </a:ext>
                </a:extLst>
              </a:tr>
              <a:tr h="263654">
                <a:tc gridSpan="7">
                  <a:txBody>
                    <a:bodyPr/>
                    <a:lstStyle/>
                    <a:p>
                      <a:pPr algn="l" fontAlgn="ctr"/>
                      <a:r>
                        <a:rPr lang="en-US" sz="900" b="0" i="0" u="none" strike="noStrike">
                          <a:solidFill>
                            <a:srgbClr val="000000"/>
                          </a:solidFill>
                          <a:effectLst/>
                          <a:latin typeface="Consolas" panose="020B0609020204030204" pitchFamily="49" charset="0"/>
                        </a:rPr>
                        <a:t> Marital_StatusMarried           0.839     0.366    0.022 *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556570711"/>
                  </a:ext>
                </a:extLst>
              </a:tr>
              <a:tr h="263654">
                <a:tc gridSpan="7">
                  <a:txBody>
                    <a:bodyPr/>
                    <a:lstStyle/>
                    <a:p>
                      <a:pPr algn="l" fontAlgn="ctr"/>
                      <a:r>
                        <a:rPr lang="fr-FR" sz="900" b="1" i="0" u="none" strike="noStrike">
                          <a:solidFill>
                            <a:srgbClr val="000000"/>
                          </a:solidFill>
                          <a:effectLst/>
                          <a:latin typeface="Consolas" panose="020B0609020204030204" pitchFamily="49" charset="0"/>
                        </a:rPr>
                        <a:t> OccupationStudent              -1.018     0.351    0.004 **</a:t>
                      </a:r>
                      <a:r>
                        <a:rPr lang="fr-FR" sz="900" b="0" i="0" u="none" strike="noStrike">
                          <a:solidFill>
                            <a:srgbClr val="000000"/>
                          </a:solidFill>
                          <a:effectLst/>
                          <a:latin typeface="Consolas" panose="020B0609020204030204" pitchFamily="49" charset="0"/>
                        </a:rPr>
                        <a:t> </a:t>
                      </a:r>
                    </a:p>
                  </a:txBody>
                  <a:tcPr marL="7620" marR="7620" marT="7620" marB="0" anchor="ctr">
                    <a:lnL>
                      <a:noFill/>
                    </a:lnL>
                    <a:lnR>
                      <a:noFill/>
                    </a:lnR>
                    <a:lnT>
                      <a:noFill/>
                    </a:lnT>
                    <a:lnB>
                      <a:noFill/>
                    </a:lnB>
                    <a:solidFill>
                      <a:srgbClr val="D4D8AE"/>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74788161"/>
                  </a:ext>
                </a:extLst>
              </a:tr>
              <a:tr h="263654">
                <a:tc gridSpan="7">
                  <a:txBody>
                    <a:bodyPr/>
                    <a:lstStyle/>
                    <a:p>
                      <a:pPr algn="l" fontAlgn="ctr"/>
                      <a:r>
                        <a:rPr lang="sv-SE" sz="900" b="1" i="0" u="none" strike="noStrike">
                          <a:solidFill>
                            <a:srgbClr val="000000"/>
                          </a:solidFill>
                          <a:effectLst/>
                          <a:latin typeface="Consolas" panose="020B0609020204030204" pitchFamily="49" charset="0"/>
                        </a:rPr>
                        <a:t> Meal_P1Dinner                   0.556     0.461    0.229    </a:t>
                      </a:r>
                    </a:p>
                  </a:txBody>
                  <a:tcPr marL="7620" marR="7620" marT="7620" marB="0" anchor="ctr">
                    <a:lnL>
                      <a:noFill/>
                    </a:lnL>
                    <a:lnR>
                      <a:noFill/>
                    </a:lnR>
                    <a:lnT>
                      <a:noFill/>
                    </a:lnT>
                    <a:lnB>
                      <a:noFill/>
                    </a:lnB>
                    <a:solidFill>
                      <a:srgbClr val="D4D8AE"/>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727581624"/>
                  </a:ext>
                </a:extLst>
              </a:tr>
              <a:tr h="263654">
                <a:tc gridSpan="7">
                  <a:txBody>
                    <a:bodyPr/>
                    <a:lstStyle/>
                    <a:p>
                      <a:pPr algn="l" fontAlgn="ctr"/>
                      <a:r>
                        <a:rPr lang="en-US" sz="900" b="1" i="0" u="none" strike="noStrike">
                          <a:solidFill>
                            <a:srgbClr val="000000"/>
                          </a:solidFill>
                          <a:effectLst/>
                          <a:latin typeface="Consolas" panose="020B0609020204030204" pitchFamily="49" charset="0"/>
                        </a:rPr>
                        <a:t> Meal_P1Lunch                   -0.162     0.454    0.722    </a:t>
                      </a:r>
                    </a:p>
                  </a:txBody>
                  <a:tcPr marL="7620" marR="7620" marT="7620" marB="0" anchor="ctr">
                    <a:lnL>
                      <a:noFill/>
                    </a:lnL>
                    <a:lnR>
                      <a:noFill/>
                    </a:lnR>
                    <a:lnT>
                      <a:noFill/>
                    </a:lnT>
                    <a:lnB>
                      <a:noFill/>
                    </a:lnB>
                    <a:solidFill>
                      <a:srgbClr val="D4D8AE"/>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700529106"/>
                  </a:ext>
                </a:extLst>
              </a:tr>
              <a:tr h="263654">
                <a:tc gridSpan="7">
                  <a:txBody>
                    <a:bodyPr/>
                    <a:lstStyle/>
                    <a:p>
                      <a:pPr algn="l" fontAlgn="ctr"/>
                      <a:r>
                        <a:rPr lang="it-IT" sz="900" b="1" i="0" u="none" strike="noStrike">
                          <a:solidFill>
                            <a:srgbClr val="000000"/>
                          </a:solidFill>
                          <a:effectLst/>
                          <a:latin typeface="Consolas" panose="020B0609020204030204" pitchFamily="49" charset="0"/>
                        </a:rPr>
                        <a:t> Meal_P1Snacks                  -0.434     0.443    0.327    </a:t>
                      </a:r>
                    </a:p>
                  </a:txBody>
                  <a:tcPr marL="7620" marR="7620" marT="7620" marB="0" anchor="ctr">
                    <a:lnL>
                      <a:noFill/>
                    </a:lnL>
                    <a:lnR>
                      <a:noFill/>
                    </a:lnR>
                    <a:lnT>
                      <a:noFill/>
                    </a:lnT>
                    <a:lnB>
                      <a:noFill/>
                    </a:lnB>
                    <a:solidFill>
                      <a:srgbClr val="D4D8AE"/>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704358991"/>
                  </a:ext>
                </a:extLst>
              </a:tr>
              <a:tr h="263654">
                <a:tc gridSpan="7">
                  <a:txBody>
                    <a:bodyPr/>
                    <a:lstStyle/>
                    <a:p>
                      <a:pPr algn="l" fontAlgn="ctr"/>
                      <a:r>
                        <a:rPr lang="en-US" sz="900" b="1" i="0" u="none" strike="noStrike">
                          <a:solidFill>
                            <a:srgbClr val="000000"/>
                          </a:solidFill>
                          <a:effectLst/>
                          <a:latin typeface="Consolas" panose="020B0609020204030204" pitchFamily="49" charset="0"/>
                        </a:rPr>
                        <a:t> Maximum_Wait_Time30 minutes    -3.084     0.522    4e-09 ***</a:t>
                      </a:r>
                    </a:p>
                  </a:txBody>
                  <a:tcPr marL="7620" marR="7620" marT="7620" marB="0" anchor="ctr">
                    <a:lnL>
                      <a:noFill/>
                    </a:lnL>
                    <a:lnR>
                      <a:noFill/>
                    </a:lnR>
                    <a:lnT>
                      <a:noFill/>
                    </a:lnT>
                    <a:lnB>
                      <a:noFill/>
                    </a:lnB>
                    <a:solidFill>
                      <a:srgbClr val="D4D8AE"/>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478905268"/>
                  </a:ext>
                </a:extLst>
              </a:tr>
              <a:tr h="263654">
                <a:tc gridSpan="7">
                  <a:txBody>
                    <a:bodyPr/>
                    <a:lstStyle/>
                    <a:p>
                      <a:pPr algn="l" fontAlgn="ctr"/>
                      <a:r>
                        <a:rPr lang="en-US" sz="900" b="1" i="0" u="none" strike="noStrike">
                          <a:solidFill>
                            <a:srgbClr val="000000"/>
                          </a:solidFill>
                          <a:effectLst/>
                          <a:latin typeface="Consolas" panose="020B0609020204030204" pitchFamily="49" charset="0"/>
                        </a:rPr>
                        <a:t> Maximum_Wait_Time45 minutes    -3.253     0.523    5e-10 ***</a:t>
                      </a:r>
                    </a:p>
                  </a:txBody>
                  <a:tcPr marL="7620" marR="7620" marT="7620" marB="0" anchor="ctr">
                    <a:lnL>
                      <a:noFill/>
                    </a:lnL>
                    <a:lnR>
                      <a:noFill/>
                    </a:lnR>
                    <a:lnT>
                      <a:noFill/>
                    </a:lnT>
                    <a:lnB>
                      <a:noFill/>
                    </a:lnB>
                    <a:solidFill>
                      <a:srgbClr val="D4D8AE"/>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540662215"/>
                  </a:ext>
                </a:extLst>
              </a:tr>
              <a:tr h="263654">
                <a:tc gridSpan="7">
                  <a:txBody>
                    <a:bodyPr/>
                    <a:lstStyle/>
                    <a:p>
                      <a:pPr algn="l" fontAlgn="ctr"/>
                      <a:r>
                        <a:rPr lang="en-US" sz="900" b="1" i="0" u="none" strike="noStrike">
                          <a:solidFill>
                            <a:srgbClr val="000000"/>
                          </a:solidFill>
                          <a:effectLst/>
                          <a:latin typeface="Consolas" panose="020B0609020204030204" pitchFamily="49" charset="0"/>
                        </a:rPr>
                        <a:t> Maximum_Wait_Time&gt; 45 minutes  -3.446     0.601    1e-08 ***</a:t>
                      </a:r>
                    </a:p>
                  </a:txBody>
                  <a:tcPr marL="7620" marR="7620" marT="7620" marB="0" anchor="ctr">
                    <a:lnL>
                      <a:noFill/>
                    </a:lnL>
                    <a:lnR>
                      <a:noFill/>
                    </a:lnR>
                    <a:lnT>
                      <a:noFill/>
                    </a:lnT>
                    <a:lnB>
                      <a:noFill/>
                    </a:lnB>
                    <a:solidFill>
                      <a:srgbClr val="D4D8AE"/>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030770858"/>
                  </a:ext>
                </a:extLst>
              </a:tr>
              <a:tr h="263654">
                <a:tc gridSpan="7">
                  <a:txBody>
                    <a:bodyPr/>
                    <a:lstStyle/>
                    <a:p>
                      <a:pPr algn="l" fontAlgn="ctr"/>
                      <a:r>
                        <a:rPr lang="en-US" sz="900" b="1" i="0" u="none" strike="noStrike">
                          <a:solidFill>
                            <a:srgbClr val="000000"/>
                          </a:solidFill>
                          <a:effectLst/>
                          <a:latin typeface="Consolas" panose="020B0609020204030204" pitchFamily="49" charset="0"/>
                        </a:rPr>
                        <a:t> Influence_of_RatingMaybe        1.831     0.590    0.002 ** </a:t>
                      </a:r>
                    </a:p>
                  </a:txBody>
                  <a:tcPr marL="7620" marR="7620" marT="7620" marB="0" anchor="ctr">
                    <a:lnL>
                      <a:noFill/>
                    </a:lnL>
                    <a:lnR>
                      <a:noFill/>
                    </a:lnR>
                    <a:lnT>
                      <a:noFill/>
                    </a:lnT>
                    <a:lnB>
                      <a:noFill/>
                    </a:lnB>
                    <a:solidFill>
                      <a:srgbClr val="D4D8AE"/>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54808345"/>
                  </a:ext>
                </a:extLst>
              </a:tr>
              <a:tr h="263654">
                <a:tc gridSpan="7">
                  <a:txBody>
                    <a:bodyPr/>
                    <a:lstStyle/>
                    <a:p>
                      <a:pPr algn="l" fontAlgn="ctr"/>
                      <a:r>
                        <a:rPr lang="en-US" sz="900" b="1" i="0" u="none" strike="noStrike">
                          <a:solidFill>
                            <a:srgbClr val="000000"/>
                          </a:solidFill>
                          <a:effectLst/>
                          <a:latin typeface="Consolas" panose="020B0609020204030204" pitchFamily="49" charset="0"/>
                        </a:rPr>
                        <a:t> Influence_of_RatingYes          1.283     0.490    0.009 ** </a:t>
                      </a:r>
                    </a:p>
                  </a:txBody>
                  <a:tcPr marL="7620" marR="7620" marT="7620" marB="0" anchor="ctr">
                    <a:lnL>
                      <a:noFill/>
                    </a:lnL>
                    <a:lnR>
                      <a:noFill/>
                    </a:lnR>
                    <a:lnT>
                      <a:noFill/>
                    </a:lnT>
                    <a:lnB>
                      <a:noFill/>
                    </a:lnB>
                    <a:solidFill>
                      <a:srgbClr val="D4D8AE"/>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233397346"/>
                  </a:ext>
                </a:extLst>
              </a:tr>
              <a:tr h="274639">
                <a:tc>
                  <a:txBody>
                    <a:bodyPr/>
                    <a:lstStyle/>
                    <a:p>
                      <a:pPr algn="l" fontAlgn="ctr"/>
                      <a:endParaRPr lang="it-IT" sz="900" b="0" i="0" u="none" strike="noStrike">
                        <a:solidFill>
                          <a:srgbClr val="000000"/>
                        </a:solidFill>
                        <a:effectLst/>
                        <a:latin typeface="Consolas" panose="020B0609020204030204" pitchFamily="49" charset="0"/>
                      </a:endParaRPr>
                    </a:p>
                  </a:txBody>
                  <a:tcPr marL="7620" marR="7620" marT="7620" marB="0" anchor="ctr">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483133511"/>
                  </a:ext>
                </a:extLst>
              </a:tr>
              <a:tr h="263654">
                <a:tc gridSpan="6">
                  <a:txBody>
                    <a:bodyPr/>
                    <a:lstStyle/>
                    <a:p>
                      <a:pPr algn="l" fontAlgn="ctr"/>
                      <a:endParaRPr lang="fr-FR" sz="900" b="0" i="0" u="none" strike="noStrike">
                        <a:solidFill>
                          <a:srgbClr val="000000"/>
                        </a:solidFill>
                        <a:effectLst/>
                        <a:latin typeface="Consolas" panose="020B0609020204030204" pitchFamily="49" charset="0"/>
                      </a:endParaRP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11366620"/>
                  </a:ext>
                </a:extLst>
              </a:tr>
            </a:tbl>
          </a:graphicData>
        </a:graphic>
      </p:graphicFrame>
      <p:sp>
        <p:nvSpPr>
          <p:cNvPr id="29" name="Rettangolo 28">
            <a:extLst>
              <a:ext uri="{FF2B5EF4-FFF2-40B4-BE49-F238E27FC236}">
                <a16:creationId xmlns:a16="http://schemas.microsoft.com/office/drawing/2014/main" id="{9390E1CE-7C7D-3FC1-FEAE-ECCC62121D4F}"/>
              </a:ext>
            </a:extLst>
          </p:cNvPr>
          <p:cNvSpPr/>
          <p:nvPr/>
        </p:nvSpPr>
        <p:spPr>
          <a:xfrm>
            <a:off x="0" y="1779101"/>
            <a:ext cx="4038600" cy="3976780"/>
          </a:xfrm>
          <a:prstGeom prst="rect">
            <a:avLst/>
          </a:prstGeom>
          <a:solidFill>
            <a:srgbClr val="FAC8D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lt1">
                  <a:alpha val="50000"/>
                </a:schemeClr>
              </a:solidFill>
            </a:endParaRPr>
          </a:p>
        </p:txBody>
      </p:sp>
      <p:graphicFrame>
        <p:nvGraphicFramePr>
          <p:cNvPr id="17" name="Tabella 16">
            <a:extLst>
              <a:ext uri="{FF2B5EF4-FFF2-40B4-BE49-F238E27FC236}">
                <a16:creationId xmlns:a16="http://schemas.microsoft.com/office/drawing/2014/main" id="{12F5196F-4435-30A6-F788-DDE4B6A28D6B}"/>
              </a:ext>
            </a:extLst>
          </p:cNvPr>
          <p:cNvGraphicFramePr>
            <a:graphicFrameLocks noGrp="1"/>
          </p:cNvGraphicFramePr>
          <p:nvPr>
            <p:extLst>
              <p:ext uri="{D42A27DB-BD31-4B8C-83A1-F6EECF244321}">
                <p14:modId xmlns:p14="http://schemas.microsoft.com/office/powerpoint/2010/main" val="2330375298"/>
              </p:ext>
            </p:extLst>
          </p:nvPr>
        </p:nvGraphicFramePr>
        <p:xfrm>
          <a:off x="7375" y="1799601"/>
          <a:ext cx="4038596" cy="4508426"/>
        </p:xfrm>
        <a:graphic>
          <a:graphicData uri="http://schemas.openxmlformats.org/drawingml/2006/table">
            <a:tbl>
              <a:tblPr/>
              <a:tblGrid>
                <a:gridCol w="489528">
                  <a:extLst>
                    <a:ext uri="{9D8B030D-6E8A-4147-A177-3AD203B41FA5}">
                      <a16:colId xmlns:a16="http://schemas.microsoft.com/office/drawing/2014/main" val="3667144263"/>
                    </a:ext>
                  </a:extLst>
                </a:gridCol>
                <a:gridCol w="489528">
                  <a:extLst>
                    <a:ext uri="{9D8B030D-6E8A-4147-A177-3AD203B41FA5}">
                      <a16:colId xmlns:a16="http://schemas.microsoft.com/office/drawing/2014/main" val="574104530"/>
                    </a:ext>
                  </a:extLst>
                </a:gridCol>
                <a:gridCol w="611908">
                  <a:extLst>
                    <a:ext uri="{9D8B030D-6E8A-4147-A177-3AD203B41FA5}">
                      <a16:colId xmlns:a16="http://schemas.microsoft.com/office/drawing/2014/main" val="2727522300"/>
                    </a:ext>
                  </a:extLst>
                </a:gridCol>
                <a:gridCol w="611908">
                  <a:extLst>
                    <a:ext uri="{9D8B030D-6E8A-4147-A177-3AD203B41FA5}">
                      <a16:colId xmlns:a16="http://schemas.microsoft.com/office/drawing/2014/main" val="2996392896"/>
                    </a:ext>
                  </a:extLst>
                </a:gridCol>
                <a:gridCol w="611908">
                  <a:extLst>
                    <a:ext uri="{9D8B030D-6E8A-4147-A177-3AD203B41FA5}">
                      <a16:colId xmlns:a16="http://schemas.microsoft.com/office/drawing/2014/main" val="3389039969"/>
                    </a:ext>
                  </a:extLst>
                </a:gridCol>
                <a:gridCol w="611908">
                  <a:extLst>
                    <a:ext uri="{9D8B030D-6E8A-4147-A177-3AD203B41FA5}">
                      <a16:colId xmlns:a16="http://schemas.microsoft.com/office/drawing/2014/main" val="946098165"/>
                    </a:ext>
                  </a:extLst>
                </a:gridCol>
                <a:gridCol w="611908">
                  <a:extLst>
                    <a:ext uri="{9D8B030D-6E8A-4147-A177-3AD203B41FA5}">
                      <a16:colId xmlns:a16="http://schemas.microsoft.com/office/drawing/2014/main" val="2331101973"/>
                    </a:ext>
                  </a:extLst>
                </a:gridCol>
              </a:tblGrid>
              <a:tr h="259701">
                <a:tc gridSpan="2">
                  <a:txBody>
                    <a:bodyPr/>
                    <a:lstStyle/>
                    <a:p>
                      <a:pPr algn="l" fontAlgn="ctr"/>
                      <a:r>
                        <a:rPr lang="it-IT" sz="900" b="1" i="0" u="none" strike="noStrike">
                          <a:solidFill>
                            <a:srgbClr val="000000"/>
                          </a:solidFill>
                          <a:effectLst/>
                          <a:latin typeface="Consolas" panose="020B0609020204030204" pitchFamily="49" charset="0"/>
                        </a:rPr>
                        <a:t> Coefficients:</a:t>
                      </a:r>
                    </a:p>
                  </a:txBody>
                  <a:tcPr marL="7620" marR="7620" marT="7620" marB="0" anchor="ctr">
                    <a:lnL>
                      <a:noFill/>
                    </a:lnL>
                    <a:lnR>
                      <a:noFill/>
                    </a:lnR>
                    <a:lnT>
                      <a:noFill/>
                    </a:lnT>
                    <a:lnB>
                      <a:noFill/>
                    </a:lnB>
                  </a:tcPr>
                </a:tc>
                <a:tc hMerge="1">
                  <a:txBody>
                    <a:bodyPr/>
                    <a:lstStyle/>
                    <a:p>
                      <a:endParaRPr lang="it-IT"/>
                    </a:p>
                  </a:txBody>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100" b="1"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3723072500"/>
                  </a:ext>
                </a:extLst>
              </a:tr>
              <a:tr h="249314">
                <a:tc gridSpan="7">
                  <a:txBody>
                    <a:bodyPr/>
                    <a:lstStyle/>
                    <a:p>
                      <a:pPr algn="l" fontAlgn="ctr"/>
                      <a:r>
                        <a:rPr lang="it-IT" sz="900" b="1" i="0" u="none" strike="noStrike">
                          <a:solidFill>
                            <a:srgbClr val="000000"/>
                          </a:solidFill>
                          <a:effectLst/>
                          <a:latin typeface="Consolas" panose="020B0609020204030204" pitchFamily="49" charset="0"/>
                        </a:rPr>
                        <a:t>                              Estimate </a:t>
                      </a:r>
                      <a:r>
                        <a:rPr lang="it-IT" sz="900" b="1" i="0" u="none" strike="noStrike" err="1">
                          <a:solidFill>
                            <a:srgbClr val="000000"/>
                          </a:solidFill>
                          <a:effectLst/>
                          <a:latin typeface="Consolas" panose="020B0609020204030204" pitchFamily="49" charset="0"/>
                        </a:rPr>
                        <a:t>Std</a:t>
                      </a:r>
                      <a:r>
                        <a:rPr lang="it-IT" sz="900" b="1" i="0" u="none" strike="noStrike">
                          <a:solidFill>
                            <a:srgbClr val="000000"/>
                          </a:solidFill>
                          <a:effectLst/>
                          <a:latin typeface="Consolas" panose="020B0609020204030204" pitchFamily="49" charset="0"/>
                        </a:rPr>
                        <a:t>. </a:t>
                      </a:r>
                      <a:r>
                        <a:rPr lang="it-IT" sz="900" b="1" i="0" u="none" strike="noStrike" err="1">
                          <a:solidFill>
                            <a:srgbClr val="000000"/>
                          </a:solidFill>
                          <a:effectLst/>
                          <a:latin typeface="Consolas" panose="020B0609020204030204" pitchFamily="49" charset="0"/>
                        </a:rPr>
                        <a:t>Error</a:t>
                      </a:r>
                      <a:r>
                        <a:rPr lang="it-IT" sz="900" b="1" i="0" u="none" strike="noStrike">
                          <a:solidFill>
                            <a:srgbClr val="000000"/>
                          </a:solidFill>
                          <a:effectLst/>
                          <a:latin typeface="Consolas" panose="020B0609020204030204" pitchFamily="49" charset="0"/>
                        </a:rPr>
                        <a:t>  Pr(&gt;|z|)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211391316"/>
                  </a:ext>
                </a:extLst>
              </a:tr>
              <a:tr h="249314">
                <a:tc gridSpan="7">
                  <a:txBody>
                    <a:bodyPr/>
                    <a:lstStyle/>
                    <a:p>
                      <a:pPr algn="l" fontAlgn="ctr"/>
                      <a:r>
                        <a:rPr lang="it-IT" sz="900" b="0" i="0" u="none" strike="noStrike">
                          <a:solidFill>
                            <a:srgbClr val="000000"/>
                          </a:solidFill>
                          <a:effectLst/>
                          <a:latin typeface="Consolas" panose="020B0609020204030204" pitchFamily="49" charset="0"/>
                        </a:rPr>
                        <a:t> (Intercept)                   -2.615     0.787     0.001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31456313"/>
                  </a:ext>
                </a:extLst>
              </a:tr>
              <a:tr h="249314">
                <a:tc gridSpan="7">
                  <a:txBody>
                    <a:bodyPr/>
                    <a:lstStyle/>
                    <a:p>
                      <a:pPr algn="l" fontAlgn="ctr"/>
                      <a:r>
                        <a:rPr lang="da-DK" sz="900" b="0" i="0" u="none" strike="noStrike">
                          <a:solidFill>
                            <a:srgbClr val="000000"/>
                          </a:solidFill>
                          <a:effectLst/>
                          <a:latin typeface="Consolas" panose="020B0609020204030204" pitchFamily="49" charset="0"/>
                        </a:rPr>
                        <a:t> GenderMale                    -0.807     0.278     0.004 **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813703958"/>
                  </a:ext>
                </a:extLst>
              </a:tr>
              <a:tr h="249314">
                <a:tc gridSpan="7">
                  <a:txBody>
                    <a:bodyPr/>
                    <a:lstStyle/>
                    <a:p>
                      <a:pPr algn="l" fontAlgn="ctr"/>
                      <a:r>
                        <a:rPr lang="en-US" sz="900" b="0" i="0" u="none" strike="noStrike">
                          <a:solidFill>
                            <a:srgbClr val="000000"/>
                          </a:solidFill>
                          <a:effectLst/>
                          <a:latin typeface="Consolas" panose="020B0609020204030204" pitchFamily="49" charset="0"/>
                        </a:rPr>
                        <a:t> Marital_StatusMarried         -0.904     0.419     0.031 *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08217594"/>
                  </a:ext>
                </a:extLst>
              </a:tr>
              <a:tr h="249314">
                <a:tc gridSpan="7">
                  <a:txBody>
                    <a:bodyPr/>
                    <a:lstStyle/>
                    <a:p>
                      <a:pPr algn="l" fontAlgn="ctr"/>
                      <a:r>
                        <a:rPr lang="it-IT" sz="900" b="1" i="0" u="none" strike="noStrike">
                          <a:solidFill>
                            <a:srgbClr val="000000"/>
                          </a:solidFill>
                          <a:effectLst/>
                          <a:latin typeface="Consolas" panose="020B0609020204030204" pitchFamily="49" charset="0"/>
                        </a:rPr>
                        <a:t> OccupationStudent              1.622     0.336     1e-06 ***</a:t>
                      </a:r>
                    </a:p>
                  </a:txBody>
                  <a:tcPr marL="7620" marR="7620" marT="7620" marB="0" anchor="ctr">
                    <a:lnL>
                      <a:noFill/>
                    </a:lnL>
                    <a:lnR>
                      <a:noFill/>
                    </a:lnR>
                    <a:lnT>
                      <a:noFill/>
                    </a:lnT>
                    <a:lnB>
                      <a:noFill/>
                    </a:lnB>
                    <a:solidFill>
                      <a:srgbClr val="FAC6D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101395598"/>
                  </a:ext>
                </a:extLst>
              </a:tr>
              <a:tr h="249314">
                <a:tc gridSpan="7">
                  <a:txBody>
                    <a:bodyPr/>
                    <a:lstStyle/>
                    <a:p>
                      <a:pPr algn="l" fontAlgn="ctr"/>
                      <a:r>
                        <a:rPr lang="sv-SE" sz="900" b="1" i="0" u="none" strike="noStrike">
                          <a:solidFill>
                            <a:srgbClr val="000000"/>
                          </a:solidFill>
                          <a:effectLst/>
                          <a:latin typeface="Consolas" panose="020B0609020204030204" pitchFamily="49" charset="0"/>
                        </a:rPr>
                        <a:t> Meal_P1Dinner                  0.626     0.455     0.169    </a:t>
                      </a:r>
                    </a:p>
                  </a:txBody>
                  <a:tcPr marL="7620" marR="7620" marT="7620" marB="0" anchor="ctr">
                    <a:lnL>
                      <a:noFill/>
                    </a:lnL>
                    <a:lnR>
                      <a:noFill/>
                    </a:lnR>
                    <a:lnT>
                      <a:noFill/>
                    </a:lnT>
                    <a:lnB>
                      <a:noFill/>
                    </a:lnB>
                    <a:solidFill>
                      <a:srgbClr val="FAC6D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608807930"/>
                  </a:ext>
                </a:extLst>
              </a:tr>
              <a:tr h="249314">
                <a:tc gridSpan="7">
                  <a:txBody>
                    <a:bodyPr/>
                    <a:lstStyle/>
                    <a:p>
                      <a:pPr algn="l" fontAlgn="ctr"/>
                      <a:r>
                        <a:rPr lang="en-US" sz="900" b="1" i="0" u="none" strike="noStrike">
                          <a:solidFill>
                            <a:srgbClr val="000000"/>
                          </a:solidFill>
                          <a:effectLst/>
                          <a:latin typeface="Consolas" panose="020B0609020204030204" pitchFamily="49" charset="0"/>
                        </a:rPr>
                        <a:t> Meal_P1Lunch                   1.570     0.448     0.001 ***</a:t>
                      </a:r>
                    </a:p>
                  </a:txBody>
                  <a:tcPr marL="7620" marR="7620" marT="7620" marB="0" anchor="ctr">
                    <a:lnL>
                      <a:noFill/>
                    </a:lnL>
                    <a:lnR>
                      <a:noFill/>
                    </a:lnR>
                    <a:lnT>
                      <a:noFill/>
                    </a:lnT>
                    <a:lnB>
                      <a:noFill/>
                    </a:lnB>
                    <a:solidFill>
                      <a:srgbClr val="FAC6D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771789152"/>
                  </a:ext>
                </a:extLst>
              </a:tr>
              <a:tr h="249314">
                <a:tc gridSpan="7">
                  <a:txBody>
                    <a:bodyPr/>
                    <a:lstStyle/>
                    <a:p>
                      <a:pPr algn="l" fontAlgn="ctr"/>
                      <a:r>
                        <a:rPr lang="it-IT" sz="900" b="1" i="0" u="none" strike="noStrike">
                          <a:solidFill>
                            <a:srgbClr val="000000"/>
                          </a:solidFill>
                          <a:effectLst/>
                          <a:latin typeface="Consolas" panose="020B0609020204030204" pitchFamily="49" charset="0"/>
                        </a:rPr>
                        <a:t> Meal_P1Snacks                  0.312     0.447     0.486    </a:t>
                      </a:r>
                    </a:p>
                  </a:txBody>
                  <a:tcPr marL="7620" marR="7620" marT="7620" marB="0" anchor="ctr">
                    <a:lnL>
                      <a:noFill/>
                    </a:lnL>
                    <a:lnR>
                      <a:noFill/>
                    </a:lnR>
                    <a:lnT>
                      <a:noFill/>
                    </a:lnT>
                    <a:lnB>
                      <a:noFill/>
                    </a:lnB>
                    <a:solidFill>
                      <a:srgbClr val="FAC6D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551297654"/>
                  </a:ext>
                </a:extLst>
              </a:tr>
              <a:tr h="249314">
                <a:tc gridSpan="7">
                  <a:txBody>
                    <a:bodyPr/>
                    <a:lstStyle/>
                    <a:p>
                      <a:pPr algn="l" fontAlgn="ctr"/>
                      <a:r>
                        <a:rPr lang="it-IT" sz="900" b="0" i="0" u="none" strike="noStrike">
                          <a:solidFill>
                            <a:srgbClr val="000000"/>
                          </a:solidFill>
                          <a:effectLst/>
                          <a:latin typeface="Consolas" panose="020B0609020204030204" pitchFamily="49" charset="0"/>
                        </a:rPr>
                        <a:t> Preference_P1Veg Foods         0.527     0.338     0.119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267181345"/>
                  </a:ext>
                </a:extLst>
              </a:tr>
              <a:tr h="249314">
                <a:tc gridSpan="7">
                  <a:txBody>
                    <a:bodyPr/>
                    <a:lstStyle/>
                    <a:p>
                      <a:pPr algn="l" fontAlgn="ctr"/>
                      <a:r>
                        <a:rPr lang="en-US" sz="900" b="0" i="0" u="none" strike="noStrike">
                          <a:solidFill>
                            <a:srgbClr val="000000"/>
                          </a:solidFill>
                          <a:effectLst/>
                          <a:latin typeface="Consolas" panose="020B0609020204030204" pitchFamily="49" charset="0"/>
                        </a:rPr>
                        <a:t> Order_TimeAnytime             -0.791     0.286     0.006 ** </a:t>
                      </a: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419932729"/>
                  </a:ext>
                </a:extLst>
              </a:tr>
              <a:tr h="249314">
                <a:tc gridSpan="7">
                  <a:txBody>
                    <a:bodyPr/>
                    <a:lstStyle/>
                    <a:p>
                      <a:pPr algn="l" fontAlgn="ctr"/>
                      <a:r>
                        <a:rPr lang="en-US" sz="900" b="1" i="0" u="none" strike="noStrike">
                          <a:solidFill>
                            <a:srgbClr val="000000"/>
                          </a:solidFill>
                          <a:effectLst/>
                          <a:latin typeface="Consolas" panose="020B0609020204030204" pitchFamily="49" charset="0"/>
                        </a:rPr>
                        <a:t> Maximum_Wait_Time30 minutes    1.696     0.592     0.004 ** </a:t>
                      </a:r>
                    </a:p>
                  </a:txBody>
                  <a:tcPr marL="7620" marR="7620" marT="7620" marB="0" anchor="ctr">
                    <a:lnL>
                      <a:noFill/>
                    </a:lnL>
                    <a:lnR>
                      <a:noFill/>
                    </a:lnR>
                    <a:lnT>
                      <a:noFill/>
                    </a:lnT>
                    <a:lnB>
                      <a:noFill/>
                    </a:lnB>
                    <a:solidFill>
                      <a:srgbClr val="FAC6D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617722235"/>
                  </a:ext>
                </a:extLst>
              </a:tr>
              <a:tr h="249314">
                <a:tc gridSpan="7">
                  <a:txBody>
                    <a:bodyPr/>
                    <a:lstStyle/>
                    <a:p>
                      <a:pPr algn="l" fontAlgn="ctr"/>
                      <a:r>
                        <a:rPr lang="en-US" sz="900" b="1" i="0" u="none" strike="noStrike">
                          <a:solidFill>
                            <a:srgbClr val="000000"/>
                          </a:solidFill>
                          <a:effectLst/>
                          <a:latin typeface="Consolas" panose="020B0609020204030204" pitchFamily="49" charset="0"/>
                        </a:rPr>
                        <a:t> Maximum_Wait_Time45 minutes    1.704     0.589     0.004 ** </a:t>
                      </a:r>
                    </a:p>
                  </a:txBody>
                  <a:tcPr marL="7620" marR="7620" marT="7620" marB="0" anchor="ctr">
                    <a:lnL>
                      <a:noFill/>
                    </a:lnL>
                    <a:lnR>
                      <a:noFill/>
                    </a:lnR>
                    <a:lnT>
                      <a:noFill/>
                    </a:lnT>
                    <a:lnB>
                      <a:noFill/>
                    </a:lnB>
                    <a:solidFill>
                      <a:srgbClr val="FAC6D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659498157"/>
                  </a:ext>
                </a:extLst>
              </a:tr>
              <a:tr h="249314">
                <a:tc gridSpan="7">
                  <a:txBody>
                    <a:bodyPr/>
                    <a:lstStyle/>
                    <a:p>
                      <a:pPr algn="l" fontAlgn="ctr"/>
                      <a:r>
                        <a:rPr lang="en-US" sz="900" b="1" i="0" u="none" strike="noStrike">
                          <a:solidFill>
                            <a:srgbClr val="000000"/>
                          </a:solidFill>
                          <a:effectLst/>
                          <a:latin typeface="Consolas" panose="020B0609020204030204" pitchFamily="49" charset="0"/>
                        </a:rPr>
                        <a:t> Maximum_Wait_Time&gt; 45 minutes  1.001     0.702     0.154    </a:t>
                      </a:r>
                    </a:p>
                  </a:txBody>
                  <a:tcPr marL="7620" marR="7620" marT="7620" marB="0" anchor="ctr">
                    <a:lnL>
                      <a:noFill/>
                    </a:lnL>
                    <a:lnR>
                      <a:noFill/>
                    </a:lnR>
                    <a:lnT>
                      <a:noFill/>
                    </a:lnT>
                    <a:lnB>
                      <a:noFill/>
                    </a:lnB>
                    <a:solidFill>
                      <a:srgbClr val="FAC6D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59941021"/>
                  </a:ext>
                </a:extLst>
              </a:tr>
              <a:tr h="249314">
                <a:tc gridSpan="7">
                  <a:txBody>
                    <a:bodyPr/>
                    <a:lstStyle/>
                    <a:p>
                      <a:pPr algn="l" fontAlgn="ctr"/>
                      <a:r>
                        <a:rPr lang="en-US" sz="900" b="1" i="0" u="none" strike="noStrike">
                          <a:solidFill>
                            <a:srgbClr val="000000"/>
                          </a:solidFill>
                          <a:effectLst/>
                          <a:latin typeface="Consolas" panose="020B0609020204030204" pitchFamily="49" charset="0"/>
                        </a:rPr>
                        <a:t> Influence_of_RatingMaybe      -1.193     0.573     0.038 *  </a:t>
                      </a:r>
                    </a:p>
                  </a:txBody>
                  <a:tcPr marL="7620" marR="7620" marT="7620" marB="0" anchor="ctr">
                    <a:lnL>
                      <a:noFill/>
                    </a:lnL>
                    <a:lnR>
                      <a:noFill/>
                    </a:lnR>
                    <a:lnT>
                      <a:noFill/>
                    </a:lnT>
                    <a:lnB>
                      <a:noFill/>
                    </a:lnB>
                    <a:solidFill>
                      <a:srgbClr val="FAC6D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51513253"/>
                  </a:ext>
                </a:extLst>
              </a:tr>
              <a:tr h="249314">
                <a:tc gridSpan="7">
                  <a:txBody>
                    <a:bodyPr/>
                    <a:lstStyle/>
                    <a:p>
                      <a:pPr algn="l" fontAlgn="ctr"/>
                      <a:r>
                        <a:rPr lang="en-US" sz="900" b="1" i="0" u="none" strike="noStrike">
                          <a:solidFill>
                            <a:srgbClr val="000000"/>
                          </a:solidFill>
                          <a:effectLst/>
                          <a:latin typeface="Consolas" panose="020B0609020204030204" pitchFamily="49" charset="0"/>
                        </a:rPr>
                        <a:t> Influence_of_RatingYes         0.027     0.433     0.952    </a:t>
                      </a:r>
                    </a:p>
                  </a:txBody>
                  <a:tcPr marL="7620" marR="7620" marT="7620" marB="0" anchor="ctr">
                    <a:lnL>
                      <a:noFill/>
                    </a:lnL>
                    <a:lnR>
                      <a:noFill/>
                    </a:lnR>
                    <a:lnT>
                      <a:noFill/>
                    </a:lnT>
                    <a:lnB>
                      <a:noFill/>
                    </a:lnB>
                    <a:solidFill>
                      <a:srgbClr val="FAC6D0"/>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615325715"/>
                  </a:ext>
                </a:extLst>
              </a:tr>
              <a:tr h="259701">
                <a:tc>
                  <a:txBody>
                    <a:bodyPr/>
                    <a:lstStyle/>
                    <a:p>
                      <a:pPr algn="l" fontAlgn="ctr"/>
                      <a:endParaRPr lang="it-IT" sz="900" b="0" i="0" u="none" strike="noStrike">
                        <a:solidFill>
                          <a:srgbClr val="000000"/>
                        </a:solidFill>
                        <a:effectLst/>
                        <a:latin typeface="Consolas" panose="020B0609020204030204" pitchFamily="49" charset="0"/>
                      </a:endParaRPr>
                    </a:p>
                  </a:txBody>
                  <a:tcPr marL="7620" marR="7620" marT="7620" marB="0" anchor="ctr">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2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it-IT"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609689162"/>
                  </a:ext>
                </a:extLst>
              </a:tr>
              <a:tr h="249314">
                <a:tc gridSpan="6">
                  <a:txBody>
                    <a:bodyPr/>
                    <a:lstStyle/>
                    <a:p>
                      <a:pPr algn="l" fontAlgn="ctr"/>
                      <a:endParaRPr lang="fr-FR" sz="900" b="0" i="0" u="none" strike="noStrike">
                        <a:solidFill>
                          <a:srgbClr val="000000"/>
                        </a:solidFill>
                        <a:effectLst/>
                        <a:latin typeface="Consolas" panose="020B0609020204030204" pitchFamily="49" charset="0"/>
                      </a:endParaRPr>
                    </a:p>
                  </a:txBody>
                  <a:tcPr marL="7620" marR="7620" marT="7620" marB="0" anchor="ctr">
                    <a:lnL>
                      <a:noFill/>
                    </a:lnL>
                    <a:lnR>
                      <a:noFill/>
                    </a:lnR>
                    <a:lnT>
                      <a:noFill/>
                    </a:lnT>
                    <a:lnB>
                      <a:noFill/>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a:txBody>
                    <a:bodyPr/>
                    <a:lstStyle/>
                    <a:p>
                      <a:pPr algn="l" fontAlgn="b"/>
                      <a:endParaRPr lang="it-IT"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039828827"/>
                  </a:ext>
                </a:extLst>
              </a:tr>
            </a:tbl>
          </a:graphicData>
        </a:graphic>
      </p:graphicFrame>
      <p:sp>
        <p:nvSpPr>
          <p:cNvPr id="2" name="Segnaposto piè di pagina 1">
            <a:extLst>
              <a:ext uri="{FF2B5EF4-FFF2-40B4-BE49-F238E27FC236}">
                <a16:creationId xmlns:a16="http://schemas.microsoft.com/office/drawing/2014/main" id="{FEF4497B-B8D4-1747-CB5F-7EB74622FB81}"/>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A2B3819C-F2C6-5174-7088-2F6A695D4C25}"/>
              </a:ext>
            </a:extLst>
          </p:cNvPr>
          <p:cNvSpPr>
            <a:spLocks noGrp="1"/>
          </p:cNvSpPr>
          <p:nvPr>
            <p:ph type="sldNum" sz="quarter" idx="12"/>
          </p:nvPr>
        </p:nvSpPr>
        <p:spPr/>
        <p:txBody>
          <a:bodyPr/>
          <a:lstStyle/>
          <a:p>
            <a:pPr rtl="0"/>
            <a:fld id="{06FEDF93-2BFD-41CA-ABC7-B039102F3792}" type="slidenum">
              <a:rPr lang="it-IT" noProof="0" smtClean="0"/>
              <a:t>34</a:t>
            </a:fld>
            <a:endParaRPr lang="it-IT" noProof="0"/>
          </a:p>
        </p:txBody>
      </p:sp>
      <p:cxnSp>
        <p:nvCxnSpPr>
          <p:cNvPr id="6" name="Connettore diritto 5">
            <a:extLst>
              <a:ext uri="{FF2B5EF4-FFF2-40B4-BE49-F238E27FC236}">
                <a16:creationId xmlns:a16="http://schemas.microsoft.com/office/drawing/2014/main" id="{0805D04A-E07D-656F-B967-D40D899F11C5}"/>
              </a:ext>
              <a:ext uri="{C183D7F6-B498-43B3-948B-1728B52AA6E4}">
                <adec:decorative xmlns:adec="http://schemas.microsoft.com/office/drawing/2017/decorative" xmlns="" val="1"/>
              </a:ext>
            </a:extLst>
          </p:cNvPr>
          <p:cNvCxnSpPr>
            <a:cxnSpLocks/>
          </p:cNvCxnSpPr>
          <p:nvPr/>
        </p:nvCxnSpPr>
        <p:spPr>
          <a:xfrm>
            <a:off x="8396748" y="522898"/>
            <a:ext cx="3795252"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olo 1">
            <a:extLst>
              <a:ext uri="{FF2B5EF4-FFF2-40B4-BE49-F238E27FC236}">
                <a16:creationId xmlns:a16="http://schemas.microsoft.com/office/drawing/2014/main" id="{9C727589-6F0A-76DF-236F-39E94130E4FE}"/>
              </a:ext>
            </a:extLst>
          </p:cNvPr>
          <p:cNvSpPr txBox="1">
            <a:spLocks/>
          </p:cNvSpPr>
          <p:nvPr/>
        </p:nvSpPr>
        <p:spPr>
          <a:xfrm>
            <a:off x="228600" y="13806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Regressione logistica</a:t>
            </a:r>
            <a:endParaRPr lang="it-IT" sz="2800">
              <a:solidFill>
                <a:schemeClr val="tx1">
                  <a:lumMod val="75000"/>
                  <a:lumOff val="25000"/>
                </a:schemeClr>
              </a:solidFill>
            </a:endParaRPr>
          </a:p>
        </p:txBody>
      </p:sp>
      <p:cxnSp>
        <p:nvCxnSpPr>
          <p:cNvPr id="8" name="Connettore diritto 7">
            <a:extLst>
              <a:ext uri="{FF2B5EF4-FFF2-40B4-BE49-F238E27FC236}">
                <a16:creationId xmlns:a16="http://schemas.microsoft.com/office/drawing/2014/main" id="{F38B8F32-8208-080A-5C66-7459EEDEAEEF}"/>
              </a:ext>
              <a:ext uri="{C183D7F6-B498-43B3-948B-1728B52AA6E4}">
                <adec:decorative xmlns:adec="http://schemas.microsoft.com/office/drawing/2017/decorative" xmlns="" val="1"/>
              </a:ext>
            </a:extLst>
          </p:cNvPr>
          <p:cNvCxnSpPr>
            <a:cxnSpLocks/>
          </p:cNvCxnSpPr>
          <p:nvPr/>
        </p:nvCxnSpPr>
        <p:spPr>
          <a:xfrm>
            <a:off x="0" y="522898"/>
            <a:ext cx="37362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EEE793F0-237A-D3B7-EA48-40738C2AAE96}"/>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10" name="Gruppo 9">
            <a:extLst>
              <a:ext uri="{FF2B5EF4-FFF2-40B4-BE49-F238E27FC236}">
                <a16:creationId xmlns:a16="http://schemas.microsoft.com/office/drawing/2014/main" id="{48BFED70-AA5C-AF06-A542-E90BD8F74165}"/>
              </a:ext>
            </a:extLst>
          </p:cNvPr>
          <p:cNvGrpSpPr/>
          <p:nvPr/>
        </p:nvGrpSpPr>
        <p:grpSpPr>
          <a:xfrm>
            <a:off x="57941" y="39976"/>
            <a:ext cx="467045" cy="460066"/>
            <a:chOff x="958963" y="1184423"/>
            <a:chExt cx="1828800" cy="1801474"/>
          </a:xfrm>
        </p:grpSpPr>
        <p:sp>
          <p:nvSpPr>
            <p:cNvPr id="11" name="Ovale 10">
              <a:extLst>
                <a:ext uri="{FF2B5EF4-FFF2-40B4-BE49-F238E27FC236}">
                  <a16:creationId xmlns:a16="http://schemas.microsoft.com/office/drawing/2014/main" id="{00A14EEB-F842-16F5-6882-39B26030AB9F}"/>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2" name="Elemento grafico 16">
              <a:extLst>
                <a:ext uri="{FF2B5EF4-FFF2-40B4-BE49-F238E27FC236}">
                  <a16:creationId xmlns:a16="http://schemas.microsoft.com/office/drawing/2014/main" id="{38C1E273-1FF5-A991-B34A-96A9610F1F59}"/>
                </a:ext>
              </a:extLst>
            </p:cNvPr>
            <p:cNvPicPr>
              <a:picLocks noChangeAspect="1"/>
            </p:cNvPicPr>
            <p:nvPr/>
          </p:nvPicPr>
          <p:blipFill>
            <a:blip r:embed="rId3" cstate="hqprint">
              <a:alphaModFix/>
              <a:lum bright="70000" contrast="-70000"/>
              <a:extLst>
                <a:ext uri="{BEBA8EAE-BF5A-486C-A8C5-ECC9F3942E4B}">
                  <a14:imgProps xmlns:a14="http://schemas.microsoft.com/office/drawing/2010/main">
                    <a14:imgLayer r:embed="rId4">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13" name="Titolo 1">
            <a:extLst>
              <a:ext uri="{FF2B5EF4-FFF2-40B4-BE49-F238E27FC236}">
                <a16:creationId xmlns:a16="http://schemas.microsoft.com/office/drawing/2014/main" id="{7A57DDF5-EE5B-109E-1455-A82C3B3F323B}"/>
              </a:ext>
            </a:extLst>
          </p:cNvPr>
          <p:cNvSpPr txBox="1">
            <a:spLocks/>
          </p:cNvSpPr>
          <p:nvPr/>
        </p:nvSpPr>
        <p:spPr>
          <a:xfrm>
            <a:off x="228600" y="702098"/>
            <a:ext cx="117348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400">
                <a:solidFill>
                  <a:schemeClr val="tx1">
                    <a:lumMod val="75000"/>
                    <a:lumOff val="25000"/>
                  </a:schemeClr>
                </a:solidFill>
              </a:rPr>
              <a:t>Coefficienti </a:t>
            </a:r>
            <a:r>
              <a:rPr lang="it-IT" sz="2400" err="1">
                <a:solidFill>
                  <a:schemeClr val="tx1">
                    <a:lumMod val="75000"/>
                    <a:lumOff val="25000"/>
                  </a:schemeClr>
                </a:solidFill>
              </a:rPr>
              <a:t>stepwise</a:t>
            </a:r>
            <a:endParaRPr lang="it-IT" sz="2400">
              <a:solidFill>
                <a:schemeClr val="tx1">
                  <a:lumMod val="75000"/>
                  <a:lumOff val="25000"/>
                </a:schemeClr>
              </a:solidFill>
            </a:endParaRPr>
          </a:p>
        </p:txBody>
      </p:sp>
      <p:sp>
        <p:nvSpPr>
          <p:cNvPr id="23" name="CasellaDiTesto 22">
            <a:extLst>
              <a:ext uri="{FF2B5EF4-FFF2-40B4-BE49-F238E27FC236}">
                <a16:creationId xmlns:a16="http://schemas.microsoft.com/office/drawing/2014/main" id="{33849711-AD5E-58DD-DE7E-300566D46B1D}"/>
              </a:ext>
            </a:extLst>
          </p:cNvPr>
          <p:cNvSpPr txBox="1"/>
          <p:nvPr/>
        </p:nvSpPr>
        <p:spPr>
          <a:xfrm>
            <a:off x="0" y="1370453"/>
            <a:ext cx="4038600" cy="369332"/>
          </a:xfrm>
          <a:prstGeom prst="rect">
            <a:avLst/>
          </a:prstGeom>
          <a:noFill/>
        </p:spPr>
        <p:txBody>
          <a:bodyPr wrap="square" rtlCol="0">
            <a:spAutoFit/>
          </a:bodyPr>
          <a:lstStyle/>
          <a:p>
            <a:pPr algn="ctr"/>
            <a:r>
              <a:rPr lang="it-IT" b="1" u="sng">
                <a:solidFill>
                  <a:srgbClr val="F05A77"/>
                </a:solidFill>
                <a:latin typeface="+mj-lt"/>
              </a:rPr>
              <a:t>Cluster 1</a:t>
            </a:r>
          </a:p>
        </p:txBody>
      </p:sp>
      <p:sp>
        <p:nvSpPr>
          <p:cNvPr id="32" name="CasellaDiTesto 31">
            <a:extLst>
              <a:ext uri="{FF2B5EF4-FFF2-40B4-BE49-F238E27FC236}">
                <a16:creationId xmlns:a16="http://schemas.microsoft.com/office/drawing/2014/main" id="{C627F5A6-01C4-58DD-9A1F-2760BA4A814C}"/>
              </a:ext>
            </a:extLst>
          </p:cNvPr>
          <p:cNvSpPr txBox="1"/>
          <p:nvPr/>
        </p:nvSpPr>
        <p:spPr>
          <a:xfrm>
            <a:off x="4084517" y="1370453"/>
            <a:ext cx="3980658" cy="369332"/>
          </a:xfrm>
          <a:prstGeom prst="rect">
            <a:avLst/>
          </a:prstGeom>
          <a:noFill/>
        </p:spPr>
        <p:txBody>
          <a:bodyPr wrap="square" rtlCol="0">
            <a:spAutoFit/>
          </a:bodyPr>
          <a:lstStyle/>
          <a:p>
            <a:pPr algn="ctr"/>
            <a:r>
              <a:rPr lang="it-IT" b="1" u="sng">
                <a:solidFill>
                  <a:srgbClr val="B1B86C"/>
                </a:solidFill>
                <a:latin typeface="+mj-lt"/>
              </a:rPr>
              <a:t>Cluster 2</a:t>
            </a:r>
          </a:p>
        </p:txBody>
      </p:sp>
      <p:sp>
        <p:nvSpPr>
          <p:cNvPr id="33" name="CasellaDiTesto 32">
            <a:extLst>
              <a:ext uri="{FF2B5EF4-FFF2-40B4-BE49-F238E27FC236}">
                <a16:creationId xmlns:a16="http://schemas.microsoft.com/office/drawing/2014/main" id="{5A16B94A-015D-649E-1900-EE1D00A01B42}"/>
              </a:ext>
            </a:extLst>
          </p:cNvPr>
          <p:cNvSpPr txBox="1"/>
          <p:nvPr/>
        </p:nvSpPr>
        <p:spPr>
          <a:xfrm>
            <a:off x="8077200" y="1370453"/>
            <a:ext cx="4114799" cy="369332"/>
          </a:xfrm>
          <a:prstGeom prst="rect">
            <a:avLst/>
          </a:prstGeom>
          <a:noFill/>
        </p:spPr>
        <p:txBody>
          <a:bodyPr wrap="square" rtlCol="0">
            <a:spAutoFit/>
          </a:bodyPr>
          <a:lstStyle/>
          <a:p>
            <a:pPr algn="ctr"/>
            <a:r>
              <a:rPr lang="it-IT" b="1" u="sng">
                <a:solidFill>
                  <a:srgbClr val="4AC2B1"/>
                </a:solidFill>
                <a:latin typeface="+mj-lt"/>
              </a:rPr>
              <a:t>Cluster 3</a:t>
            </a:r>
          </a:p>
        </p:txBody>
      </p:sp>
    </p:spTree>
    <p:extLst>
      <p:ext uri="{BB962C8B-B14F-4D97-AF65-F5344CB8AC3E}">
        <p14:creationId xmlns:p14="http://schemas.microsoft.com/office/powerpoint/2010/main" val="641267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EF4497B-B8D4-1747-CB5F-7EB74622FB81}"/>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A2B3819C-F2C6-5174-7088-2F6A695D4C25}"/>
              </a:ext>
            </a:extLst>
          </p:cNvPr>
          <p:cNvSpPr>
            <a:spLocks noGrp="1"/>
          </p:cNvSpPr>
          <p:nvPr>
            <p:ph type="sldNum" sz="quarter" idx="12"/>
          </p:nvPr>
        </p:nvSpPr>
        <p:spPr/>
        <p:txBody>
          <a:bodyPr/>
          <a:lstStyle/>
          <a:p>
            <a:pPr rtl="0"/>
            <a:fld id="{06FEDF93-2BFD-41CA-ABC7-B039102F3792}" type="slidenum">
              <a:rPr lang="it-IT" noProof="0" smtClean="0"/>
              <a:t>35</a:t>
            </a:fld>
            <a:endParaRPr lang="it-IT" noProof="0"/>
          </a:p>
        </p:txBody>
      </p:sp>
      <p:cxnSp>
        <p:nvCxnSpPr>
          <p:cNvPr id="6" name="Connettore diritto 5">
            <a:extLst>
              <a:ext uri="{FF2B5EF4-FFF2-40B4-BE49-F238E27FC236}">
                <a16:creationId xmlns:a16="http://schemas.microsoft.com/office/drawing/2014/main" id="{0805D04A-E07D-656F-B967-D40D899F11C5}"/>
              </a:ext>
              <a:ext uri="{C183D7F6-B498-43B3-948B-1728B52AA6E4}">
                <adec:decorative xmlns:adec="http://schemas.microsoft.com/office/drawing/2017/decorative" xmlns="" val="1"/>
              </a:ext>
            </a:extLst>
          </p:cNvPr>
          <p:cNvCxnSpPr>
            <a:cxnSpLocks/>
          </p:cNvCxnSpPr>
          <p:nvPr/>
        </p:nvCxnSpPr>
        <p:spPr>
          <a:xfrm>
            <a:off x="8760542" y="522898"/>
            <a:ext cx="343145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itolo 1">
            <a:extLst>
              <a:ext uri="{FF2B5EF4-FFF2-40B4-BE49-F238E27FC236}">
                <a16:creationId xmlns:a16="http://schemas.microsoft.com/office/drawing/2014/main" id="{9C727589-6F0A-76DF-236F-39E94130E4FE}"/>
              </a:ext>
            </a:extLst>
          </p:cNvPr>
          <p:cNvSpPr txBox="1">
            <a:spLocks/>
          </p:cNvSpPr>
          <p:nvPr/>
        </p:nvSpPr>
        <p:spPr>
          <a:xfrm>
            <a:off x="228600" y="13806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Regressione multinomiale</a:t>
            </a:r>
            <a:endParaRPr lang="it-IT" sz="2800">
              <a:solidFill>
                <a:schemeClr val="tx1">
                  <a:lumMod val="75000"/>
                  <a:lumOff val="25000"/>
                </a:schemeClr>
              </a:solidFill>
            </a:endParaRPr>
          </a:p>
        </p:txBody>
      </p:sp>
      <p:cxnSp>
        <p:nvCxnSpPr>
          <p:cNvPr id="8" name="Connettore diritto 7">
            <a:extLst>
              <a:ext uri="{FF2B5EF4-FFF2-40B4-BE49-F238E27FC236}">
                <a16:creationId xmlns:a16="http://schemas.microsoft.com/office/drawing/2014/main" id="{F38B8F32-8208-080A-5C66-7459EEDEAEEF}"/>
              </a:ext>
              <a:ext uri="{C183D7F6-B498-43B3-948B-1728B52AA6E4}">
                <adec:decorative xmlns:adec="http://schemas.microsoft.com/office/drawing/2017/decorative" xmlns="" val="1"/>
              </a:ext>
            </a:extLst>
          </p:cNvPr>
          <p:cNvCxnSpPr>
            <a:cxnSpLocks/>
          </p:cNvCxnSpPr>
          <p:nvPr/>
        </p:nvCxnSpPr>
        <p:spPr>
          <a:xfrm>
            <a:off x="0" y="522898"/>
            <a:ext cx="346095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EEE793F0-237A-D3B7-EA48-40738C2AAE96}"/>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10" name="Gruppo 9">
            <a:extLst>
              <a:ext uri="{FF2B5EF4-FFF2-40B4-BE49-F238E27FC236}">
                <a16:creationId xmlns:a16="http://schemas.microsoft.com/office/drawing/2014/main" id="{48BFED70-AA5C-AF06-A542-E90BD8F74165}"/>
              </a:ext>
            </a:extLst>
          </p:cNvPr>
          <p:cNvGrpSpPr/>
          <p:nvPr/>
        </p:nvGrpSpPr>
        <p:grpSpPr>
          <a:xfrm>
            <a:off x="57941" y="39976"/>
            <a:ext cx="467045" cy="460066"/>
            <a:chOff x="958963" y="1184423"/>
            <a:chExt cx="1828800" cy="1801474"/>
          </a:xfrm>
        </p:grpSpPr>
        <p:sp>
          <p:nvSpPr>
            <p:cNvPr id="11" name="Ovale 10">
              <a:extLst>
                <a:ext uri="{FF2B5EF4-FFF2-40B4-BE49-F238E27FC236}">
                  <a16:creationId xmlns:a16="http://schemas.microsoft.com/office/drawing/2014/main" id="{00A14EEB-F842-16F5-6882-39B26030AB9F}"/>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2" name="Elemento grafico 16">
              <a:extLst>
                <a:ext uri="{FF2B5EF4-FFF2-40B4-BE49-F238E27FC236}">
                  <a16:creationId xmlns:a16="http://schemas.microsoft.com/office/drawing/2014/main" id="{38C1E273-1FF5-A991-B34A-96A9610F1F59}"/>
                </a:ext>
              </a:extLst>
            </p:cNvPr>
            <p:cNvPicPr>
              <a:picLocks noChangeAspect="1"/>
            </p:cNvPicPr>
            <p:nvPr/>
          </p:nvPicPr>
          <p:blipFill>
            <a:blip r:embed="rId2" cstate="hqprint">
              <a:alphaModFix/>
              <a:lum bright="70000" contrast="-70000"/>
              <a:extLst>
                <a:ext uri="{BEBA8EAE-BF5A-486C-A8C5-ECC9F3942E4B}">
                  <a14:imgProps xmlns:a14="http://schemas.microsoft.com/office/drawing/2010/main">
                    <a14:imgLayer r:embed="rId3">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16" name="CasellaDiTesto 15">
            <a:extLst>
              <a:ext uri="{FF2B5EF4-FFF2-40B4-BE49-F238E27FC236}">
                <a16:creationId xmlns:a16="http://schemas.microsoft.com/office/drawing/2014/main" id="{0C97D421-1031-EC2D-AC21-F1C91440CB7A}"/>
              </a:ext>
            </a:extLst>
          </p:cNvPr>
          <p:cNvSpPr txBox="1"/>
          <p:nvPr/>
        </p:nvSpPr>
        <p:spPr>
          <a:xfrm>
            <a:off x="648929" y="788288"/>
            <a:ext cx="6239551" cy="2031325"/>
          </a:xfrm>
          <a:prstGeom prst="rect">
            <a:avLst/>
          </a:prstGeom>
          <a:noFill/>
        </p:spPr>
        <p:txBody>
          <a:bodyPr wrap="square" rtlCol="0">
            <a:spAutoFit/>
          </a:bodyPr>
          <a:lstStyle/>
          <a:p>
            <a:pPr marL="285750" indent="-285750">
              <a:buFont typeface="Arial" panose="020B0604020202020204" pitchFamily="34" charset="0"/>
              <a:buChar char="•"/>
            </a:pPr>
            <a:r>
              <a:rPr lang="it-IT">
                <a:latin typeface="+mj-lt"/>
              </a:rPr>
              <a:t>Si adatta una regressione multinomiale al fine di individuare quali sono le variabili più importanti per l’identificazione dei vari gruppi di clienti.</a:t>
            </a:r>
          </a:p>
          <a:p>
            <a:pPr marL="285750" indent="-285750">
              <a:buFont typeface="Arial" panose="020B0604020202020204" pitchFamily="34" charset="0"/>
              <a:buChar char="•"/>
            </a:pPr>
            <a:endParaRPr lang="it-IT">
              <a:latin typeface="+mj-lt"/>
            </a:endParaRPr>
          </a:p>
          <a:p>
            <a:pPr marL="285750" indent="-285750">
              <a:buFont typeface="Arial" panose="020B0604020202020204" pitchFamily="34" charset="0"/>
              <a:buChar char="•"/>
            </a:pPr>
            <a:r>
              <a:rPr lang="it-IT">
                <a:latin typeface="+mj-lt"/>
              </a:rPr>
              <a:t>Si utilizzano come </a:t>
            </a:r>
            <a:r>
              <a:rPr lang="it-IT" err="1">
                <a:latin typeface="+mj-lt"/>
              </a:rPr>
              <a:t>covariate</a:t>
            </a:r>
            <a:r>
              <a:rPr lang="it-IT">
                <a:latin typeface="+mj-lt"/>
              </a:rPr>
              <a:t> le </a:t>
            </a:r>
            <a:r>
              <a:rPr lang="it-IT" b="1">
                <a:latin typeface="+mj-lt"/>
              </a:rPr>
              <a:t>variabili categoriali non utilizzate per il clustering</a:t>
            </a:r>
            <a:r>
              <a:rPr lang="it-IT">
                <a:latin typeface="+mj-lt"/>
              </a:rPr>
              <a:t>, come effettuato per la regressione logistica.</a:t>
            </a:r>
          </a:p>
        </p:txBody>
      </p:sp>
      <p:graphicFrame>
        <p:nvGraphicFramePr>
          <p:cNvPr id="20" name="Tabella 19">
            <a:extLst>
              <a:ext uri="{FF2B5EF4-FFF2-40B4-BE49-F238E27FC236}">
                <a16:creationId xmlns:a16="http://schemas.microsoft.com/office/drawing/2014/main" id="{575D0913-1D23-B95E-991D-D2DBDEA01A03}"/>
              </a:ext>
            </a:extLst>
          </p:cNvPr>
          <p:cNvGraphicFramePr>
            <a:graphicFrameLocks noGrp="1"/>
          </p:cNvGraphicFramePr>
          <p:nvPr>
            <p:extLst>
              <p:ext uri="{D42A27DB-BD31-4B8C-83A1-F6EECF244321}">
                <p14:modId xmlns:p14="http://schemas.microsoft.com/office/powerpoint/2010/main" val="4044337206"/>
              </p:ext>
            </p:extLst>
          </p:nvPr>
        </p:nvGraphicFramePr>
        <p:xfrm>
          <a:off x="1254842" y="2942061"/>
          <a:ext cx="3713400" cy="3296550"/>
        </p:xfrm>
        <a:graphic>
          <a:graphicData uri="http://schemas.openxmlformats.org/drawingml/2006/table">
            <a:tbl>
              <a:tblPr/>
              <a:tblGrid>
                <a:gridCol w="742680">
                  <a:extLst>
                    <a:ext uri="{9D8B030D-6E8A-4147-A177-3AD203B41FA5}">
                      <a16:colId xmlns:a16="http://schemas.microsoft.com/office/drawing/2014/main" val="1810000871"/>
                    </a:ext>
                  </a:extLst>
                </a:gridCol>
                <a:gridCol w="742680">
                  <a:extLst>
                    <a:ext uri="{9D8B030D-6E8A-4147-A177-3AD203B41FA5}">
                      <a16:colId xmlns:a16="http://schemas.microsoft.com/office/drawing/2014/main" val="774676108"/>
                    </a:ext>
                  </a:extLst>
                </a:gridCol>
                <a:gridCol w="742680">
                  <a:extLst>
                    <a:ext uri="{9D8B030D-6E8A-4147-A177-3AD203B41FA5}">
                      <a16:colId xmlns:a16="http://schemas.microsoft.com/office/drawing/2014/main" val="2000245089"/>
                    </a:ext>
                  </a:extLst>
                </a:gridCol>
                <a:gridCol w="742680">
                  <a:extLst>
                    <a:ext uri="{9D8B030D-6E8A-4147-A177-3AD203B41FA5}">
                      <a16:colId xmlns:a16="http://schemas.microsoft.com/office/drawing/2014/main" val="1040965102"/>
                    </a:ext>
                  </a:extLst>
                </a:gridCol>
                <a:gridCol w="742680">
                  <a:extLst>
                    <a:ext uri="{9D8B030D-6E8A-4147-A177-3AD203B41FA5}">
                      <a16:colId xmlns:a16="http://schemas.microsoft.com/office/drawing/2014/main" val="3174967204"/>
                    </a:ext>
                  </a:extLst>
                </a:gridCol>
              </a:tblGrid>
              <a:tr h="199545">
                <a:tc gridSpan="5">
                  <a:txBody>
                    <a:bodyPr/>
                    <a:lstStyle/>
                    <a:p>
                      <a:pPr algn="l" fontAlgn="ctr"/>
                      <a:r>
                        <a:rPr lang="en-US" sz="1100" b="1" i="0" u="sng" strike="noStrike">
                          <a:solidFill>
                            <a:srgbClr val="000000"/>
                          </a:solidFill>
                          <a:effectLst/>
                          <a:latin typeface="Consolas" panose="020B0609020204030204" pitchFamily="49" charset="0"/>
                        </a:rPr>
                        <a:t>Analysis of Deviance Table (Type II tests)</a:t>
                      </a:r>
                    </a:p>
                  </a:txBody>
                  <a:tcPr marL="7620" marR="7620" marT="7620" marB="0" anchor="ctr">
                    <a:lnL>
                      <a:noFill/>
                    </a:lnL>
                    <a:lnR>
                      <a:noFill/>
                    </a:lnR>
                    <a:lnT>
                      <a:noFill/>
                    </a:lnT>
                    <a:lnB>
                      <a:noFill/>
                    </a:lnB>
                    <a:solidFill>
                      <a:srgbClr val="F59F26">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415741468"/>
                  </a:ext>
                </a:extLst>
              </a:tr>
              <a:tr h="241116">
                <a:tc>
                  <a:txBody>
                    <a:bodyPr/>
                    <a:lstStyle/>
                    <a:p>
                      <a:pPr algn="l" fontAlgn="ctr"/>
                      <a:endParaRPr lang="it-IT" sz="1600" b="0" i="0" u="none" strike="noStrike">
                        <a:solidFill>
                          <a:srgbClr val="000000"/>
                        </a:solidFill>
                        <a:effectLst/>
                        <a:latin typeface="Calibri" panose="020F0502020204030204" pitchFamily="34" charset="0"/>
                      </a:endParaRPr>
                    </a:p>
                  </a:txBody>
                  <a:tcPr marL="7620" marR="7620" marT="7620" marB="0" anchor="ctr">
                    <a:lnL>
                      <a:noFill/>
                    </a:lnL>
                    <a:lnR>
                      <a:noFill/>
                    </a:lnR>
                    <a:lnT>
                      <a:noFill/>
                    </a:lnT>
                    <a:lnB>
                      <a:noFill/>
                    </a:lnB>
                    <a:solidFill>
                      <a:srgbClr val="F59F26">
                        <a:alpha val="70000"/>
                      </a:srgbClr>
                    </a:solidFill>
                  </a:tcPr>
                </a:tc>
                <a:tc>
                  <a:txBody>
                    <a:bodyPr/>
                    <a:lstStyle/>
                    <a:p>
                      <a:pPr algn="l" fontAlgn="b"/>
                      <a:endParaRPr lang="it-IT" sz="16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F59F26">
                        <a:alpha val="70000"/>
                      </a:srgbClr>
                    </a:solidFill>
                  </a:tcPr>
                </a:tc>
                <a:tc>
                  <a:txBody>
                    <a:bodyPr/>
                    <a:lstStyle/>
                    <a:p>
                      <a:pPr algn="l" fontAlgn="b"/>
                      <a:endParaRPr lang="it-IT" sz="16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F59F26">
                        <a:alpha val="70000"/>
                      </a:srgbClr>
                    </a:solidFill>
                  </a:tcPr>
                </a:tc>
                <a:tc>
                  <a:txBody>
                    <a:bodyPr/>
                    <a:lstStyle/>
                    <a:p>
                      <a:pPr algn="l" fontAlgn="b"/>
                      <a:endParaRPr lang="it-IT" sz="16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F59F26">
                        <a:alpha val="70000"/>
                      </a:srgbClr>
                    </a:solidFill>
                  </a:tcPr>
                </a:tc>
                <a:tc>
                  <a:txBody>
                    <a:bodyPr/>
                    <a:lstStyle/>
                    <a:p>
                      <a:pPr algn="l" fontAlgn="b"/>
                      <a:endParaRPr lang="it-IT" sz="16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F59F26">
                        <a:alpha val="70000"/>
                      </a:srgbClr>
                    </a:solidFill>
                  </a:tcPr>
                </a:tc>
                <a:extLst>
                  <a:ext uri="{0D108BD9-81ED-4DB2-BD59-A6C34878D82A}">
                    <a16:rowId xmlns:a16="http://schemas.microsoft.com/office/drawing/2014/main" val="3185023373"/>
                  </a:ext>
                </a:extLst>
              </a:tr>
              <a:tr h="241116">
                <a:tc gridSpan="2">
                  <a:txBody>
                    <a:bodyPr/>
                    <a:lstStyle/>
                    <a:p>
                      <a:pPr algn="l" fontAlgn="ctr"/>
                      <a:r>
                        <a:rPr lang="it-IT" sz="1050" b="1" i="0" u="none" strike="noStrike">
                          <a:solidFill>
                            <a:srgbClr val="000000"/>
                          </a:solidFill>
                          <a:effectLst/>
                          <a:latin typeface="Consolas" panose="020B0609020204030204" pitchFamily="49" charset="0"/>
                        </a:rPr>
                        <a:t>Response: k3</a:t>
                      </a:r>
                    </a:p>
                  </a:txBody>
                  <a:tcPr marL="7620" marR="7620" marT="7620" marB="0" anchor="ctr">
                    <a:lnL>
                      <a:noFill/>
                    </a:lnL>
                    <a:lnR>
                      <a:noFill/>
                    </a:lnR>
                    <a:lnT>
                      <a:noFill/>
                    </a:lnT>
                    <a:lnB>
                      <a:noFill/>
                    </a:lnB>
                    <a:solidFill>
                      <a:srgbClr val="F59F26">
                        <a:alpha val="70000"/>
                      </a:srgbClr>
                    </a:solidFill>
                  </a:tcPr>
                </a:tc>
                <a:tc hMerge="1">
                  <a:txBody>
                    <a:bodyPr/>
                    <a:lstStyle/>
                    <a:p>
                      <a:endParaRPr lang="it-IT"/>
                    </a:p>
                  </a:txBody>
                  <a:tcPr/>
                </a:tc>
                <a:tc>
                  <a:txBody>
                    <a:bodyPr/>
                    <a:lstStyle/>
                    <a:p>
                      <a:pPr algn="l" fontAlgn="b"/>
                      <a:endParaRPr lang="it-IT" sz="16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F59F26">
                        <a:alpha val="70000"/>
                      </a:srgbClr>
                    </a:solidFill>
                  </a:tcPr>
                </a:tc>
                <a:tc>
                  <a:txBody>
                    <a:bodyPr/>
                    <a:lstStyle/>
                    <a:p>
                      <a:pPr algn="l" fontAlgn="b"/>
                      <a:endParaRPr lang="it-IT" sz="16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F59F26">
                        <a:alpha val="70000"/>
                      </a:srgbClr>
                    </a:solidFill>
                  </a:tcPr>
                </a:tc>
                <a:tc>
                  <a:txBody>
                    <a:bodyPr/>
                    <a:lstStyle/>
                    <a:p>
                      <a:pPr algn="l" fontAlgn="b"/>
                      <a:endParaRPr lang="it-IT" sz="16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solidFill>
                      <a:srgbClr val="F59F26">
                        <a:alpha val="70000"/>
                      </a:srgbClr>
                    </a:solidFill>
                  </a:tcPr>
                </a:tc>
                <a:extLst>
                  <a:ext uri="{0D108BD9-81ED-4DB2-BD59-A6C34878D82A}">
                    <a16:rowId xmlns:a16="http://schemas.microsoft.com/office/drawing/2014/main" val="2613019948"/>
                  </a:ext>
                </a:extLst>
              </a:tr>
              <a:tr h="199545">
                <a:tc gridSpan="5">
                  <a:txBody>
                    <a:bodyPr/>
                    <a:lstStyle/>
                    <a:p>
                      <a:pPr algn="l" fontAlgn="ctr"/>
                      <a:r>
                        <a:rPr lang="fr-FR" sz="1050" b="0" i="0" u="none" strike="noStrike">
                          <a:solidFill>
                            <a:srgbClr val="000000"/>
                          </a:solidFill>
                          <a:effectLst/>
                          <a:latin typeface="Consolas" panose="020B0609020204030204" pitchFamily="49" charset="0"/>
                        </a:rPr>
                        <a:t>                          </a:t>
                      </a:r>
                      <a:r>
                        <a:rPr lang="fr-FR" sz="1050" b="1" i="0" u="none" strike="noStrike">
                          <a:solidFill>
                            <a:srgbClr val="000000"/>
                          </a:solidFill>
                          <a:effectLst/>
                          <a:latin typeface="Consolas" panose="020B0609020204030204" pitchFamily="49" charset="0"/>
                        </a:rPr>
                        <a:t>LR Chisq Df Pr(&gt;Chisq)    </a:t>
                      </a:r>
                    </a:p>
                  </a:txBody>
                  <a:tcPr marL="7620" marR="7620" marT="7620" marB="0" anchor="ctr">
                    <a:lnL>
                      <a:noFill/>
                    </a:lnL>
                    <a:lnR>
                      <a:noFill/>
                    </a:lnR>
                    <a:lnT>
                      <a:noFill/>
                    </a:lnT>
                    <a:lnB>
                      <a:noFill/>
                    </a:lnB>
                    <a:solidFill>
                      <a:srgbClr val="F59F26">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617995088"/>
                  </a:ext>
                </a:extLst>
              </a:tr>
              <a:tr h="199545">
                <a:tc gridSpan="5">
                  <a:txBody>
                    <a:bodyPr/>
                    <a:lstStyle/>
                    <a:p>
                      <a:pPr algn="l" fontAlgn="ctr"/>
                      <a:r>
                        <a:rPr lang="it-IT" sz="1050" b="1" i="0" u="none" strike="noStrike">
                          <a:solidFill>
                            <a:srgbClr val="000000"/>
                          </a:solidFill>
                          <a:effectLst/>
                          <a:latin typeface="Consolas" panose="020B0609020204030204" pitchFamily="49" charset="0"/>
                        </a:rPr>
                        <a:t>Gender</a:t>
                      </a:r>
                      <a:r>
                        <a:rPr lang="it-IT" sz="1050" b="0" i="0" u="none" strike="noStrike">
                          <a:solidFill>
                            <a:srgbClr val="000000"/>
                          </a:solidFill>
                          <a:effectLst/>
                          <a:latin typeface="Consolas" panose="020B0609020204030204" pitchFamily="49" charset="0"/>
                        </a:rPr>
                        <a:t>                      </a:t>
                      </a:r>
                      <a:r>
                        <a:rPr lang="it-IT" sz="1050" b="1" i="0" u="none" strike="noStrike">
                          <a:solidFill>
                            <a:srgbClr val="000000"/>
                          </a:solidFill>
                          <a:effectLst/>
                          <a:latin typeface="Consolas" panose="020B0609020204030204" pitchFamily="49" charset="0"/>
                        </a:rPr>
                        <a:t>11.327  2  0.004 ** </a:t>
                      </a:r>
                    </a:p>
                  </a:txBody>
                  <a:tcPr marL="7620" marR="7620" marT="7620" marB="0" anchor="ctr">
                    <a:lnL>
                      <a:noFill/>
                    </a:lnL>
                    <a:lnR>
                      <a:noFill/>
                    </a:lnR>
                    <a:lnT>
                      <a:noFill/>
                    </a:lnT>
                    <a:lnB>
                      <a:noFill/>
                    </a:lnB>
                    <a:solidFill>
                      <a:srgbClr val="BC7308">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523070007"/>
                  </a:ext>
                </a:extLst>
              </a:tr>
              <a:tr h="199545">
                <a:tc gridSpan="5">
                  <a:txBody>
                    <a:bodyPr/>
                    <a:lstStyle/>
                    <a:p>
                      <a:pPr algn="l" fontAlgn="ctr"/>
                      <a:r>
                        <a:rPr lang="it-IT" sz="1050" b="1" i="0" u="none" strike="noStrike">
                          <a:solidFill>
                            <a:srgbClr val="000000"/>
                          </a:solidFill>
                          <a:effectLst/>
                          <a:latin typeface="Consolas" panose="020B0609020204030204" pitchFamily="49" charset="0"/>
                        </a:rPr>
                        <a:t>Marital_Status              10.287  2  0.006 ** </a:t>
                      </a:r>
                    </a:p>
                  </a:txBody>
                  <a:tcPr marL="7620" marR="7620" marT="7620" marB="0" anchor="ctr">
                    <a:lnL>
                      <a:noFill/>
                    </a:lnL>
                    <a:lnR>
                      <a:noFill/>
                    </a:lnR>
                    <a:lnT>
                      <a:noFill/>
                    </a:lnT>
                    <a:lnB>
                      <a:noFill/>
                    </a:lnB>
                    <a:solidFill>
                      <a:srgbClr val="BC7308">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264846369"/>
                  </a:ext>
                </a:extLst>
              </a:tr>
              <a:tr h="199545">
                <a:tc gridSpan="5">
                  <a:txBody>
                    <a:bodyPr/>
                    <a:lstStyle/>
                    <a:p>
                      <a:pPr algn="l" fontAlgn="ctr"/>
                      <a:r>
                        <a:rPr lang="it-IT" sz="1050" b="1" i="0" u="none" strike="noStrike">
                          <a:solidFill>
                            <a:srgbClr val="000000"/>
                          </a:solidFill>
                          <a:effectLst/>
                          <a:latin typeface="Consolas" panose="020B0609020204030204" pitchFamily="49" charset="0"/>
                        </a:rPr>
                        <a:t>Occupation                  17.281  2  0.001 ***</a:t>
                      </a:r>
                    </a:p>
                  </a:txBody>
                  <a:tcPr marL="7620" marR="7620" marT="7620" marB="0" anchor="ctr">
                    <a:lnL>
                      <a:noFill/>
                    </a:lnL>
                    <a:lnR>
                      <a:noFill/>
                    </a:lnR>
                    <a:lnT>
                      <a:noFill/>
                    </a:lnT>
                    <a:lnB>
                      <a:noFill/>
                    </a:lnB>
                    <a:solidFill>
                      <a:srgbClr val="BC7308">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76189763"/>
                  </a:ext>
                </a:extLst>
              </a:tr>
              <a:tr h="199545">
                <a:tc gridSpan="5">
                  <a:txBody>
                    <a:bodyPr/>
                    <a:lstStyle/>
                    <a:p>
                      <a:pPr algn="l" fontAlgn="ctr"/>
                      <a:r>
                        <a:rPr lang="en-US" sz="1050" b="0" i="0" u="none" strike="noStrike">
                          <a:solidFill>
                            <a:srgbClr val="000000"/>
                          </a:solidFill>
                          <a:effectLst/>
                          <a:latin typeface="Consolas" panose="020B0609020204030204" pitchFamily="49" charset="0"/>
                        </a:rPr>
                        <a:t>Monthly_Income               9.443  8  0.306    </a:t>
                      </a:r>
                    </a:p>
                  </a:txBody>
                  <a:tcPr marL="7620" marR="7620" marT="7620" marB="0" anchor="ctr">
                    <a:lnL>
                      <a:noFill/>
                    </a:lnL>
                    <a:lnR>
                      <a:noFill/>
                    </a:lnR>
                    <a:lnT>
                      <a:noFill/>
                    </a:lnT>
                    <a:lnB>
                      <a:noFill/>
                    </a:lnB>
                    <a:solidFill>
                      <a:srgbClr val="F59F26">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795724144"/>
                  </a:ext>
                </a:extLst>
              </a:tr>
              <a:tr h="199545">
                <a:tc gridSpan="5">
                  <a:txBody>
                    <a:bodyPr/>
                    <a:lstStyle/>
                    <a:p>
                      <a:pPr algn="l" fontAlgn="ctr"/>
                      <a:r>
                        <a:rPr lang="it-IT" sz="1050" b="0" i="0" u="none" strike="noStrike">
                          <a:solidFill>
                            <a:srgbClr val="000000"/>
                          </a:solidFill>
                          <a:effectLst/>
                          <a:latin typeface="Consolas" panose="020B0609020204030204" pitchFamily="49" charset="0"/>
                        </a:rPr>
                        <a:t>Educational_Qualification    0.398  2  0.820    </a:t>
                      </a:r>
                    </a:p>
                  </a:txBody>
                  <a:tcPr marL="7620" marR="7620" marT="7620" marB="0" anchor="ctr">
                    <a:lnL>
                      <a:noFill/>
                    </a:lnL>
                    <a:lnR>
                      <a:noFill/>
                    </a:lnR>
                    <a:lnT>
                      <a:noFill/>
                    </a:lnT>
                    <a:lnB>
                      <a:noFill/>
                    </a:lnB>
                    <a:solidFill>
                      <a:srgbClr val="F59F26">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275432717"/>
                  </a:ext>
                </a:extLst>
              </a:tr>
              <a:tr h="199545">
                <a:tc gridSpan="5">
                  <a:txBody>
                    <a:bodyPr/>
                    <a:lstStyle/>
                    <a:p>
                      <a:pPr algn="l" fontAlgn="ctr"/>
                      <a:r>
                        <a:rPr lang="pt-BR" sz="1050" b="1" i="0" u="none" strike="noStrike">
                          <a:solidFill>
                            <a:srgbClr val="000000"/>
                          </a:solidFill>
                          <a:effectLst/>
                          <a:latin typeface="Consolas" panose="020B0609020204030204" pitchFamily="49" charset="0"/>
                        </a:rPr>
                        <a:t>Meal_P1                     28.048  6  9e-05 ***</a:t>
                      </a:r>
                    </a:p>
                  </a:txBody>
                  <a:tcPr marL="7620" marR="7620" marT="7620" marB="0" anchor="ctr">
                    <a:lnL>
                      <a:noFill/>
                    </a:lnL>
                    <a:lnR>
                      <a:noFill/>
                    </a:lnR>
                    <a:lnT>
                      <a:noFill/>
                    </a:lnT>
                    <a:lnB>
                      <a:noFill/>
                    </a:lnB>
                    <a:solidFill>
                      <a:srgbClr val="BC7308">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972081310"/>
                  </a:ext>
                </a:extLst>
              </a:tr>
              <a:tr h="199545">
                <a:tc gridSpan="5">
                  <a:txBody>
                    <a:bodyPr/>
                    <a:lstStyle/>
                    <a:p>
                      <a:pPr algn="l" fontAlgn="ctr"/>
                      <a:r>
                        <a:rPr lang="en-US" sz="1050" b="0" i="0" u="none" strike="noStrike">
                          <a:solidFill>
                            <a:srgbClr val="000000"/>
                          </a:solidFill>
                          <a:effectLst/>
                          <a:latin typeface="Consolas" panose="020B0609020204030204" pitchFamily="49" charset="0"/>
                        </a:rPr>
                        <a:t>Meal_P2                      0.584  4  0.965    </a:t>
                      </a:r>
                    </a:p>
                  </a:txBody>
                  <a:tcPr marL="7620" marR="7620" marT="7620" marB="0" anchor="ctr">
                    <a:lnL>
                      <a:noFill/>
                    </a:lnL>
                    <a:lnR>
                      <a:noFill/>
                    </a:lnR>
                    <a:lnT>
                      <a:noFill/>
                    </a:lnT>
                    <a:lnB>
                      <a:noFill/>
                    </a:lnB>
                    <a:solidFill>
                      <a:srgbClr val="F59F26">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480232243"/>
                  </a:ext>
                </a:extLst>
              </a:tr>
              <a:tr h="199545">
                <a:tc gridSpan="5">
                  <a:txBody>
                    <a:bodyPr/>
                    <a:lstStyle/>
                    <a:p>
                      <a:pPr algn="l" fontAlgn="ctr"/>
                      <a:r>
                        <a:rPr lang="it-IT" sz="1050" b="1" i="0" u="none" strike="noStrike">
                          <a:solidFill>
                            <a:srgbClr val="000000"/>
                          </a:solidFill>
                          <a:effectLst/>
                          <a:latin typeface="Consolas" panose="020B0609020204030204" pitchFamily="49" charset="0"/>
                        </a:rPr>
                        <a:t>Preference_P1                6.054  2  0.048 *  </a:t>
                      </a:r>
                    </a:p>
                  </a:txBody>
                  <a:tcPr marL="7620" marR="7620" marT="7620" marB="0" anchor="ctr">
                    <a:lnL>
                      <a:noFill/>
                    </a:lnL>
                    <a:lnR>
                      <a:noFill/>
                    </a:lnR>
                    <a:lnT>
                      <a:noFill/>
                    </a:lnT>
                    <a:lnB>
                      <a:noFill/>
                    </a:lnB>
                    <a:solidFill>
                      <a:srgbClr val="BC7308">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765485212"/>
                  </a:ext>
                </a:extLst>
              </a:tr>
              <a:tr h="199545">
                <a:tc gridSpan="5">
                  <a:txBody>
                    <a:bodyPr/>
                    <a:lstStyle/>
                    <a:p>
                      <a:pPr algn="l" fontAlgn="ctr"/>
                      <a:r>
                        <a:rPr lang="en-US" sz="1050" b="0" i="0" u="none" strike="noStrike">
                          <a:solidFill>
                            <a:srgbClr val="000000"/>
                          </a:solidFill>
                          <a:effectLst/>
                          <a:latin typeface="Consolas" panose="020B0609020204030204" pitchFamily="49" charset="0"/>
                        </a:rPr>
                        <a:t>Influence_of_Time            5.391  4  0.250    </a:t>
                      </a:r>
                    </a:p>
                  </a:txBody>
                  <a:tcPr marL="7620" marR="7620" marT="7620" marB="0" anchor="ctr">
                    <a:lnL>
                      <a:noFill/>
                    </a:lnL>
                    <a:lnR>
                      <a:noFill/>
                    </a:lnR>
                    <a:lnT>
                      <a:noFill/>
                    </a:lnT>
                    <a:lnB>
                      <a:noFill/>
                    </a:lnB>
                    <a:solidFill>
                      <a:srgbClr val="F59F26">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193382993"/>
                  </a:ext>
                </a:extLst>
              </a:tr>
              <a:tr h="199545">
                <a:tc gridSpan="5">
                  <a:txBody>
                    <a:bodyPr/>
                    <a:lstStyle/>
                    <a:p>
                      <a:pPr algn="l" fontAlgn="ctr"/>
                      <a:r>
                        <a:rPr lang="en-US" sz="1050" b="1" i="0" u="none" strike="noStrike">
                          <a:solidFill>
                            <a:srgbClr val="000000"/>
                          </a:solidFill>
                          <a:effectLst/>
                          <a:latin typeface="Consolas" panose="020B0609020204030204" pitchFamily="49" charset="0"/>
                        </a:rPr>
                        <a:t>Order_Time                  11.215  2  0.004 ** </a:t>
                      </a:r>
                    </a:p>
                  </a:txBody>
                  <a:tcPr marL="7620" marR="7620" marT="7620" marB="0" anchor="ctr">
                    <a:lnL>
                      <a:noFill/>
                    </a:lnL>
                    <a:lnR>
                      <a:noFill/>
                    </a:lnR>
                    <a:lnT>
                      <a:noFill/>
                    </a:lnT>
                    <a:lnB>
                      <a:noFill/>
                    </a:lnB>
                    <a:solidFill>
                      <a:srgbClr val="BC7308">
                        <a:alpha val="70000"/>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110679430"/>
                  </a:ext>
                </a:extLst>
              </a:tr>
              <a:tr h="199545">
                <a:tc gridSpan="5">
                  <a:txBody>
                    <a:bodyPr/>
                    <a:lstStyle/>
                    <a:p>
                      <a:pPr algn="l" fontAlgn="ctr"/>
                      <a:r>
                        <a:rPr lang="en-US" sz="1050" b="1" i="0" u="none" strike="noStrike">
                          <a:solidFill>
                            <a:srgbClr val="000000"/>
                          </a:solidFill>
                          <a:effectLst/>
                          <a:latin typeface="Consolas" panose="020B0609020204030204" pitchFamily="49" charset="0"/>
                        </a:rPr>
                        <a:t>Maximum_Wait_Time</a:t>
                      </a:r>
                      <a:r>
                        <a:rPr lang="en-US" sz="1050" b="0" i="0" u="none" strike="noStrike">
                          <a:solidFill>
                            <a:srgbClr val="000000"/>
                          </a:solidFill>
                          <a:effectLst/>
                          <a:latin typeface="Consolas" panose="020B0609020204030204" pitchFamily="49" charset="0"/>
                        </a:rPr>
                        <a:t>           </a:t>
                      </a:r>
                      <a:r>
                        <a:rPr lang="en-US" sz="1050" b="1" i="0" u="none" strike="noStrike">
                          <a:solidFill>
                            <a:srgbClr val="000000"/>
                          </a:solidFill>
                          <a:effectLst/>
                          <a:latin typeface="Consolas" panose="020B0609020204030204" pitchFamily="49" charset="0"/>
                        </a:rPr>
                        <a:t>52.766  6  1e-09 </a:t>
                      </a:r>
                      <a:r>
                        <a:rPr lang="en-US" sz="1050" b="0" i="0" u="none" strike="noStrike">
                          <a:solidFill>
                            <a:srgbClr val="000000"/>
                          </a:solidFill>
                          <a:effectLst/>
                          <a:latin typeface="Consolas" panose="020B0609020204030204" pitchFamily="49" charset="0"/>
                        </a:rPr>
                        <a:t>***</a:t>
                      </a:r>
                    </a:p>
                  </a:txBody>
                  <a:tcPr marL="7620" marR="7620" marT="7620" marB="0" anchor="ctr">
                    <a:lnL>
                      <a:noFill/>
                    </a:lnL>
                    <a:lnR>
                      <a:noFill/>
                    </a:lnR>
                    <a:lnT>
                      <a:noFill/>
                    </a:lnT>
                    <a:lnB>
                      <a:noFill/>
                    </a:lnB>
                    <a:solidFill>
                      <a:srgbClr val="BC7308">
                        <a:alpha val="69804"/>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151649762"/>
                  </a:ext>
                </a:extLst>
              </a:tr>
              <a:tr h="199545">
                <a:tc gridSpan="5">
                  <a:txBody>
                    <a:bodyPr/>
                    <a:lstStyle/>
                    <a:p>
                      <a:pPr algn="l" fontAlgn="ctr"/>
                      <a:r>
                        <a:rPr lang="en-US" sz="1050" b="1" i="0" u="none" strike="noStrike">
                          <a:solidFill>
                            <a:srgbClr val="000000"/>
                          </a:solidFill>
                          <a:effectLst/>
                          <a:latin typeface="Consolas" panose="020B0609020204030204" pitchFamily="49" charset="0"/>
                        </a:rPr>
                        <a:t>Influence_of_Rating         17.848  4  0.001 ** </a:t>
                      </a:r>
                    </a:p>
                  </a:txBody>
                  <a:tcPr marL="7620" marR="7620" marT="7620" marB="0" anchor="ctr">
                    <a:lnL>
                      <a:noFill/>
                    </a:lnL>
                    <a:lnR>
                      <a:noFill/>
                    </a:lnR>
                    <a:lnT>
                      <a:noFill/>
                    </a:lnT>
                    <a:lnB>
                      <a:noFill/>
                    </a:lnB>
                    <a:solidFill>
                      <a:srgbClr val="BC7308">
                        <a:alpha val="69804"/>
                      </a:srgbClr>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500361449"/>
                  </a:ext>
                </a:extLst>
              </a:tr>
            </a:tbl>
          </a:graphicData>
        </a:graphic>
      </p:graphicFrame>
      <p:graphicFrame>
        <p:nvGraphicFramePr>
          <p:cNvPr id="15" name="Tabella 14">
            <a:extLst>
              <a:ext uri="{FF2B5EF4-FFF2-40B4-BE49-F238E27FC236}">
                <a16:creationId xmlns:a16="http://schemas.microsoft.com/office/drawing/2014/main" id="{D08CB0E9-8927-DA12-EE97-48501F699792}"/>
              </a:ext>
            </a:extLst>
          </p:cNvPr>
          <p:cNvGraphicFramePr>
            <a:graphicFrameLocks noGrp="1"/>
          </p:cNvGraphicFramePr>
          <p:nvPr>
            <p:extLst>
              <p:ext uri="{D42A27DB-BD31-4B8C-83A1-F6EECF244321}">
                <p14:modId xmlns:p14="http://schemas.microsoft.com/office/powerpoint/2010/main" val="2932720043"/>
              </p:ext>
            </p:extLst>
          </p:nvPr>
        </p:nvGraphicFramePr>
        <p:xfrm>
          <a:off x="6888480" y="1211642"/>
          <a:ext cx="5074920" cy="5006275"/>
        </p:xfrm>
        <a:graphic>
          <a:graphicData uri="http://schemas.openxmlformats.org/drawingml/2006/table">
            <a:tbl>
              <a:tblPr/>
              <a:tblGrid>
                <a:gridCol w="5074920">
                  <a:extLst>
                    <a:ext uri="{9D8B030D-6E8A-4147-A177-3AD203B41FA5}">
                      <a16:colId xmlns:a16="http://schemas.microsoft.com/office/drawing/2014/main" val="1973582698"/>
                    </a:ext>
                  </a:extLst>
                </a:gridCol>
              </a:tblGrid>
              <a:tr h="200251">
                <a:tc>
                  <a:txBody>
                    <a:bodyPr/>
                    <a:lstStyle/>
                    <a:p>
                      <a:pPr algn="ctr" fontAlgn="ctr"/>
                      <a:r>
                        <a:rPr lang="it-IT" sz="1200" b="1" i="0" u="sng" strike="noStrike">
                          <a:solidFill>
                            <a:srgbClr val="000000"/>
                          </a:solidFill>
                          <a:effectLst>
                            <a:outerShdw blurRad="38100" dist="38100" dir="2700000" algn="tl">
                              <a:srgbClr val="000000">
                                <a:alpha val="43137"/>
                              </a:srgbClr>
                            </a:outerShdw>
                          </a:effectLst>
                          <a:latin typeface="Consolas" panose="020B0609020204030204" pitchFamily="49" charset="0"/>
                        </a:rPr>
                        <a:t>Coefficients</a:t>
                      </a:r>
                    </a:p>
                  </a:txBody>
                  <a:tcPr marL="5494" marR="5494" marT="5494" marB="0" anchor="ctr">
                    <a:lnL>
                      <a:noFill/>
                    </a:lnL>
                    <a:lnR>
                      <a:noFill/>
                    </a:lnR>
                    <a:lnT>
                      <a:noFill/>
                    </a:lnT>
                    <a:lnB>
                      <a:noFill/>
                    </a:lnB>
                    <a:solidFill>
                      <a:srgbClr val="88D6E3"/>
                    </a:solidFill>
                  </a:tcPr>
                </a:tc>
                <a:extLst>
                  <a:ext uri="{0D108BD9-81ED-4DB2-BD59-A6C34878D82A}">
                    <a16:rowId xmlns:a16="http://schemas.microsoft.com/office/drawing/2014/main" val="4061718338"/>
                  </a:ext>
                </a:extLst>
              </a:tr>
              <a:tr h="200251">
                <a:tc>
                  <a:txBody>
                    <a:bodyPr/>
                    <a:lstStyle/>
                    <a:p>
                      <a:pPr algn="l" fontAlgn="ctr"/>
                      <a:r>
                        <a:rPr lang="it-IT" sz="1050" b="0" i="0" u="none" strike="noStrike">
                          <a:solidFill>
                            <a:srgbClr val="000000"/>
                          </a:solidFill>
                          <a:effectLst/>
                          <a:latin typeface="Consolas" panose="020B0609020204030204" pitchFamily="49" charset="0"/>
                        </a:rPr>
                        <a:t>                                             </a:t>
                      </a:r>
                      <a:r>
                        <a:rPr lang="it-IT" sz="1050" b="1" i="0" u="sng" strike="noStrike">
                          <a:solidFill>
                            <a:srgbClr val="000000"/>
                          </a:solidFill>
                          <a:effectLst/>
                          <a:latin typeface="Consolas" panose="020B0609020204030204" pitchFamily="49" charset="0"/>
                        </a:rPr>
                        <a:t>2</a:t>
                      </a:r>
                      <a:r>
                        <a:rPr lang="it-IT" sz="1050" b="0" i="0" u="none" strike="noStrike">
                          <a:solidFill>
                            <a:srgbClr val="000000"/>
                          </a:solidFill>
                          <a:effectLst/>
                          <a:latin typeface="Consolas" panose="020B0609020204030204" pitchFamily="49" charset="0"/>
                        </a:rPr>
                        <a:t>         </a:t>
                      </a:r>
                      <a:r>
                        <a:rPr lang="it-IT" sz="1050" b="1" i="0" u="sng" strike="noStrike">
                          <a:solidFill>
                            <a:srgbClr val="000000"/>
                          </a:solidFill>
                          <a:effectLst/>
                          <a:latin typeface="Consolas" panose="020B0609020204030204" pitchFamily="49" charset="0"/>
                        </a:rPr>
                        <a:t>3</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3513097341"/>
                  </a:ext>
                </a:extLst>
              </a:tr>
              <a:tr h="200251">
                <a:tc>
                  <a:txBody>
                    <a:bodyPr/>
                    <a:lstStyle/>
                    <a:p>
                      <a:pPr algn="l" fontAlgn="ctr"/>
                      <a:r>
                        <a:rPr lang="it-IT" sz="1050" b="0" i="0" u="none" strike="noStrike">
                          <a:solidFill>
                            <a:srgbClr val="000000"/>
                          </a:solidFill>
                          <a:effectLst/>
                          <a:latin typeface="Consolas" panose="020B0609020204030204" pitchFamily="49" charset="0"/>
                        </a:rPr>
                        <a:t>(Intercept)                                  1.816     1.487</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2558729173"/>
                  </a:ext>
                </a:extLst>
              </a:tr>
              <a:tr h="200251">
                <a:tc>
                  <a:txBody>
                    <a:bodyPr/>
                    <a:lstStyle/>
                    <a:p>
                      <a:pPr algn="l" fontAlgn="ctr"/>
                      <a:r>
                        <a:rPr lang="it-IT" sz="1050" b="1" i="0" u="none" strike="noStrike">
                          <a:solidFill>
                            <a:srgbClr val="000000"/>
                          </a:solidFill>
                          <a:effectLst/>
                          <a:latin typeface="Consolas" panose="020B0609020204030204" pitchFamily="49" charset="0"/>
                        </a:rPr>
                        <a:t>GenderMale                                   0.970     0.990</a:t>
                      </a:r>
                    </a:p>
                  </a:txBody>
                  <a:tcPr marL="5494" marR="5494" marT="5494" marB="0" anchor="ctr">
                    <a:lnL>
                      <a:noFill/>
                    </a:lnL>
                    <a:lnR>
                      <a:noFill/>
                    </a:lnR>
                    <a:lnT>
                      <a:noFill/>
                    </a:lnT>
                    <a:lnB>
                      <a:noFill/>
                    </a:lnB>
                    <a:solidFill>
                      <a:srgbClr val="58C6D8"/>
                    </a:solidFill>
                  </a:tcPr>
                </a:tc>
                <a:extLst>
                  <a:ext uri="{0D108BD9-81ED-4DB2-BD59-A6C34878D82A}">
                    <a16:rowId xmlns:a16="http://schemas.microsoft.com/office/drawing/2014/main" val="3577462128"/>
                  </a:ext>
                </a:extLst>
              </a:tr>
              <a:tr h="200251">
                <a:tc>
                  <a:txBody>
                    <a:bodyPr/>
                    <a:lstStyle/>
                    <a:p>
                      <a:pPr algn="l" fontAlgn="ctr"/>
                      <a:r>
                        <a:rPr lang="it-IT" sz="1050" b="1" i="0" u="none" strike="noStrike">
                          <a:solidFill>
                            <a:srgbClr val="000000"/>
                          </a:solidFill>
                          <a:effectLst/>
                          <a:latin typeface="Consolas" panose="020B0609020204030204" pitchFamily="49" charset="0"/>
                        </a:rPr>
                        <a:t>Marital_StatusMarried                        1.683     0.626</a:t>
                      </a:r>
                    </a:p>
                  </a:txBody>
                  <a:tcPr marL="5494" marR="5494" marT="5494" marB="0" anchor="ctr">
                    <a:lnL>
                      <a:noFill/>
                    </a:lnL>
                    <a:lnR>
                      <a:noFill/>
                    </a:lnR>
                    <a:lnT>
                      <a:noFill/>
                    </a:lnT>
                    <a:lnB>
                      <a:noFill/>
                    </a:lnB>
                    <a:solidFill>
                      <a:srgbClr val="58C6D8"/>
                    </a:solidFill>
                  </a:tcPr>
                </a:tc>
                <a:extLst>
                  <a:ext uri="{0D108BD9-81ED-4DB2-BD59-A6C34878D82A}">
                    <a16:rowId xmlns:a16="http://schemas.microsoft.com/office/drawing/2014/main" val="2538257043"/>
                  </a:ext>
                </a:extLst>
              </a:tr>
              <a:tr h="200251">
                <a:tc>
                  <a:txBody>
                    <a:bodyPr/>
                    <a:lstStyle/>
                    <a:p>
                      <a:pPr algn="l" fontAlgn="ctr"/>
                      <a:r>
                        <a:rPr lang="it-IT" sz="1050" b="1" i="0" u="none" strike="noStrike">
                          <a:solidFill>
                            <a:srgbClr val="000000"/>
                          </a:solidFill>
                          <a:effectLst/>
                          <a:latin typeface="Consolas" panose="020B0609020204030204" pitchFamily="49" charset="0"/>
                        </a:rPr>
                        <a:t>OccupationStudent                           -2.727    -2.071</a:t>
                      </a:r>
                    </a:p>
                  </a:txBody>
                  <a:tcPr marL="5494" marR="5494" marT="5494" marB="0" anchor="ctr">
                    <a:lnL>
                      <a:noFill/>
                    </a:lnL>
                    <a:lnR>
                      <a:noFill/>
                    </a:lnR>
                    <a:lnT>
                      <a:noFill/>
                    </a:lnT>
                    <a:lnB>
                      <a:noFill/>
                    </a:lnB>
                    <a:solidFill>
                      <a:srgbClr val="58C6D8"/>
                    </a:solidFill>
                  </a:tcPr>
                </a:tc>
                <a:extLst>
                  <a:ext uri="{0D108BD9-81ED-4DB2-BD59-A6C34878D82A}">
                    <a16:rowId xmlns:a16="http://schemas.microsoft.com/office/drawing/2014/main" val="1565141877"/>
                  </a:ext>
                </a:extLst>
              </a:tr>
              <a:tr h="200251">
                <a:tc>
                  <a:txBody>
                    <a:bodyPr/>
                    <a:lstStyle/>
                    <a:p>
                      <a:pPr algn="l" fontAlgn="ctr"/>
                      <a:r>
                        <a:rPr lang="en-US" sz="1050" b="0" i="0" u="none" strike="noStrike">
                          <a:solidFill>
                            <a:srgbClr val="000000"/>
                          </a:solidFill>
                          <a:effectLst/>
                          <a:latin typeface="Consolas" panose="020B0609020204030204" pitchFamily="49" charset="0"/>
                        </a:rPr>
                        <a:t>Monthly_IncomeBelow Rs.10000                -0.474    -0.616</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437585941"/>
                  </a:ext>
                </a:extLst>
              </a:tr>
              <a:tr h="200251">
                <a:tc>
                  <a:txBody>
                    <a:bodyPr/>
                    <a:lstStyle/>
                    <a:p>
                      <a:pPr algn="l" fontAlgn="ctr"/>
                      <a:r>
                        <a:rPr lang="en-US" sz="1050" b="0" i="0" u="none" strike="noStrike">
                          <a:solidFill>
                            <a:srgbClr val="000000"/>
                          </a:solidFill>
                          <a:effectLst/>
                          <a:latin typeface="Consolas" panose="020B0609020204030204" pitchFamily="49" charset="0"/>
                        </a:rPr>
                        <a:t>Monthly_Income10001 to 25000                -1.272    -1.178</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2608866064"/>
                  </a:ext>
                </a:extLst>
              </a:tr>
              <a:tr h="200251">
                <a:tc>
                  <a:txBody>
                    <a:bodyPr/>
                    <a:lstStyle/>
                    <a:p>
                      <a:pPr algn="l" fontAlgn="ctr"/>
                      <a:r>
                        <a:rPr lang="en-US" sz="1050" b="0" i="0" u="none" strike="noStrike">
                          <a:solidFill>
                            <a:srgbClr val="000000"/>
                          </a:solidFill>
                          <a:effectLst/>
                          <a:latin typeface="Consolas" panose="020B0609020204030204" pitchFamily="49" charset="0"/>
                        </a:rPr>
                        <a:t>Monthly_Income25001 to 50000                -0.539    -0.067</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2996041182"/>
                  </a:ext>
                </a:extLst>
              </a:tr>
              <a:tr h="200251">
                <a:tc>
                  <a:txBody>
                    <a:bodyPr/>
                    <a:lstStyle/>
                    <a:p>
                      <a:pPr algn="l" fontAlgn="ctr"/>
                      <a:r>
                        <a:rPr lang="en-US" sz="1050" b="0" i="0" u="none" strike="noStrike">
                          <a:solidFill>
                            <a:srgbClr val="000000"/>
                          </a:solidFill>
                          <a:effectLst/>
                          <a:latin typeface="Consolas" panose="020B0609020204030204" pitchFamily="49" charset="0"/>
                        </a:rPr>
                        <a:t>Monthly_IncomeMore than 50000               -1.901    -0.946</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2302676659"/>
                  </a:ext>
                </a:extLst>
              </a:tr>
              <a:tr h="200251">
                <a:tc>
                  <a:txBody>
                    <a:bodyPr/>
                    <a:lstStyle/>
                    <a:p>
                      <a:pPr algn="l" fontAlgn="ctr"/>
                      <a:r>
                        <a:rPr lang="it-IT" sz="1050" b="0" i="0" u="none" strike="noStrike">
                          <a:solidFill>
                            <a:srgbClr val="000000"/>
                          </a:solidFill>
                          <a:effectLst/>
                          <a:latin typeface="Consolas" panose="020B0609020204030204" pitchFamily="49" charset="0"/>
                        </a:rPr>
                        <a:t>Educational_QualificationUniversity          0.611     0.193</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2920490444"/>
                  </a:ext>
                </a:extLst>
              </a:tr>
              <a:tr h="200251">
                <a:tc>
                  <a:txBody>
                    <a:bodyPr/>
                    <a:lstStyle/>
                    <a:p>
                      <a:pPr algn="l" fontAlgn="ctr"/>
                      <a:r>
                        <a:rPr lang="it-IT" sz="1050" b="1" i="0" u="none" strike="noStrike">
                          <a:solidFill>
                            <a:srgbClr val="000000"/>
                          </a:solidFill>
                          <a:effectLst/>
                          <a:latin typeface="Consolas" panose="020B0609020204030204" pitchFamily="49" charset="0"/>
                        </a:rPr>
                        <a:t>Meal_P1Dinner                                0.125    -0.995</a:t>
                      </a:r>
                    </a:p>
                  </a:txBody>
                  <a:tcPr marL="5494" marR="5494" marT="5494" marB="0" anchor="ctr">
                    <a:lnL>
                      <a:noFill/>
                    </a:lnL>
                    <a:lnR>
                      <a:noFill/>
                    </a:lnR>
                    <a:lnT>
                      <a:noFill/>
                    </a:lnT>
                    <a:lnB>
                      <a:noFill/>
                    </a:lnB>
                    <a:solidFill>
                      <a:srgbClr val="58C6D8"/>
                    </a:solidFill>
                  </a:tcPr>
                </a:tc>
                <a:extLst>
                  <a:ext uri="{0D108BD9-81ED-4DB2-BD59-A6C34878D82A}">
                    <a16:rowId xmlns:a16="http://schemas.microsoft.com/office/drawing/2014/main" val="3511147299"/>
                  </a:ext>
                </a:extLst>
              </a:tr>
              <a:tr h="200251">
                <a:tc>
                  <a:txBody>
                    <a:bodyPr/>
                    <a:lstStyle/>
                    <a:p>
                      <a:pPr algn="l" fontAlgn="ctr"/>
                      <a:r>
                        <a:rPr lang="it-IT" sz="1050" b="1" i="0" u="none" strike="noStrike">
                          <a:solidFill>
                            <a:srgbClr val="000000"/>
                          </a:solidFill>
                          <a:effectLst/>
                          <a:latin typeface="Consolas" panose="020B0609020204030204" pitchFamily="49" charset="0"/>
                        </a:rPr>
                        <a:t>Meal_P1Lunch                                -0.935    -1.749</a:t>
                      </a:r>
                    </a:p>
                  </a:txBody>
                  <a:tcPr marL="5494" marR="5494" marT="5494" marB="0" anchor="ctr">
                    <a:lnL>
                      <a:noFill/>
                    </a:lnL>
                    <a:lnR>
                      <a:noFill/>
                    </a:lnR>
                    <a:lnT>
                      <a:noFill/>
                    </a:lnT>
                    <a:lnB>
                      <a:noFill/>
                    </a:lnB>
                    <a:solidFill>
                      <a:srgbClr val="58C6D8"/>
                    </a:solidFill>
                  </a:tcPr>
                </a:tc>
                <a:extLst>
                  <a:ext uri="{0D108BD9-81ED-4DB2-BD59-A6C34878D82A}">
                    <a16:rowId xmlns:a16="http://schemas.microsoft.com/office/drawing/2014/main" val="4002764525"/>
                  </a:ext>
                </a:extLst>
              </a:tr>
              <a:tr h="200251">
                <a:tc>
                  <a:txBody>
                    <a:bodyPr/>
                    <a:lstStyle/>
                    <a:p>
                      <a:pPr algn="l" fontAlgn="ctr"/>
                      <a:r>
                        <a:rPr lang="it-IT" sz="1050" b="1" i="0" u="none" strike="noStrike">
                          <a:solidFill>
                            <a:srgbClr val="000000"/>
                          </a:solidFill>
                          <a:effectLst/>
                          <a:latin typeface="Consolas" panose="020B0609020204030204" pitchFamily="49" charset="0"/>
                        </a:rPr>
                        <a:t>Meal_P1Snacks                               -0.303    -0.102</a:t>
                      </a:r>
                    </a:p>
                  </a:txBody>
                  <a:tcPr marL="5494" marR="5494" marT="5494" marB="0" anchor="ctr">
                    <a:lnL>
                      <a:noFill/>
                    </a:lnL>
                    <a:lnR>
                      <a:noFill/>
                    </a:lnR>
                    <a:lnT>
                      <a:noFill/>
                    </a:lnT>
                    <a:lnB>
                      <a:noFill/>
                    </a:lnB>
                    <a:solidFill>
                      <a:srgbClr val="58C6D8"/>
                    </a:solidFill>
                  </a:tcPr>
                </a:tc>
                <a:extLst>
                  <a:ext uri="{0D108BD9-81ED-4DB2-BD59-A6C34878D82A}">
                    <a16:rowId xmlns:a16="http://schemas.microsoft.com/office/drawing/2014/main" val="2816478268"/>
                  </a:ext>
                </a:extLst>
              </a:tr>
              <a:tr h="200251">
                <a:tc>
                  <a:txBody>
                    <a:bodyPr/>
                    <a:lstStyle/>
                    <a:p>
                      <a:pPr algn="l" fontAlgn="ctr"/>
                      <a:r>
                        <a:rPr lang="en-US" sz="1050" b="0" i="0" u="none" strike="noStrike">
                          <a:solidFill>
                            <a:srgbClr val="000000"/>
                          </a:solidFill>
                          <a:effectLst/>
                          <a:latin typeface="Consolas" panose="020B0609020204030204" pitchFamily="49" charset="0"/>
                        </a:rPr>
                        <a:t>Meal_P2 Lunch                                0.566     0.173</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836639571"/>
                  </a:ext>
                </a:extLst>
              </a:tr>
              <a:tr h="200251">
                <a:tc>
                  <a:txBody>
                    <a:bodyPr/>
                    <a:lstStyle/>
                    <a:p>
                      <a:pPr algn="l" fontAlgn="ctr"/>
                      <a:r>
                        <a:rPr lang="it-IT" sz="1050" b="0" i="0" u="none" strike="noStrike">
                          <a:solidFill>
                            <a:srgbClr val="000000"/>
                          </a:solidFill>
                          <a:effectLst/>
                          <a:latin typeface="Consolas" panose="020B0609020204030204" pitchFamily="49" charset="0"/>
                        </a:rPr>
                        <a:t>Meal_P2 Snacks                              -0.220    -0.141</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497842576"/>
                  </a:ext>
                </a:extLst>
              </a:tr>
              <a:tr h="200251">
                <a:tc>
                  <a:txBody>
                    <a:bodyPr/>
                    <a:lstStyle/>
                    <a:p>
                      <a:pPr algn="l" fontAlgn="ctr"/>
                      <a:r>
                        <a:rPr lang="it-IT" sz="1050" b="1" i="0" u="none" strike="noStrike">
                          <a:solidFill>
                            <a:srgbClr val="000000"/>
                          </a:solidFill>
                          <a:effectLst/>
                          <a:latin typeface="Consolas" panose="020B0609020204030204" pitchFamily="49" charset="0"/>
                        </a:rPr>
                        <a:t>Preference_P1Veg Foods                      -0.024    -0.884</a:t>
                      </a:r>
                    </a:p>
                  </a:txBody>
                  <a:tcPr marL="5494" marR="5494" marT="5494" marB="0" anchor="ctr">
                    <a:lnL>
                      <a:noFill/>
                    </a:lnL>
                    <a:lnR>
                      <a:noFill/>
                    </a:lnR>
                    <a:lnT>
                      <a:noFill/>
                    </a:lnT>
                    <a:lnB>
                      <a:noFill/>
                    </a:lnB>
                    <a:solidFill>
                      <a:srgbClr val="11AEC7">
                        <a:alpha val="70000"/>
                      </a:srgbClr>
                    </a:solidFill>
                  </a:tcPr>
                </a:tc>
                <a:extLst>
                  <a:ext uri="{0D108BD9-81ED-4DB2-BD59-A6C34878D82A}">
                    <a16:rowId xmlns:a16="http://schemas.microsoft.com/office/drawing/2014/main" val="1239941028"/>
                  </a:ext>
                </a:extLst>
              </a:tr>
              <a:tr h="200251">
                <a:tc>
                  <a:txBody>
                    <a:bodyPr/>
                    <a:lstStyle/>
                    <a:p>
                      <a:pPr algn="l" fontAlgn="ctr"/>
                      <a:r>
                        <a:rPr lang="en-US" sz="1050" b="0" i="0" u="none" strike="noStrike">
                          <a:solidFill>
                            <a:srgbClr val="000000"/>
                          </a:solidFill>
                          <a:effectLst/>
                          <a:latin typeface="Consolas" panose="020B0609020204030204" pitchFamily="49" charset="0"/>
                        </a:rPr>
                        <a:t>Influence_of_TimeMaybe                      -0.356    -0.711</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1743155215"/>
                  </a:ext>
                </a:extLst>
              </a:tr>
              <a:tr h="200251">
                <a:tc>
                  <a:txBody>
                    <a:bodyPr/>
                    <a:lstStyle/>
                    <a:p>
                      <a:pPr algn="l" fontAlgn="ctr"/>
                      <a:r>
                        <a:rPr lang="en-US" sz="1050" b="0" i="0" u="none" strike="noStrike">
                          <a:solidFill>
                            <a:srgbClr val="000000"/>
                          </a:solidFill>
                          <a:effectLst/>
                          <a:latin typeface="Consolas" panose="020B0609020204030204" pitchFamily="49" charset="0"/>
                        </a:rPr>
                        <a:t>Influence_of_TimeYes                         0.035    -0.959</a:t>
                      </a:r>
                    </a:p>
                  </a:txBody>
                  <a:tcPr marL="5494" marR="5494" marT="5494" marB="0" anchor="ctr">
                    <a:lnL>
                      <a:noFill/>
                    </a:lnL>
                    <a:lnR>
                      <a:noFill/>
                    </a:lnR>
                    <a:lnT>
                      <a:noFill/>
                    </a:lnT>
                    <a:lnB>
                      <a:noFill/>
                    </a:lnB>
                    <a:solidFill>
                      <a:srgbClr val="11AEC7">
                        <a:alpha val="50000"/>
                      </a:srgbClr>
                    </a:solidFill>
                  </a:tcPr>
                </a:tc>
                <a:extLst>
                  <a:ext uri="{0D108BD9-81ED-4DB2-BD59-A6C34878D82A}">
                    <a16:rowId xmlns:a16="http://schemas.microsoft.com/office/drawing/2014/main" val="3227579011"/>
                  </a:ext>
                </a:extLst>
              </a:tr>
              <a:tr h="200251">
                <a:tc>
                  <a:txBody>
                    <a:bodyPr/>
                    <a:lstStyle/>
                    <a:p>
                      <a:pPr algn="l" fontAlgn="ctr"/>
                      <a:r>
                        <a:rPr lang="it-IT" sz="1050" b="1" i="0" u="none" strike="noStrike">
                          <a:solidFill>
                            <a:srgbClr val="000000"/>
                          </a:solidFill>
                          <a:effectLst/>
                          <a:latin typeface="Consolas" panose="020B0609020204030204" pitchFamily="49" charset="0"/>
                        </a:rPr>
                        <a:t>Order_TimeAnytime                            0.281     1.076</a:t>
                      </a:r>
                    </a:p>
                  </a:txBody>
                  <a:tcPr marL="5494" marR="5494" marT="5494" marB="0" anchor="ctr">
                    <a:lnL>
                      <a:noFill/>
                    </a:lnL>
                    <a:lnR>
                      <a:noFill/>
                    </a:lnR>
                    <a:lnT>
                      <a:noFill/>
                    </a:lnT>
                    <a:lnB>
                      <a:noFill/>
                    </a:lnB>
                    <a:solidFill>
                      <a:srgbClr val="11AEC7">
                        <a:alpha val="70000"/>
                      </a:srgbClr>
                    </a:solidFill>
                  </a:tcPr>
                </a:tc>
                <a:extLst>
                  <a:ext uri="{0D108BD9-81ED-4DB2-BD59-A6C34878D82A}">
                    <a16:rowId xmlns:a16="http://schemas.microsoft.com/office/drawing/2014/main" val="232328999"/>
                  </a:ext>
                </a:extLst>
              </a:tr>
              <a:tr h="200251">
                <a:tc>
                  <a:txBody>
                    <a:bodyPr/>
                    <a:lstStyle/>
                    <a:p>
                      <a:pPr algn="l" fontAlgn="ctr"/>
                      <a:r>
                        <a:rPr lang="en-US" sz="1050" b="1" i="0" u="none" strike="noStrike">
                          <a:solidFill>
                            <a:srgbClr val="000000"/>
                          </a:solidFill>
                          <a:effectLst/>
                          <a:latin typeface="Consolas" panose="020B0609020204030204" pitchFamily="49" charset="0"/>
                        </a:rPr>
                        <a:t>Maximum_Wait_Time30 minutes                 -3.029     0.408</a:t>
                      </a:r>
                    </a:p>
                  </a:txBody>
                  <a:tcPr marL="5494" marR="5494" marT="5494" marB="0" anchor="ctr">
                    <a:lnL>
                      <a:noFill/>
                    </a:lnL>
                    <a:lnR>
                      <a:noFill/>
                    </a:lnR>
                    <a:lnT>
                      <a:noFill/>
                    </a:lnT>
                    <a:lnB>
                      <a:noFill/>
                    </a:lnB>
                    <a:solidFill>
                      <a:srgbClr val="11AEC7">
                        <a:alpha val="70000"/>
                      </a:srgbClr>
                    </a:solidFill>
                  </a:tcPr>
                </a:tc>
                <a:extLst>
                  <a:ext uri="{0D108BD9-81ED-4DB2-BD59-A6C34878D82A}">
                    <a16:rowId xmlns:a16="http://schemas.microsoft.com/office/drawing/2014/main" val="48728520"/>
                  </a:ext>
                </a:extLst>
              </a:tr>
              <a:tr h="200251">
                <a:tc>
                  <a:txBody>
                    <a:bodyPr/>
                    <a:lstStyle/>
                    <a:p>
                      <a:pPr algn="l" fontAlgn="ctr"/>
                      <a:r>
                        <a:rPr lang="en-US" sz="1050" b="1" i="0" u="none" strike="noStrike">
                          <a:solidFill>
                            <a:srgbClr val="000000"/>
                          </a:solidFill>
                          <a:effectLst/>
                          <a:latin typeface="Consolas" panose="020B0609020204030204" pitchFamily="49" charset="0"/>
                        </a:rPr>
                        <a:t>Maximum_Wait_Time45 minutes                 -2.910     0.557</a:t>
                      </a:r>
                    </a:p>
                  </a:txBody>
                  <a:tcPr marL="5494" marR="5494" marT="5494" marB="0" anchor="ctr">
                    <a:lnL>
                      <a:noFill/>
                    </a:lnL>
                    <a:lnR>
                      <a:noFill/>
                    </a:lnR>
                    <a:lnT>
                      <a:noFill/>
                    </a:lnT>
                    <a:lnB>
                      <a:noFill/>
                    </a:lnB>
                    <a:solidFill>
                      <a:srgbClr val="11AEC7">
                        <a:alpha val="70000"/>
                      </a:srgbClr>
                    </a:solidFill>
                  </a:tcPr>
                </a:tc>
                <a:extLst>
                  <a:ext uri="{0D108BD9-81ED-4DB2-BD59-A6C34878D82A}">
                    <a16:rowId xmlns:a16="http://schemas.microsoft.com/office/drawing/2014/main" val="1515847768"/>
                  </a:ext>
                </a:extLst>
              </a:tr>
              <a:tr h="200251">
                <a:tc>
                  <a:txBody>
                    <a:bodyPr/>
                    <a:lstStyle/>
                    <a:p>
                      <a:pPr algn="l" fontAlgn="ctr"/>
                      <a:r>
                        <a:rPr lang="en-US" sz="1050" b="1" i="0" u="none" strike="noStrike">
                          <a:solidFill>
                            <a:srgbClr val="000000"/>
                          </a:solidFill>
                          <a:effectLst/>
                          <a:latin typeface="Consolas" panose="020B0609020204030204" pitchFamily="49" charset="0"/>
                        </a:rPr>
                        <a:t>Maximum_Wait_Time&gt; 45 minutes               -2.644     0.912</a:t>
                      </a:r>
                    </a:p>
                  </a:txBody>
                  <a:tcPr marL="5494" marR="5494" marT="5494" marB="0" anchor="ctr">
                    <a:lnL>
                      <a:noFill/>
                    </a:lnL>
                    <a:lnR>
                      <a:noFill/>
                    </a:lnR>
                    <a:lnT>
                      <a:noFill/>
                    </a:lnT>
                    <a:lnB>
                      <a:noFill/>
                    </a:lnB>
                    <a:solidFill>
                      <a:srgbClr val="11AEC7">
                        <a:alpha val="70000"/>
                      </a:srgbClr>
                    </a:solidFill>
                  </a:tcPr>
                </a:tc>
                <a:extLst>
                  <a:ext uri="{0D108BD9-81ED-4DB2-BD59-A6C34878D82A}">
                    <a16:rowId xmlns:a16="http://schemas.microsoft.com/office/drawing/2014/main" val="4264606071"/>
                  </a:ext>
                </a:extLst>
              </a:tr>
              <a:tr h="200251">
                <a:tc>
                  <a:txBody>
                    <a:bodyPr/>
                    <a:lstStyle/>
                    <a:p>
                      <a:pPr algn="l" fontAlgn="ctr"/>
                      <a:r>
                        <a:rPr lang="en-US" sz="1050" b="1" i="0" u="none" strike="noStrike">
                          <a:solidFill>
                            <a:srgbClr val="000000"/>
                          </a:solidFill>
                          <a:effectLst/>
                          <a:latin typeface="Consolas" panose="020B0609020204030204" pitchFamily="49" charset="0"/>
                        </a:rPr>
                        <a:t>Influence_of_RatingMaybe                     2.346     0.815</a:t>
                      </a:r>
                    </a:p>
                  </a:txBody>
                  <a:tcPr marL="5494" marR="5494" marT="5494" marB="0" anchor="ctr">
                    <a:lnL>
                      <a:noFill/>
                    </a:lnL>
                    <a:lnR>
                      <a:noFill/>
                    </a:lnR>
                    <a:lnT>
                      <a:noFill/>
                    </a:lnT>
                    <a:lnB>
                      <a:noFill/>
                    </a:lnB>
                    <a:solidFill>
                      <a:srgbClr val="11AEC7">
                        <a:alpha val="70000"/>
                      </a:srgbClr>
                    </a:solidFill>
                  </a:tcPr>
                </a:tc>
                <a:extLst>
                  <a:ext uri="{0D108BD9-81ED-4DB2-BD59-A6C34878D82A}">
                    <a16:rowId xmlns:a16="http://schemas.microsoft.com/office/drawing/2014/main" val="1575721361"/>
                  </a:ext>
                </a:extLst>
              </a:tr>
              <a:tr h="200251">
                <a:tc>
                  <a:txBody>
                    <a:bodyPr/>
                    <a:lstStyle/>
                    <a:p>
                      <a:pPr algn="l" fontAlgn="ctr"/>
                      <a:r>
                        <a:rPr lang="en-US" sz="1050" b="1" i="0" u="none" strike="noStrike">
                          <a:solidFill>
                            <a:srgbClr val="000000"/>
                          </a:solidFill>
                          <a:effectLst/>
                          <a:latin typeface="Consolas" panose="020B0609020204030204" pitchFamily="49" charset="0"/>
                        </a:rPr>
                        <a:t>Influence_of_RatingYes                       1.165    -0.431</a:t>
                      </a:r>
                    </a:p>
                  </a:txBody>
                  <a:tcPr marL="5494" marR="5494" marT="5494" marB="0" anchor="ctr">
                    <a:lnL>
                      <a:noFill/>
                    </a:lnL>
                    <a:lnR>
                      <a:noFill/>
                    </a:lnR>
                    <a:lnT>
                      <a:noFill/>
                    </a:lnT>
                    <a:lnB>
                      <a:noFill/>
                    </a:lnB>
                    <a:solidFill>
                      <a:srgbClr val="11AEC7">
                        <a:alpha val="70000"/>
                      </a:srgbClr>
                    </a:solidFill>
                  </a:tcPr>
                </a:tc>
                <a:extLst>
                  <a:ext uri="{0D108BD9-81ED-4DB2-BD59-A6C34878D82A}">
                    <a16:rowId xmlns:a16="http://schemas.microsoft.com/office/drawing/2014/main" val="2970075802"/>
                  </a:ext>
                </a:extLst>
              </a:tr>
            </a:tbl>
          </a:graphicData>
        </a:graphic>
      </p:graphicFrame>
    </p:spTree>
    <p:extLst>
      <p:ext uri="{BB962C8B-B14F-4D97-AF65-F5344CB8AC3E}">
        <p14:creationId xmlns:p14="http://schemas.microsoft.com/office/powerpoint/2010/main" val="194437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46F783D-1913-5509-841E-55CF25AEA17B}"/>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E22D132B-F007-3FAA-5B80-CC08809AE620}"/>
              </a:ext>
            </a:extLst>
          </p:cNvPr>
          <p:cNvSpPr>
            <a:spLocks noGrp="1"/>
          </p:cNvSpPr>
          <p:nvPr>
            <p:ph type="sldNum" sz="quarter" idx="12"/>
          </p:nvPr>
        </p:nvSpPr>
        <p:spPr/>
        <p:txBody>
          <a:bodyPr/>
          <a:lstStyle/>
          <a:p>
            <a:pPr rtl="0"/>
            <a:fld id="{06FEDF93-2BFD-41CA-ABC7-B039102F3792}" type="slidenum">
              <a:rPr lang="it-IT" noProof="0" smtClean="0"/>
              <a:t>36</a:t>
            </a:fld>
            <a:endParaRPr lang="it-IT" noProof="0"/>
          </a:p>
        </p:txBody>
      </p:sp>
      <p:cxnSp>
        <p:nvCxnSpPr>
          <p:cNvPr id="5" name="Connettore diritto 4">
            <a:extLst>
              <a:ext uri="{FF2B5EF4-FFF2-40B4-BE49-F238E27FC236}">
                <a16:creationId xmlns:a16="http://schemas.microsoft.com/office/drawing/2014/main" id="{4F9C6498-4E79-7286-D786-CE802468DE7D}"/>
              </a:ext>
              <a:ext uri="{C183D7F6-B498-43B3-948B-1728B52AA6E4}">
                <adec:decorative xmlns:adec="http://schemas.microsoft.com/office/drawing/2017/decorative" xmlns="" val="1"/>
              </a:ext>
            </a:extLst>
          </p:cNvPr>
          <p:cNvCxnSpPr>
            <a:cxnSpLocks/>
          </p:cNvCxnSpPr>
          <p:nvPr/>
        </p:nvCxnSpPr>
        <p:spPr>
          <a:xfrm>
            <a:off x="8153400" y="522898"/>
            <a:ext cx="4038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3DCFFB6E-8AB9-00E0-2F67-5B86FE4143FF}"/>
              </a:ext>
              <a:ext uri="{C183D7F6-B498-43B3-948B-1728B52AA6E4}">
                <adec:decorative xmlns:adec="http://schemas.microsoft.com/office/drawing/2017/decorative" xmlns="" val="1"/>
              </a:ext>
            </a:extLst>
          </p:cNvPr>
          <p:cNvCxnSpPr>
            <a:cxnSpLocks/>
          </p:cNvCxnSpPr>
          <p:nvPr/>
        </p:nvCxnSpPr>
        <p:spPr>
          <a:xfrm>
            <a:off x="0" y="522898"/>
            <a:ext cx="40386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60519359-17B5-709C-7147-A482A1C4E495}"/>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8" name="Gruppo 7">
            <a:extLst>
              <a:ext uri="{FF2B5EF4-FFF2-40B4-BE49-F238E27FC236}">
                <a16:creationId xmlns:a16="http://schemas.microsoft.com/office/drawing/2014/main" id="{D0DE6569-14FB-17B0-6ECD-10D3DCCCD232}"/>
              </a:ext>
            </a:extLst>
          </p:cNvPr>
          <p:cNvGrpSpPr/>
          <p:nvPr/>
        </p:nvGrpSpPr>
        <p:grpSpPr>
          <a:xfrm>
            <a:off x="57941" y="39976"/>
            <a:ext cx="467045" cy="460066"/>
            <a:chOff x="958963" y="1184423"/>
            <a:chExt cx="1828800" cy="1801474"/>
          </a:xfrm>
        </p:grpSpPr>
        <p:sp>
          <p:nvSpPr>
            <p:cNvPr id="9" name="Ovale 8">
              <a:extLst>
                <a:ext uri="{FF2B5EF4-FFF2-40B4-BE49-F238E27FC236}">
                  <a16:creationId xmlns:a16="http://schemas.microsoft.com/office/drawing/2014/main" id="{579C9FB8-AE3E-8DE5-5F73-FD387640C2EF}"/>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0" name="Elemento grafico 16">
              <a:extLst>
                <a:ext uri="{FF2B5EF4-FFF2-40B4-BE49-F238E27FC236}">
                  <a16:creationId xmlns:a16="http://schemas.microsoft.com/office/drawing/2014/main" id="{9344CFB1-B6B1-8037-B3C3-451C9BC8DF78}"/>
                </a:ext>
              </a:extLst>
            </p:cNvPr>
            <p:cNvPicPr>
              <a:picLocks noChangeAspect="1"/>
            </p:cNvPicPr>
            <p:nvPr/>
          </p:nvPicPr>
          <p:blipFill>
            <a:blip r:embed="rId2" cstate="hqprint">
              <a:alphaModFix/>
              <a:lum bright="70000" contrast="-70000"/>
              <a:extLst>
                <a:ext uri="{BEBA8EAE-BF5A-486C-A8C5-ECC9F3942E4B}">
                  <a14:imgProps xmlns:a14="http://schemas.microsoft.com/office/drawing/2010/main">
                    <a14:imgLayer r:embed="rId3">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11" name="Titolo 1">
            <a:extLst>
              <a:ext uri="{FF2B5EF4-FFF2-40B4-BE49-F238E27FC236}">
                <a16:creationId xmlns:a16="http://schemas.microsoft.com/office/drawing/2014/main" id="{F35BF5AB-E240-56DD-4411-7197EA2DC581}"/>
              </a:ext>
            </a:extLst>
          </p:cNvPr>
          <p:cNvSpPr txBox="1">
            <a:spLocks/>
          </p:cNvSpPr>
          <p:nvPr/>
        </p:nvSpPr>
        <p:spPr>
          <a:xfrm>
            <a:off x="228600" y="13806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Effetti dei coefficienti</a:t>
            </a:r>
          </a:p>
        </p:txBody>
      </p:sp>
      <p:pic>
        <p:nvPicPr>
          <p:cNvPr id="14" name="Immagine 13">
            <a:extLst>
              <a:ext uri="{FF2B5EF4-FFF2-40B4-BE49-F238E27FC236}">
                <a16:creationId xmlns:a16="http://schemas.microsoft.com/office/drawing/2014/main" id="{58727340-64A1-E27D-4F66-AC9C472BEAD7}"/>
              </a:ext>
            </a:extLst>
          </p:cNvPr>
          <p:cNvPicPr>
            <a:picLocks noChangeAspect="1"/>
          </p:cNvPicPr>
          <p:nvPr/>
        </p:nvPicPr>
        <p:blipFill>
          <a:blip r:embed="rId4"/>
          <a:stretch>
            <a:fillRect/>
          </a:stretch>
        </p:blipFill>
        <p:spPr>
          <a:xfrm>
            <a:off x="405763" y="3476450"/>
            <a:ext cx="4286496" cy="2754125"/>
          </a:xfrm>
          <a:prstGeom prst="rect">
            <a:avLst/>
          </a:prstGeom>
        </p:spPr>
      </p:pic>
      <p:pic>
        <p:nvPicPr>
          <p:cNvPr id="16" name="Immagine 15">
            <a:extLst>
              <a:ext uri="{FF2B5EF4-FFF2-40B4-BE49-F238E27FC236}">
                <a16:creationId xmlns:a16="http://schemas.microsoft.com/office/drawing/2014/main" id="{95CF7936-5144-3577-5D00-BF318696F562}"/>
              </a:ext>
            </a:extLst>
          </p:cNvPr>
          <p:cNvPicPr>
            <a:picLocks noChangeAspect="1"/>
          </p:cNvPicPr>
          <p:nvPr/>
        </p:nvPicPr>
        <p:blipFill>
          <a:blip r:embed="rId5"/>
          <a:stretch>
            <a:fillRect/>
          </a:stretch>
        </p:blipFill>
        <p:spPr>
          <a:xfrm>
            <a:off x="3950779" y="991099"/>
            <a:ext cx="4165564" cy="2652030"/>
          </a:xfrm>
          <a:prstGeom prst="rect">
            <a:avLst/>
          </a:prstGeom>
        </p:spPr>
      </p:pic>
      <p:pic>
        <p:nvPicPr>
          <p:cNvPr id="18" name="Immagine 17">
            <a:extLst>
              <a:ext uri="{FF2B5EF4-FFF2-40B4-BE49-F238E27FC236}">
                <a16:creationId xmlns:a16="http://schemas.microsoft.com/office/drawing/2014/main" id="{00E67D6D-3A1B-0903-980E-FC863CC75A38}"/>
              </a:ext>
            </a:extLst>
          </p:cNvPr>
          <p:cNvPicPr>
            <a:picLocks noChangeAspect="1"/>
          </p:cNvPicPr>
          <p:nvPr/>
        </p:nvPicPr>
        <p:blipFill>
          <a:blip r:embed="rId6"/>
          <a:stretch>
            <a:fillRect/>
          </a:stretch>
        </p:blipFill>
        <p:spPr>
          <a:xfrm>
            <a:off x="7499741" y="3476450"/>
            <a:ext cx="4286496" cy="2757818"/>
          </a:xfrm>
          <a:prstGeom prst="rect">
            <a:avLst/>
          </a:prstGeom>
        </p:spPr>
      </p:pic>
      <p:sp>
        <p:nvSpPr>
          <p:cNvPr id="21" name="Titolo 1">
            <a:extLst>
              <a:ext uri="{FF2B5EF4-FFF2-40B4-BE49-F238E27FC236}">
                <a16:creationId xmlns:a16="http://schemas.microsoft.com/office/drawing/2014/main" id="{AEB66E91-7F48-70AF-3FBD-42F90FA56D04}"/>
              </a:ext>
            </a:extLst>
          </p:cNvPr>
          <p:cNvSpPr txBox="1">
            <a:spLocks/>
          </p:cNvSpPr>
          <p:nvPr/>
        </p:nvSpPr>
        <p:spPr>
          <a:xfrm>
            <a:off x="228600" y="607875"/>
            <a:ext cx="117348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000">
                <a:solidFill>
                  <a:schemeClr val="tx1">
                    <a:lumMod val="75000"/>
                    <a:lumOff val="25000"/>
                  </a:schemeClr>
                </a:solidFill>
              </a:rPr>
              <a:t>Variabili demografiche</a:t>
            </a:r>
          </a:p>
        </p:txBody>
      </p:sp>
    </p:spTree>
    <p:extLst>
      <p:ext uri="{BB962C8B-B14F-4D97-AF65-F5344CB8AC3E}">
        <p14:creationId xmlns:p14="http://schemas.microsoft.com/office/powerpoint/2010/main" val="3513648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FC350D0-28F8-D18D-C6BE-7EB5C657B4B9}"/>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43875E3C-3FF6-A544-B780-BF4AFF1531A0}"/>
              </a:ext>
            </a:extLst>
          </p:cNvPr>
          <p:cNvSpPr>
            <a:spLocks noGrp="1"/>
          </p:cNvSpPr>
          <p:nvPr>
            <p:ph type="sldNum" sz="quarter" idx="12"/>
          </p:nvPr>
        </p:nvSpPr>
        <p:spPr/>
        <p:txBody>
          <a:bodyPr/>
          <a:lstStyle/>
          <a:p>
            <a:pPr rtl="0"/>
            <a:fld id="{06FEDF93-2BFD-41CA-ABC7-B039102F3792}" type="slidenum">
              <a:rPr lang="it-IT" noProof="0" smtClean="0"/>
              <a:t>37</a:t>
            </a:fld>
            <a:endParaRPr lang="it-IT" noProof="0"/>
          </a:p>
        </p:txBody>
      </p:sp>
      <p:cxnSp>
        <p:nvCxnSpPr>
          <p:cNvPr id="4" name="Connettore diritto 3">
            <a:extLst>
              <a:ext uri="{FF2B5EF4-FFF2-40B4-BE49-F238E27FC236}">
                <a16:creationId xmlns:a16="http://schemas.microsoft.com/office/drawing/2014/main" id="{E1EE0390-32F3-15AC-792D-2C154CC109BB}"/>
              </a:ext>
              <a:ext uri="{C183D7F6-B498-43B3-948B-1728B52AA6E4}">
                <adec:decorative xmlns:adec="http://schemas.microsoft.com/office/drawing/2017/decorative" xmlns="" val="1"/>
              </a:ext>
            </a:extLst>
          </p:cNvPr>
          <p:cNvCxnSpPr>
            <a:cxnSpLocks/>
          </p:cNvCxnSpPr>
          <p:nvPr/>
        </p:nvCxnSpPr>
        <p:spPr>
          <a:xfrm>
            <a:off x="8153400" y="522898"/>
            <a:ext cx="4038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E5B1B737-DFBA-A1B1-B209-B816AD743900}"/>
              </a:ext>
              <a:ext uri="{C183D7F6-B498-43B3-948B-1728B52AA6E4}">
                <adec:decorative xmlns:adec="http://schemas.microsoft.com/office/drawing/2017/decorative" xmlns="" val="1"/>
              </a:ext>
            </a:extLst>
          </p:cNvPr>
          <p:cNvCxnSpPr>
            <a:cxnSpLocks/>
          </p:cNvCxnSpPr>
          <p:nvPr/>
        </p:nvCxnSpPr>
        <p:spPr>
          <a:xfrm>
            <a:off x="0" y="522898"/>
            <a:ext cx="40386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ttangolo: Angoli arrotondati 18">
            <a:extLst>
              <a:ext uri="{FF2B5EF4-FFF2-40B4-BE49-F238E27FC236}">
                <a16:creationId xmlns:a16="http://schemas.microsoft.com/office/drawing/2014/main" id="{28FA78C3-7EAC-450A-3E65-B9DB5CC23C19}"/>
              </a:ext>
              <a:ext uri="{C183D7F6-B498-43B3-948B-1728B52AA6E4}">
                <adec:decorative xmlns:adec="http://schemas.microsoft.com/office/drawing/2017/decorative" xmlns="" val="1"/>
              </a:ext>
            </a:extLst>
          </p:cNvPr>
          <p:cNvSpPr/>
          <p:nvPr/>
        </p:nvSpPr>
        <p:spPr>
          <a:xfrm>
            <a:off x="405763" y="61205"/>
            <a:ext cx="2309434" cy="41760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Segmentazione</a:t>
            </a:r>
            <a:endParaRPr lang="it-IT" sz="1700">
              <a:solidFill>
                <a:schemeClr val="bg1"/>
              </a:solidFill>
              <a:latin typeface="+mj-lt"/>
            </a:endParaRPr>
          </a:p>
        </p:txBody>
      </p:sp>
      <p:grpSp>
        <p:nvGrpSpPr>
          <p:cNvPr id="7" name="Gruppo 6">
            <a:extLst>
              <a:ext uri="{FF2B5EF4-FFF2-40B4-BE49-F238E27FC236}">
                <a16:creationId xmlns:a16="http://schemas.microsoft.com/office/drawing/2014/main" id="{7017265A-E6DA-BB9F-3798-657E2BCC041A}"/>
              </a:ext>
            </a:extLst>
          </p:cNvPr>
          <p:cNvGrpSpPr/>
          <p:nvPr/>
        </p:nvGrpSpPr>
        <p:grpSpPr>
          <a:xfrm>
            <a:off x="57941" y="10479"/>
            <a:ext cx="467045" cy="460066"/>
            <a:chOff x="958963" y="1184423"/>
            <a:chExt cx="1828800" cy="1801474"/>
          </a:xfrm>
        </p:grpSpPr>
        <p:sp>
          <p:nvSpPr>
            <p:cNvPr id="8" name="Ovale 7">
              <a:extLst>
                <a:ext uri="{FF2B5EF4-FFF2-40B4-BE49-F238E27FC236}">
                  <a16:creationId xmlns:a16="http://schemas.microsoft.com/office/drawing/2014/main" id="{16887B7F-823E-441C-789F-F7D37DEC6206}"/>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16">
              <a:extLst>
                <a:ext uri="{FF2B5EF4-FFF2-40B4-BE49-F238E27FC236}">
                  <a16:creationId xmlns:a16="http://schemas.microsoft.com/office/drawing/2014/main" id="{A47BEBF1-9578-EDA7-F5B7-87EF3AB065F1}"/>
                </a:ext>
              </a:extLst>
            </p:cNvPr>
            <p:cNvPicPr>
              <a:picLocks noChangeAspect="1"/>
            </p:cNvPicPr>
            <p:nvPr/>
          </p:nvPicPr>
          <p:blipFill>
            <a:blip r:embed="rId3" cstate="hqprint">
              <a:alphaModFix/>
              <a:lum bright="70000" contrast="-70000"/>
              <a:extLst>
                <a:ext uri="{BEBA8EAE-BF5A-486C-A8C5-ECC9F3942E4B}">
                  <a14:imgProps xmlns:a14="http://schemas.microsoft.com/office/drawing/2010/main">
                    <a14:imgLayer r:embed="rId4">
                      <a14:imgEffect>
                        <a14:sharpenSoften amount="100000"/>
                      </a14:imgEffect>
                      <a14:imgEffect>
                        <a14:colorTemperature colorTemp="11208"/>
                      </a14:imgEffect>
                      <a14:imgEffect>
                        <a14:saturation sat="400000"/>
                      </a14:imgEffect>
                      <a14:imgEffect>
                        <a14:brightnessContrast bright="100000" contrast="-70000"/>
                      </a14:imgEffect>
                    </a14:imgLayer>
                  </a14:imgProps>
                </a:ext>
                <a:ext uri="{28A0092B-C50C-407E-A947-70E740481C1C}">
                  <a14:useLocalDpi xmlns:a14="http://schemas.microsoft.com/office/drawing/2010/main" val="0"/>
                </a:ext>
              </a:extLst>
            </a:blip>
            <a:srcRect/>
            <a:stretch/>
          </p:blipFill>
          <p:spPr>
            <a:xfrm>
              <a:off x="1174204" y="1386001"/>
              <a:ext cx="1398318" cy="1398318"/>
            </a:xfrm>
            <a:prstGeom prst="rect">
              <a:avLst/>
            </a:prstGeom>
          </p:spPr>
        </p:pic>
      </p:grpSp>
      <p:sp>
        <p:nvSpPr>
          <p:cNvPr id="10" name="Titolo 1">
            <a:extLst>
              <a:ext uri="{FF2B5EF4-FFF2-40B4-BE49-F238E27FC236}">
                <a16:creationId xmlns:a16="http://schemas.microsoft.com/office/drawing/2014/main" id="{D8107188-40BA-B319-A44E-FF1DB352783A}"/>
              </a:ext>
            </a:extLst>
          </p:cNvPr>
          <p:cNvSpPr txBox="1">
            <a:spLocks/>
          </p:cNvSpPr>
          <p:nvPr/>
        </p:nvSpPr>
        <p:spPr>
          <a:xfrm>
            <a:off x="228600" y="138066"/>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Conclusioni</a:t>
            </a:r>
          </a:p>
          <a:p>
            <a:pPr algn="ctr" rtl="0"/>
            <a:r>
              <a:rPr lang="it-IT" sz="2000">
                <a:solidFill>
                  <a:schemeClr val="tx1">
                    <a:lumMod val="75000"/>
                    <a:lumOff val="25000"/>
                  </a:schemeClr>
                </a:solidFill>
              </a:rPr>
              <a:t>Identikit dei cluster</a:t>
            </a:r>
          </a:p>
        </p:txBody>
      </p:sp>
      <p:grpSp>
        <p:nvGrpSpPr>
          <p:cNvPr id="24" name="Gruppo 23">
            <a:extLst>
              <a:ext uri="{FF2B5EF4-FFF2-40B4-BE49-F238E27FC236}">
                <a16:creationId xmlns:a16="http://schemas.microsoft.com/office/drawing/2014/main" id="{37012022-D943-A4ED-A97A-2A4F4A41C3FE}"/>
              </a:ext>
            </a:extLst>
          </p:cNvPr>
          <p:cNvGrpSpPr/>
          <p:nvPr/>
        </p:nvGrpSpPr>
        <p:grpSpPr>
          <a:xfrm>
            <a:off x="429513" y="1206024"/>
            <a:ext cx="5735314" cy="1384996"/>
            <a:chOff x="429513" y="1071114"/>
            <a:chExt cx="5735314" cy="1384996"/>
          </a:xfrm>
        </p:grpSpPr>
        <p:sp>
          <p:nvSpPr>
            <p:cNvPr id="13" name="CasellaDiTesto 12">
              <a:extLst>
                <a:ext uri="{FF2B5EF4-FFF2-40B4-BE49-F238E27FC236}">
                  <a16:creationId xmlns:a16="http://schemas.microsoft.com/office/drawing/2014/main" id="{D6DA7585-87AA-302C-779B-41552FBF02ED}"/>
                </a:ext>
              </a:extLst>
            </p:cNvPr>
            <p:cNvSpPr txBox="1"/>
            <p:nvPr/>
          </p:nvSpPr>
          <p:spPr>
            <a:xfrm>
              <a:off x="798845" y="1071114"/>
              <a:ext cx="5365982" cy="1384995"/>
            </a:xfrm>
            <a:prstGeom prst="rect">
              <a:avLst/>
            </a:prstGeom>
            <a:solidFill>
              <a:srgbClr val="FAC6D0"/>
            </a:solidFill>
          </p:spPr>
          <p:txBody>
            <a:bodyPr wrap="square" rtlCol="0">
              <a:spAutoFit/>
            </a:bodyPr>
            <a:lstStyle/>
            <a:p>
              <a:pPr lvl="1"/>
              <a:r>
                <a:rPr lang="en-US" sz="1400"/>
                <a:t>-    </a:t>
              </a:r>
              <a:r>
                <a:rPr lang="en-US" sz="1400" b="1" err="1"/>
                <a:t>Studente</a:t>
              </a:r>
              <a:endParaRPr lang="en-US" sz="1400" b="1"/>
            </a:p>
            <a:p>
              <a:pPr marL="742950" lvl="1" indent="-285750">
                <a:buFontTx/>
                <a:buChar char="-"/>
              </a:pPr>
              <a:r>
                <a:rPr lang="en-US" sz="1400" err="1"/>
                <a:t>Preferisce</a:t>
              </a:r>
              <a:r>
                <a:rPr lang="en-US" sz="1400"/>
                <a:t> </a:t>
              </a:r>
              <a:r>
                <a:rPr lang="en-US" sz="1400" err="1"/>
                <a:t>ordinare</a:t>
              </a:r>
              <a:r>
                <a:rPr lang="en-US" sz="1400"/>
                <a:t> a </a:t>
              </a:r>
              <a:r>
                <a:rPr lang="en-US" sz="1400" b="1" err="1"/>
                <a:t>pranzo</a:t>
              </a:r>
              <a:endParaRPr lang="en-US" sz="1400" b="1"/>
            </a:p>
            <a:p>
              <a:pPr marL="742950" lvl="1" indent="-285750">
                <a:buFontTx/>
                <a:buChar char="-"/>
              </a:pPr>
              <a:r>
                <a:rPr lang="en-US" sz="1400"/>
                <a:t>È </a:t>
              </a:r>
              <a:r>
                <a:rPr lang="en-US" sz="1400" err="1"/>
                <a:t>disposto</a:t>
              </a:r>
              <a:r>
                <a:rPr lang="en-US" sz="1400"/>
                <a:t> ad </a:t>
              </a:r>
              <a:r>
                <a:rPr lang="en-US" sz="1400" b="1" err="1"/>
                <a:t>aspettare</a:t>
              </a:r>
              <a:r>
                <a:rPr lang="en-US" sz="1400"/>
                <a:t> tanto </a:t>
              </a:r>
            </a:p>
            <a:p>
              <a:pPr marL="742950" lvl="1" indent="-285750">
                <a:buFontTx/>
                <a:buChar char="-"/>
              </a:pPr>
              <a:r>
                <a:rPr lang="en-US" sz="1400" b="1"/>
                <a:t>Non molto </a:t>
              </a:r>
              <a:r>
                <a:rPr lang="en-US" sz="1400" b="1" err="1"/>
                <a:t>interessato</a:t>
              </a:r>
              <a:r>
                <a:rPr lang="en-US" sz="1400" b="1"/>
                <a:t> al rating </a:t>
              </a:r>
              <a:r>
                <a:rPr lang="en-US" sz="1400"/>
                <a:t>del ristorante</a:t>
              </a:r>
            </a:p>
            <a:p>
              <a:pPr marL="742950" lvl="1" indent="-285750">
                <a:buFontTx/>
                <a:buChar char="-"/>
              </a:pPr>
              <a:r>
                <a:rPr lang="en-US" sz="1400" err="1"/>
                <a:t>Più</a:t>
              </a:r>
              <a:r>
                <a:rPr lang="en-US" sz="1400"/>
                <a:t> </a:t>
              </a:r>
              <a:r>
                <a:rPr lang="en-US" sz="1400" b="1" err="1"/>
                <a:t>propenso</a:t>
              </a:r>
              <a:r>
                <a:rPr lang="en-US" sz="1400" b="1"/>
                <a:t> ad </a:t>
              </a:r>
              <a:r>
                <a:rPr lang="en-US" sz="1400" b="1" err="1"/>
                <a:t>acquistare</a:t>
              </a:r>
              <a:r>
                <a:rPr lang="en-US" sz="1400" b="1"/>
                <a:t> </a:t>
              </a:r>
              <a:r>
                <a:rPr lang="en-US" sz="1400" b="1" err="1"/>
                <a:t>cibi</a:t>
              </a:r>
              <a:r>
                <a:rPr lang="en-US" sz="1400" b="1"/>
                <a:t> </a:t>
              </a:r>
              <a:r>
                <a:rPr lang="en-US" sz="1400" b="1" err="1"/>
                <a:t>vegetariani</a:t>
              </a:r>
              <a:endParaRPr lang="en-US" sz="1400" b="1"/>
            </a:p>
            <a:p>
              <a:pPr marL="742950" lvl="1" indent="-285750">
                <a:buFontTx/>
                <a:buChar char="-"/>
              </a:pPr>
              <a:r>
                <a:rPr lang="en-US" sz="1400" err="1"/>
                <a:t>Ordina</a:t>
              </a:r>
              <a:r>
                <a:rPr lang="en-US" sz="1400"/>
                <a:t> </a:t>
              </a:r>
              <a:r>
                <a:rPr lang="en-US" sz="1400" b="1"/>
                <a:t>o solo </a:t>
              </a:r>
              <a:r>
                <a:rPr lang="en-US" sz="1400" b="1" err="1"/>
                <a:t>nei</a:t>
              </a:r>
              <a:r>
                <a:rPr lang="en-US" sz="1400" b="1"/>
                <a:t> </a:t>
              </a:r>
              <a:r>
                <a:rPr lang="en-US" sz="1400" b="1" err="1"/>
                <a:t>giorni</a:t>
              </a:r>
              <a:r>
                <a:rPr lang="en-US" sz="1400" b="1"/>
                <a:t> </a:t>
              </a:r>
              <a:r>
                <a:rPr lang="en-US" sz="1400" b="1" err="1"/>
                <a:t>feriali</a:t>
              </a:r>
              <a:r>
                <a:rPr lang="en-US" sz="1400" b="1"/>
                <a:t> o solo </a:t>
              </a:r>
              <a:r>
                <a:rPr lang="en-US" sz="1400" b="1" err="1"/>
                <a:t>nei</a:t>
              </a:r>
              <a:r>
                <a:rPr lang="en-US" sz="1400" b="1"/>
                <a:t> </a:t>
              </a:r>
              <a:r>
                <a:rPr lang="en-US" sz="1400" b="1" err="1"/>
                <a:t>festivi</a:t>
              </a:r>
              <a:endParaRPr lang="en-US" sz="1400" b="1"/>
            </a:p>
          </p:txBody>
        </p:sp>
        <p:sp>
          <p:nvSpPr>
            <p:cNvPr id="20" name="CasellaDiTesto 19">
              <a:extLst>
                <a:ext uri="{FF2B5EF4-FFF2-40B4-BE49-F238E27FC236}">
                  <a16:creationId xmlns:a16="http://schemas.microsoft.com/office/drawing/2014/main" id="{A3DFBBA2-C844-A03A-8569-26F2DB128665}"/>
                </a:ext>
              </a:extLst>
            </p:cNvPr>
            <p:cNvSpPr txBox="1"/>
            <p:nvPr/>
          </p:nvSpPr>
          <p:spPr>
            <a:xfrm rot="16200000">
              <a:off x="-78319" y="1578946"/>
              <a:ext cx="1384996" cy="369332"/>
            </a:xfrm>
            <a:prstGeom prst="rect">
              <a:avLst/>
            </a:prstGeom>
            <a:solidFill>
              <a:srgbClr val="F05A77"/>
            </a:solidFill>
          </p:spPr>
          <p:txBody>
            <a:bodyPr wrap="square" rtlCol="0">
              <a:spAutoFit/>
            </a:bodyPr>
            <a:lstStyle/>
            <a:p>
              <a:r>
                <a:rPr lang="en-US" b="1">
                  <a:solidFill>
                    <a:schemeClr val="bg1"/>
                  </a:solidFill>
                </a:rPr>
                <a:t>Cluster 1</a:t>
              </a:r>
              <a:endParaRPr lang="it-IT" b="1">
                <a:solidFill>
                  <a:schemeClr val="bg1"/>
                </a:solidFill>
              </a:endParaRPr>
            </a:p>
          </p:txBody>
        </p:sp>
      </p:grpSp>
      <p:grpSp>
        <p:nvGrpSpPr>
          <p:cNvPr id="25" name="Gruppo 24">
            <a:extLst>
              <a:ext uri="{FF2B5EF4-FFF2-40B4-BE49-F238E27FC236}">
                <a16:creationId xmlns:a16="http://schemas.microsoft.com/office/drawing/2014/main" id="{21676BB1-C590-E023-BC9B-4A14F9D63FDB}"/>
              </a:ext>
            </a:extLst>
          </p:cNvPr>
          <p:cNvGrpSpPr/>
          <p:nvPr/>
        </p:nvGrpSpPr>
        <p:grpSpPr>
          <a:xfrm>
            <a:off x="428068" y="2834643"/>
            <a:ext cx="5713007" cy="1600438"/>
            <a:chOff x="428068" y="2699733"/>
            <a:chExt cx="5713007" cy="1600438"/>
          </a:xfrm>
        </p:grpSpPr>
        <p:sp>
          <p:nvSpPr>
            <p:cNvPr id="15" name="CasellaDiTesto 14">
              <a:extLst>
                <a:ext uri="{FF2B5EF4-FFF2-40B4-BE49-F238E27FC236}">
                  <a16:creationId xmlns:a16="http://schemas.microsoft.com/office/drawing/2014/main" id="{567C6060-8706-28A1-B169-D22B8BDE3568}"/>
                </a:ext>
              </a:extLst>
            </p:cNvPr>
            <p:cNvSpPr txBox="1"/>
            <p:nvPr/>
          </p:nvSpPr>
          <p:spPr>
            <a:xfrm>
              <a:off x="775094" y="2699733"/>
              <a:ext cx="5365981" cy="1600438"/>
            </a:xfrm>
            <a:prstGeom prst="rect">
              <a:avLst/>
            </a:prstGeom>
            <a:solidFill>
              <a:srgbClr val="DFE2C4"/>
            </a:solidFill>
          </p:spPr>
          <p:txBody>
            <a:bodyPr wrap="square">
              <a:spAutoFit/>
            </a:bodyPr>
            <a:lstStyle/>
            <a:p>
              <a:pPr marL="742950" lvl="1" indent="-285750">
                <a:buFontTx/>
                <a:buChar char="-"/>
              </a:pPr>
              <a:r>
                <a:rPr lang="en-US" sz="1400" b="1"/>
                <a:t>Non </a:t>
              </a:r>
              <a:r>
                <a:rPr lang="en-US" sz="1400" b="1" err="1"/>
                <a:t>studente</a:t>
              </a:r>
              <a:endParaRPr lang="en-US" sz="1400" b="1"/>
            </a:p>
            <a:p>
              <a:pPr marL="742950" lvl="1" indent="-285750">
                <a:buFontTx/>
                <a:buChar char="-"/>
              </a:pPr>
              <a:r>
                <a:rPr lang="en-US" sz="1400" b="1" err="1"/>
                <a:t>Sposato</a:t>
              </a:r>
              <a:endParaRPr lang="en-US" sz="1400" b="1"/>
            </a:p>
            <a:p>
              <a:pPr marL="742950" lvl="1" indent="-285750">
                <a:buFontTx/>
                <a:buChar char="-"/>
              </a:pPr>
              <a:r>
                <a:rPr lang="en-US" sz="1400" err="1"/>
                <a:t>Acquista</a:t>
              </a:r>
              <a:r>
                <a:rPr lang="en-US" sz="1400"/>
                <a:t> </a:t>
              </a:r>
              <a:r>
                <a:rPr lang="en-US" sz="1400" err="1"/>
                <a:t>prevalentemente</a:t>
              </a:r>
              <a:r>
                <a:rPr lang="en-US" sz="1400"/>
                <a:t> a </a:t>
              </a:r>
              <a:r>
                <a:rPr lang="en-US" sz="1400" b="1" err="1"/>
                <a:t>cena</a:t>
              </a:r>
              <a:endParaRPr lang="en-US" sz="1400" b="1"/>
            </a:p>
            <a:p>
              <a:pPr marL="742950" lvl="1" indent="-285750">
                <a:buFontTx/>
                <a:buChar char="-"/>
              </a:pPr>
              <a:r>
                <a:rPr lang="en-US" sz="1400" b="1"/>
                <a:t>Non è </a:t>
              </a:r>
              <a:r>
                <a:rPr lang="en-US" sz="1400" b="1" err="1"/>
                <a:t>affatto</a:t>
              </a:r>
              <a:r>
                <a:rPr lang="en-US" sz="1400" b="1"/>
                <a:t> </a:t>
              </a:r>
              <a:r>
                <a:rPr lang="en-US" sz="1400" b="1" err="1"/>
                <a:t>paziente</a:t>
              </a:r>
              <a:r>
                <a:rPr lang="en-US" sz="1400" b="1"/>
                <a:t> </a:t>
              </a:r>
            </a:p>
            <a:p>
              <a:pPr marL="742950" lvl="1" indent="-285750">
                <a:buFontTx/>
                <a:buChar char="-"/>
              </a:pPr>
              <a:r>
                <a:rPr lang="en-US" sz="1400"/>
                <a:t>Il </a:t>
              </a:r>
              <a:r>
                <a:rPr lang="en-US" sz="1400" b="1"/>
                <a:t>rating del ristorante è molto </a:t>
              </a:r>
              <a:r>
                <a:rPr lang="en-US" sz="1400" b="1" err="1"/>
                <a:t>influente</a:t>
              </a:r>
              <a:endParaRPr lang="en-US" sz="1400" b="1"/>
            </a:p>
            <a:p>
              <a:pPr marL="742950" lvl="1" indent="-285750">
                <a:buFontTx/>
                <a:buChar char="-"/>
              </a:pPr>
              <a:r>
                <a:rPr lang="en-US" sz="1400" b="1"/>
                <a:t>Non </a:t>
              </a:r>
              <a:r>
                <a:rPr lang="en-US" sz="1400" b="1" err="1"/>
                <a:t>troppo</a:t>
              </a:r>
              <a:r>
                <a:rPr lang="en-US" sz="1400" b="1"/>
                <a:t> </a:t>
              </a:r>
              <a:r>
                <a:rPr lang="en-US" sz="1400" b="1" err="1"/>
                <a:t>propenso</a:t>
              </a:r>
              <a:r>
                <a:rPr lang="en-US" sz="1400" b="1"/>
                <a:t> </a:t>
              </a:r>
              <a:r>
                <a:rPr lang="en-US" sz="1400" b="1" err="1"/>
                <a:t>all’acquisto</a:t>
              </a:r>
              <a:r>
                <a:rPr lang="en-US" sz="1400" b="1"/>
                <a:t> di </a:t>
              </a:r>
              <a:r>
                <a:rPr lang="en-US" sz="1400" b="1" err="1"/>
                <a:t>prodotti</a:t>
              </a:r>
              <a:r>
                <a:rPr lang="en-US" sz="1400" b="1"/>
                <a:t> </a:t>
              </a:r>
              <a:r>
                <a:rPr lang="en-US" sz="1400" b="1" err="1"/>
                <a:t>vegetariani</a:t>
              </a:r>
              <a:endParaRPr lang="en-US" sz="1400" b="1"/>
            </a:p>
            <a:p>
              <a:pPr marL="742950" lvl="1" indent="-285750">
                <a:buFontTx/>
                <a:buChar char="-"/>
              </a:pPr>
              <a:r>
                <a:rPr lang="en-US" sz="1400" err="1"/>
                <a:t>Acquista</a:t>
              </a:r>
              <a:r>
                <a:rPr lang="en-US" sz="1400"/>
                <a:t> </a:t>
              </a:r>
              <a:r>
                <a:rPr lang="en-US" sz="1400" err="1"/>
                <a:t>durante</a:t>
              </a:r>
              <a:r>
                <a:rPr lang="en-US" sz="1400"/>
                <a:t> </a:t>
              </a:r>
              <a:r>
                <a:rPr lang="en-US" sz="1400" b="1" err="1"/>
                <a:t>tutta</a:t>
              </a:r>
              <a:r>
                <a:rPr lang="en-US" sz="1400" b="1"/>
                <a:t> la </a:t>
              </a:r>
              <a:r>
                <a:rPr lang="en-US" sz="1400" b="1" err="1"/>
                <a:t>settimana</a:t>
              </a:r>
              <a:endParaRPr lang="en-US" sz="1400" b="1"/>
            </a:p>
          </p:txBody>
        </p:sp>
        <p:sp>
          <p:nvSpPr>
            <p:cNvPr id="21" name="CasellaDiTesto 20">
              <a:extLst>
                <a:ext uri="{FF2B5EF4-FFF2-40B4-BE49-F238E27FC236}">
                  <a16:creationId xmlns:a16="http://schemas.microsoft.com/office/drawing/2014/main" id="{8387EE54-FB6C-EB35-BFD9-757E4A14F0B9}"/>
                </a:ext>
              </a:extLst>
            </p:cNvPr>
            <p:cNvSpPr txBox="1"/>
            <p:nvPr/>
          </p:nvSpPr>
          <p:spPr>
            <a:xfrm rot="16200000">
              <a:off x="-187485" y="3315286"/>
              <a:ext cx="1600438" cy="369332"/>
            </a:xfrm>
            <a:prstGeom prst="rect">
              <a:avLst/>
            </a:prstGeom>
            <a:solidFill>
              <a:srgbClr val="B4BB73"/>
            </a:solidFill>
          </p:spPr>
          <p:txBody>
            <a:bodyPr wrap="square" rtlCol="0">
              <a:spAutoFit/>
            </a:bodyPr>
            <a:lstStyle/>
            <a:p>
              <a:r>
                <a:rPr lang="en-US" b="1">
                  <a:solidFill>
                    <a:srgbClr val="FFFFFF"/>
                  </a:solidFill>
                </a:rPr>
                <a:t>Cluster 2</a:t>
              </a:r>
              <a:endParaRPr lang="it-IT" b="1">
                <a:solidFill>
                  <a:srgbClr val="FFFFFF"/>
                </a:solidFill>
              </a:endParaRPr>
            </a:p>
          </p:txBody>
        </p:sp>
      </p:grpSp>
      <p:grpSp>
        <p:nvGrpSpPr>
          <p:cNvPr id="27" name="Gruppo 26">
            <a:extLst>
              <a:ext uri="{FF2B5EF4-FFF2-40B4-BE49-F238E27FC236}">
                <a16:creationId xmlns:a16="http://schemas.microsoft.com/office/drawing/2014/main" id="{5D9C14B9-3869-5214-FBDB-E108818DE81F}"/>
              </a:ext>
            </a:extLst>
          </p:cNvPr>
          <p:cNvGrpSpPr/>
          <p:nvPr/>
        </p:nvGrpSpPr>
        <p:grpSpPr>
          <a:xfrm>
            <a:off x="428067" y="4678704"/>
            <a:ext cx="5713007" cy="1384995"/>
            <a:chOff x="428068" y="2699733"/>
            <a:chExt cx="5713007" cy="1384995"/>
          </a:xfrm>
        </p:grpSpPr>
        <p:sp>
          <p:nvSpPr>
            <p:cNvPr id="28" name="CasellaDiTesto 27">
              <a:extLst>
                <a:ext uri="{FF2B5EF4-FFF2-40B4-BE49-F238E27FC236}">
                  <a16:creationId xmlns:a16="http://schemas.microsoft.com/office/drawing/2014/main" id="{05F06A3F-9AE4-DA83-7BB1-133D6172E6C6}"/>
                </a:ext>
              </a:extLst>
            </p:cNvPr>
            <p:cNvSpPr txBox="1"/>
            <p:nvPr/>
          </p:nvSpPr>
          <p:spPr>
            <a:xfrm>
              <a:off x="775094" y="2699733"/>
              <a:ext cx="5365981" cy="1384995"/>
            </a:xfrm>
            <a:prstGeom prst="rect">
              <a:avLst/>
            </a:prstGeom>
            <a:solidFill>
              <a:srgbClr val="D1EFEB"/>
            </a:solidFill>
          </p:spPr>
          <p:txBody>
            <a:bodyPr wrap="square">
              <a:spAutoFit/>
            </a:bodyPr>
            <a:lstStyle/>
            <a:p>
              <a:pPr marL="742950" lvl="1" indent="-285750">
                <a:buFontTx/>
                <a:buChar char="-"/>
              </a:pPr>
              <a:r>
                <a:rPr lang="en-US" sz="1400" b="1"/>
                <a:t>Non </a:t>
              </a:r>
              <a:r>
                <a:rPr lang="en-US" sz="1400" b="1" err="1"/>
                <a:t>studente</a:t>
              </a:r>
              <a:endParaRPr lang="en-US" sz="1400" b="1"/>
            </a:p>
            <a:p>
              <a:pPr marL="742950" lvl="1" indent="-285750">
                <a:buFontTx/>
                <a:buChar char="-"/>
              </a:pPr>
              <a:r>
                <a:rPr lang="en-US" sz="1400" err="1"/>
                <a:t>Acquista</a:t>
              </a:r>
              <a:r>
                <a:rPr lang="en-US" sz="1400"/>
                <a:t> </a:t>
              </a:r>
              <a:r>
                <a:rPr lang="en-US" sz="1400" err="1"/>
                <a:t>principalmente</a:t>
              </a:r>
              <a:r>
                <a:rPr lang="en-US" sz="1400"/>
                <a:t> </a:t>
              </a:r>
              <a:r>
                <a:rPr lang="en-US" sz="1400" b="1"/>
                <a:t>snacks</a:t>
              </a:r>
            </a:p>
            <a:p>
              <a:pPr marL="742950" lvl="1" indent="-285750">
                <a:buFontTx/>
                <a:buChar char="-"/>
              </a:pPr>
              <a:r>
                <a:rPr lang="en-US" sz="1400"/>
                <a:t>È </a:t>
              </a:r>
              <a:r>
                <a:rPr lang="en-US" sz="1400" err="1"/>
                <a:t>disposto</a:t>
              </a:r>
              <a:r>
                <a:rPr lang="en-US" sz="1400"/>
                <a:t> ad </a:t>
              </a:r>
              <a:r>
                <a:rPr lang="en-US" sz="1400" b="1" err="1"/>
                <a:t>aspettare</a:t>
              </a:r>
              <a:r>
                <a:rPr lang="en-US" sz="1400" b="1"/>
                <a:t> tanto </a:t>
              </a:r>
              <a:r>
                <a:rPr lang="en-US" sz="1400"/>
                <a:t>(</a:t>
              </a:r>
              <a:r>
                <a:rPr lang="en-US" sz="1400" err="1"/>
                <a:t>più</a:t>
              </a:r>
              <a:r>
                <a:rPr lang="en-US" sz="1400"/>
                <a:t> del cluster 1)</a:t>
              </a:r>
            </a:p>
            <a:p>
              <a:pPr marL="742950" lvl="1" indent="-285750">
                <a:buFontTx/>
                <a:buChar char="-"/>
              </a:pPr>
              <a:r>
                <a:rPr lang="en-US" sz="1400" b="1"/>
                <a:t>Non è </a:t>
              </a:r>
              <a:r>
                <a:rPr lang="en-US" sz="1400" b="1" err="1"/>
                <a:t>interessato</a:t>
              </a:r>
              <a:r>
                <a:rPr lang="en-US" sz="1400" b="1"/>
                <a:t> al rating del ristorante</a:t>
              </a:r>
            </a:p>
            <a:p>
              <a:pPr marL="742950" lvl="1" indent="-285750">
                <a:buFontTx/>
                <a:buChar char="-"/>
              </a:pPr>
              <a:r>
                <a:rPr lang="en-US" sz="1400" b="1"/>
                <a:t>Non </a:t>
              </a:r>
              <a:r>
                <a:rPr lang="en-US" sz="1400" b="1" err="1"/>
                <a:t>propenso</a:t>
              </a:r>
              <a:r>
                <a:rPr lang="en-US" sz="1400" b="1"/>
                <a:t> </a:t>
              </a:r>
              <a:r>
                <a:rPr lang="en-US" sz="1400" b="1" err="1"/>
                <a:t>all’acquisto</a:t>
              </a:r>
              <a:r>
                <a:rPr lang="en-US" sz="1400" b="1"/>
                <a:t> di </a:t>
              </a:r>
              <a:r>
                <a:rPr lang="en-US" sz="1400" b="1" err="1"/>
                <a:t>cibi</a:t>
              </a:r>
              <a:r>
                <a:rPr lang="en-US" sz="1400" b="1"/>
                <a:t> </a:t>
              </a:r>
              <a:r>
                <a:rPr lang="en-US" sz="1400" b="1" err="1"/>
                <a:t>vegetariani</a:t>
              </a:r>
              <a:endParaRPr lang="en-US" sz="1400" b="1"/>
            </a:p>
            <a:p>
              <a:pPr marL="742950" lvl="1" indent="-285750">
                <a:buFontTx/>
                <a:buChar char="-"/>
              </a:pPr>
              <a:r>
                <a:rPr lang="en-US" sz="1400" err="1"/>
                <a:t>Acquista</a:t>
              </a:r>
              <a:r>
                <a:rPr lang="en-US" sz="1400"/>
                <a:t> </a:t>
              </a:r>
              <a:r>
                <a:rPr lang="en-US" sz="1400" err="1"/>
                <a:t>durante</a:t>
              </a:r>
              <a:r>
                <a:rPr lang="en-US" sz="1400"/>
                <a:t> </a:t>
              </a:r>
              <a:r>
                <a:rPr lang="en-US" sz="1400" b="1" err="1"/>
                <a:t>tutta</a:t>
              </a:r>
              <a:r>
                <a:rPr lang="en-US" sz="1400" b="1"/>
                <a:t> la </a:t>
              </a:r>
              <a:r>
                <a:rPr lang="en-US" sz="1400" b="1" err="1"/>
                <a:t>settimana</a:t>
              </a:r>
              <a:endParaRPr lang="en-US" sz="1400" b="1"/>
            </a:p>
          </p:txBody>
        </p:sp>
        <p:sp>
          <p:nvSpPr>
            <p:cNvPr id="29" name="CasellaDiTesto 28">
              <a:extLst>
                <a:ext uri="{FF2B5EF4-FFF2-40B4-BE49-F238E27FC236}">
                  <a16:creationId xmlns:a16="http://schemas.microsoft.com/office/drawing/2014/main" id="{F511E8D2-921A-6485-08B0-C471929906F4}"/>
                </a:ext>
              </a:extLst>
            </p:cNvPr>
            <p:cNvSpPr txBox="1"/>
            <p:nvPr/>
          </p:nvSpPr>
          <p:spPr>
            <a:xfrm rot="16200000">
              <a:off x="-79764" y="3207565"/>
              <a:ext cx="1384995" cy="369332"/>
            </a:xfrm>
            <a:prstGeom prst="rect">
              <a:avLst/>
            </a:prstGeom>
            <a:solidFill>
              <a:srgbClr val="4AC2B1"/>
            </a:solidFill>
          </p:spPr>
          <p:txBody>
            <a:bodyPr wrap="square" rtlCol="0">
              <a:spAutoFit/>
            </a:bodyPr>
            <a:lstStyle/>
            <a:p>
              <a:r>
                <a:rPr lang="en-US" b="1">
                  <a:solidFill>
                    <a:srgbClr val="FFFFFF"/>
                  </a:solidFill>
                </a:rPr>
                <a:t>Cluster 3</a:t>
              </a:r>
              <a:endParaRPr lang="it-IT" b="1">
                <a:solidFill>
                  <a:srgbClr val="FFFFFF"/>
                </a:solidFill>
              </a:endParaRPr>
            </a:p>
          </p:txBody>
        </p:sp>
      </p:grpSp>
      <p:pic>
        <p:nvPicPr>
          <p:cNvPr id="16" name="Immagine 15">
            <a:extLst>
              <a:ext uri="{FF2B5EF4-FFF2-40B4-BE49-F238E27FC236}">
                <a16:creationId xmlns:a16="http://schemas.microsoft.com/office/drawing/2014/main" id="{BBB73D9A-0717-3BAC-0AC7-0949B15D683D}"/>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7099" r="36043"/>
          <a:stretch/>
        </p:blipFill>
        <p:spPr>
          <a:xfrm>
            <a:off x="8071977" y="2416563"/>
            <a:ext cx="1461869" cy="2228414"/>
          </a:xfrm>
          <a:prstGeom prst="rect">
            <a:avLst/>
          </a:prstGeom>
        </p:spPr>
      </p:pic>
      <mc:AlternateContent xmlns:mc="http://schemas.openxmlformats.org/markup-compatibility/2006" xmlns:p14="http://schemas.microsoft.com/office/powerpoint/2010/main">
        <mc:Choice Requires="p14">
          <p:contentPart p14:bwMode="auto" r:id="rId6">
            <p14:nvContentPartPr>
              <p14:cNvPr id="17" name="Input penna 16">
                <a:extLst>
                  <a:ext uri="{FF2B5EF4-FFF2-40B4-BE49-F238E27FC236}">
                    <a16:creationId xmlns:a16="http://schemas.microsoft.com/office/drawing/2014/main" id="{1236C022-2B0F-C3CC-55BB-2D20C58D093E}"/>
                  </a:ext>
                </a:extLst>
              </p14:cNvPr>
              <p14:cNvContentPartPr/>
              <p14:nvPr/>
            </p14:nvContentPartPr>
            <p14:xfrm>
              <a:off x="9385209" y="3467716"/>
              <a:ext cx="268457" cy="1012692"/>
            </p14:xfrm>
          </p:contentPart>
        </mc:Choice>
        <mc:Fallback xmlns="">
          <p:pic>
            <p:nvPicPr>
              <p:cNvPr id="17" name="Input penna 16">
                <a:extLst>
                  <a:ext uri="{FF2B5EF4-FFF2-40B4-BE49-F238E27FC236}">
                    <a16:creationId xmlns:a16="http://schemas.microsoft.com/office/drawing/2014/main" id="{1236C022-2B0F-C3CC-55BB-2D20C58D093E}"/>
                  </a:ext>
                </a:extLst>
              </p:cNvPr>
              <p:cNvPicPr/>
              <p:nvPr/>
            </p:nvPicPr>
            <p:blipFill>
              <a:blip r:embed="rId7"/>
              <a:stretch>
                <a:fillRect/>
              </a:stretch>
            </p:blipFill>
            <p:spPr>
              <a:xfrm>
                <a:off x="9349223" y="3431728"/>
                <a:ext cx="340070" cy="1084307"/>
              </a:xfrm>
              <a:prstGeom prst="rect">
                <a:avLst/>
              </a:prstGeom>
            </p:spPr>
          </p:pic>
        </mc:Fallback>
      </mc:AlternateContent>
      <p:pic>
        <p:nvPicPr>
          <p:cNvPr id="12" name="Immagine 11" descr="Immagine che contiene cartone animato, ragazzo, vestiti, disegno&#10;&#10;Descrizione generata automaticamente">
            <a:extLst>
              <a:ext uri="{FF2B5EF4-FFF2-40B4-BE49-F238E27FC236}">
                <a16:creationId xmlns:a16="http://schemas.microsoft.com/office/drawing/2014/main" id="{A63594BD-8BF3-CF03-CD5C-4C00F1DFA45F}"/>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58550" t="6600"/>
          <a:stretch/>
        </p:blipFill>
        <p:spPr>
          <a:xfrm>
            <a:off x="9947834" y="4112624"/>
            <a:ext cx="1726159" cy="2230879"/>
          </a:xfrm>
          <a:prstGeom prst="rect">
            <a:avLst/>
          </a:prstGeom>
        </p:spPr>
      </p:pic>
      <mc:AlternateContent xmlns:mc="http://schemas.openxmlformats.org/markup-compatibility/2006" xmlns:p14="http://schemas.microsoft.com/office/powerpoint/2010/main">
        <mc:Choice Requires="p14">
          <p:contentPart p14:bwMode="auto" r:id="rId9">
            <p14:nvContentPartPr>
              <p14:cNvPr id="18" name="Input penna 17">
                <a:extLst>
                  <a:ext uri="{FF2B5EF4-FFF2-40B4-BE49-F238E27FC236}">
                    <a16:creationId xmlns:a16="http://schemas.microsoft.com/office/drawing/2014/main" id="{5CF8EFDE-829E-DF08-38CC-7D1C81FE3EB7}"/>
                  </a:ext>
                </a:extLst>
              </p14:cNvPr>
              <p14:cNvContentPartPr/>
              <p14:nvPr/>
            </p14:nvContentPartPr>
            <p14:xfrm>
              <a:off x="9868022" y="4297196"/>
              <a:ext cx="371095" cy="237243"/>
            </p14:xfrm>
          </p:contentPart>
        </mc:Choice>
        <mc:Fallback xmlns="">
          <p:pic>
            <p:nvPicPr>
              <p:cNvPr id="18" name="Input penna 17">
                <a:extLst>
                  <a:ext uri="{FF2B5EF4-FFF2-40B4-BE49-F238E27FC236}">
                    <a16:creationId xmlns:a16="http://schemas.microsoft.com/office/drawing/2014/main" id="{5CF8EFDE-829E-DF08-38CC-7D1C81FE3EB7}"/>
                  </a:ext>
                </a:extLst>
              </p:cNvPr>
              <p:cNvPicPr/>
              <p:nvPr/>
            </p:nvPicPr>
            <p:blipFill>
              <a:blip r:embed="rId10"/>
              <a:stretch>
                <a:fillRect/>
              </a:stretch>
            </p:blipFill>
            <p:spPr>
              <a:xfrm>
                <a:off x="9832028" y="4261196"/>
                <a:ext cx="442722" cy="308884"/>
              </a:xfrm>
              <a:prstGeom prst="rect">
                <a:avLst/>
              </a:prstGeom>
            </p:spPr>
          </p:pic>
        </mc:Fallback>
      </mc:AlternateContent>
      <p:pic>
        <p:nvPicPr>
          <p:cNvPr id="26" name="Immagine 25" descr="Immagine che contiene cartone animato, ragazzo, vestiti, disegno&#10;&#10;Descrizione generata automaticamente">
            <a:extLst>
              <a:ext uri="{FF2B5EF4-FFF2-40B4-BE49-F238E27FC236}">
                <a16:creationId xmlns:a16="http://schemas.microsoft.com/office/drawing/2014/main" id="{C848FB2B-9A13-FA6B-653A-E23474BE89AB}"/>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t="4448" r="74279" b="1"/>
          <a:stretch/>
        </p:blipFill>
        <p:spPr>
          <a:xfrm>
            <a:off x="6567344" y="879724"/>
            <a:ext cx="929817" cy="1981157"/>
          </a:xfrm>
          <a:prstGeom prst="rect">
            <a:avLst/>
          </a:prstGeom>
        </p:spPr>
      </p:pic>
      <mc:AlternateContent xmlns:mc="http://schemas.openxmlformats.org/markup-compatibility/2006" xmlns:p14="http://schemas.microsoft.com/office/powerpoint/2010/main">
        <mc:Choice Requires="p14">
          <p:contentPart p14:bwMode="auto" r:id="rId12">
            <p14:nvContentPartPr>
              <p14:cNvPr id="11" name="Input penna 10">
                <a:extLst>
                  <a:ext uri="{FF2B5EF4-FFF2-40B4-BE49-F238E27FC236}">
                    <a16:creationId xmlns:a16="http://schemas.microsoft.com/office/drawing/2014/main" id="{9535E0BA-ED72-5587-A398-FCB1756039AA}"/>
                  </a:ext>
                </a:extLst>
              </p14:cNvPr>
              <p14:cNvContentPartPr/>
              <p14:nvPr/>
            </p14:nvContentPartPr>
            <p14:xfrm>
              <a:off x="9916383" y="4521848"/>
              <a:ext cx="226440" cy="186480"/>
            </p14:xfrm>
          </p:contentPart>
        </mc:Choice>
        <mc:Fallback xmlns="">
          <p:pic>
            <p:nvPicPr>
              <p:cNvPr id="11" name="Input penna 10">
                <a:extLst>
                  <a:ext uri="{FF2B5EF4-FFF2-40B4-BE49-F238E27FC236}">
                    <a16:creationId xmlns:a16="http://schemas.microsoft.com/office/drawing/2014/main" id="{9535E0BA-ED72-5587-A398-FCB1756039AA}"/>
                  </a:ext>
                </a:extLst>
              </p:cNvPr>
              <p:cNvPicPr/>
              <p:nvPr/>
            </p:nvPicPr>
            <p:blipFill>
              <a:blip r:embed="rId13"/>
              <a:stretch>
                <a:fillRect/>
              </a:stretch>
            </p:blipFill>
            <p:spPr>
              <a:xfrm>
                <a:off x="9880383" y="4485848"/>
                <a:ext cx="298080" cy="258120"/>
              </a:xfrm>
              <a:prstGeom prst="rect">
                <a:avLst/>
              </a:prstGeom>
            </p:spPr>
          </p:pic>
        </mc:Fallback>
      </mc:AlternateContent>
    </p:spTree>
    <p:extLst>
      <p:ext uri="{BB962C8B-B14F-4D97-AF65-F5344CB8AC3E}">
        <p14:creationId xmlns:p14="http://schemas.microsoft.com/office/powerpoint/2010/main" val="287773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65D4299-B04C-C515-E67C-942827F3CF7D}"/>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707D9438-65B4-8A36-D770-47FC6013F4F3}"/>
              </a:ext>
            </a:extLst>
          </p:cNvPr>
          <p:cNvSpPr>
            <a:spLocks noGrp="1"/>
          </p:cNvSpPr>
          <p:nvPr>
            <p:ph type="sldNum" sz="quarter" idx="12"/>
          </p:nvPr>
        </p:nvSpPr>
        <p:spPr/>
        <p:txBody>
          <a:bodyPr/>
          <a:lstStyle/>
          <a:p>
            <a:pPr rtl="0"/>
            <a:fld id="{06FEDF93-2BFD-41CA-ABC7-B039102F3792}" type="slidenum">
              <a:rPr lang="it-IT" noProof="0" dirty="0" smtClean="0"/>
              <a:t>38</a:t>
            </a:fld>
            <a:endParaRPr lang="it-IT" noProof="0"/>
          </a:p>
        </p:txBody>
      </p:sp>
      <p:cxnSp>
        <p:nvCxnSpPr>
          <p:cNvPr id="4" name="Connettore diritto 3">
            <a:extLst>
              <a:ext uri="{FF2B5EF4-FFF2-40B4-BE49-F238E27FC236}">
                <a16:creationId xmlns:a16="http://schemas.microsoft.com/office/drawing/2014/main" id="{84828AB6-8A4F-4132-19F7-08146748DA7E}"/>
              </a:ext>
              <a:ext uri="{C183D7F6-B498-43B3-948B-1728B52AA6E4}">
                <adec:decorative xmlns:adec="http://schemas.microsoft.com/office/drawing/2017/decorative" xmlns="" val="1"/>
              </a:ext>
            </a:extLst>
          </p:cNvPr>
          <p:cNvCxnSpPr>
            <a:cxnSpLocks/>
          </p:cNvCxnSpPr>
          <p:nvPr/>
        </p:nvCxnSpPr>
        <p:spPr>
          <a:xfrm>
            <a:off x="6285109" y="484093"/>
            <a:ext cx="605960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858D939C-8029-9177-746D-9EA2E8962E10}"/>
              </a:ext>
            </a:extLst>
          </p:cNvPr>
          <p:cNvSpPr txBox="1">
            <a:spLocks/>
          </p:cNvSpPr>
          <p:nvPr/>
        </p:nvSpPr>
        <p:spPr>
          <a:xfrm>
            <a:off x="-1813303" y="231372"/>
            <a:ext cx="11203493"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Terza Domanda di Business</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80BF8D39-8125-433C-0AC0-5F4CA1641B29}"/>
              </a:ext>
              <a:ext uri="{C183D7F6-B498-43B3-948B-1728B52AA6E4}">
                <adec:decorative xmlns:adec="http://schemas.microsoft.com/office/drawing/2017/decorative" xmlns="" val="1"/>
              </a:ext>
            </a:extLst>
          </p:cNvPr>
          <p:cNvCxnSpPr>
            <a:cxnSpLocks/>
          </p:cNvCxnSpPr>
          <p:nvPr/>
        </p:nvCxnSpPr>
        <p:spPr>
          <a:xfrm>
            <a:off x="-340963" y="484093"/>
            <a:ext cx="156464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5">
            <a:extLst>
              <a:ext uri="{FF2B5EF4-FFF2-40B4-BE49-F238E27FC236}">
                <a16:creationId xmlns:a16="http://schemas.microsoft.com/office/drawing/2014/main" id="{498080E3-3398-8049-72E5-2845F9170014}"/>
              </a:ext>
              <a:ext uri="{C183D7F6-B498-43B3-948B-1728B52AA6E4}">
                <adec:decorative xmlns:adec="http://schemas.microsoft.com/office/drawing/2017/decorative" xmlns="" val="1"/>
              </a:ext>
            </a:extLst>
          </p:cNvPr>
          <p:cNvSpPr/>
          <p:nvPr/>
        </p:nvSpPr>
        <p:spPr>
          <a:xfrm>
            <a:off x="2393529" y="1239682"/>
            <a:ext cx="8428143" cy="160209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2800" b="1">
                <a:latin typeface="+mj-lt"/>
              </a:rPr>
              <a:t>PREVISIONE DEL TEMPO DI CONSEGNA PER UN’APPLICAZIONE DI FOOD DELIVERY</a:t>
            </a:r>
          </a:p>
        </p:txBody>
      </p:sp>
      <p:sp>
        <p:nvSpPr>
          <p:cNvPr id="8" name="Ovale 7">
            <a:extLst>
              <a:ext uri="{FF2B5EF4-FFF2-40B4-BE49-F238E27FC236}">
                <a16:creationId xmlns:a16="http://schemas.microsoft.com/office/drawing/2014/main" id="{4A6BC852-9D90-B223-A57C-1AC96D318469}"/>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5BA1C2F2-BE39-2B28-C48E-725FF25DA1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309093" y="1476461"/>
            <a:ext cx="1128539" cy="1128539"/>
          </a:xfrm>
          <a:prstGeom prst="rect">
            <a:avLst/>
          </a:prstGeom>
        </p:spPr>
      </p:pic>
      <p:pic>
        <p:nvPicPr>
          <p:cNvPr id="10" name="Elemento grafico 9" descr="Casa con riempimento a tinta unita">
            <a:extLst>
              <a:ext uri="{FF2B5EF4-FFF2-40B4-BE49-F238E27FC236}">
                <a16:creationId xmlns:a16="http://schemas.microsoft.com/office/drawing/2014/main" id="{DD6C4D56-CACE-14C6-6700-447CCE5009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910258" y="3645962"/>
            <a:ext cx="1811669" cy="1811669"/>
          </a:xfrm>
          <a:prstGeom prst="rect">
            <a:avLst/>
          </a:prstGeom>
        </p:spPr>
      </p:pic>
      <p:pic>
        <p:nvPicPr>
          <p:cNvPr id="11" name="Elemento grafico 10" descr="Capo (maschile) con riempimento a tinta unita">
            <a:extLst>
              <a:ext uri="{FF2B5EF4-FFF2-40B4-BE49-F238E27FC236}">
                <a16:creationId xmlns:a16="http://schemas.microsoft.com/office/drawing/2014/main" id="{872CA218-39AE-50EA-872D-DE7CC40BE8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95211" y="3919972"/>
            <a:ext cx="1398318" cy="1398318"/>
          </a:xfrm>
          <a:prstGeom prst="rect">
            <a:avLst/>
          </a:prstGeom>
        </p:spPr>
      </p:pic>
      <p:pic>
        <p:nvPicPr>
          <p:cNvPr id="12" name="Elemento grafico 11" descr="Panino e bibita con riempimento a tinta unita">
            <a:extLst>
              <a:ext uri="{FF2B5EF4-FFF2-40B4-BE49-F238E27FC236}">
                <a16:creationId xmlns:a16="http://schemas.microsoft.com/office/drawing/2014/main" id="{D8F1A819-8E09-FDFF-375A-9E5F8B310363}"/>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106905" y="4367917"/>
            <a:ext cx="941025" cy="941025"/>
          </a:xfrm>
          <a:prstGeom prst="rect">
            <a:avLst/>
          </a:prstGeom>
        </p:spPr>
      </p:pic>
      <p:pic>
        <p:nvPicPr>
          <p:cNvPr id="13" name="Elemento grafico 12" descr="Hot dog con riempimento a tinta unita">
            <a:extLst>
              <a:ext uri="{FF2B5EF4-FFF2-40B4-BE49-F238E27FC236}">
                <a16:creationId xmlns:a16="http://schemas.microsoft.com/office/drawing/2014/main" id="{36D0DB71-5400-56D0-98DF-6B13295848DA}"/>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2787763" y="4581895"/>
            <a:ext cx="694700" cy="694700"/>
          </a:xfrm>
          <a:prstGeom prst="rect">
            <a:avLst/>
          </a:prstGeom>
        </p:spPr>
      </p:pic>
      <p:pic>
        <p:nvPicPr>
          <p:cNvPr id="14" name="Elemento grafico 13" descr="Ciclismo con riempimento a tinta unita">
            <a:extLst>
              <a:ext uri="{FF2B5EF4-FFF2-40B4-BE49-F238E27FC236}">
                <a16:creationId xmlns:a16="http://schemas.microsoft.com/office/drawing/2014/main" id="{7729D4F4-F0FC-FC01-E403-6CFE8D04FEF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rot="21205424">
            <a:off x="5494133" y="3963884"/>
            <a:ext cx="1214521" cy="1214521"/>
          </a:xfrm>
          <a:prstGeom prst="rect">
            <a:avLst/>
          </a:prstGeom>
        </p:spPr>
      </p:pic>
      <mc:AlternateContent xmlns:mc="http://schemas.openxmlformats.org/markup-compatibility/2006" xmlns:p14="http://schemas.microsoft.com/office/powerpoint/2010/main">
        <mc:Choice Requires="p14">
          <p:contentPart p14:bwMode="auto" r:id="rId14">
            <p14:nvContentPartPr>
              <p14:cNvPr id="15" name="Input penna 14">
                <a:extLst>
                  <a:ext uri="{FF2B5EF4-FFF2-40B4-BE49-F238E27FC236}">
                    <a16:creationId xmlns:a16="http://schemas.microsoft.com/office/drawing/2014/main" id="{5133D679-C725-9DF5-476A-5C7658E97E50}"/>
                  </a:ext>
                </a:extLst>
              </p14:cNvPr>
              <p14:cNvContentPartPr/>
              <p14:nvPr/>
            </p14:nvContentPartPr>
            <p14:xfrm>
              <a:off x="6257382" y="4628806"/>
              <a:ext cx="667080" cy="457200"/>
            </p14:xfrm>
          </p:contentPart>
        </mc:Choice>
        <mc:Fallback xmlns="">
          <p:pic>
            <p:nvPicPr>
              <p:cNvPr id="15" name="Input penna 14">
                <a:extLst>
                  <a:ext uri="{FF2B5EF4-FFF2-40B4-BE49-F238E27FC236}">
                    <a16:creationId xmlns:a16="http://schemas.microsoft.com/office/drawing/2014/main" id="{5133D679-C725-9DF5-476A-5C7658E97E50}"/>
                  </a:ext>
                </a:extLst>
              </p:cNvPr>
              <p:cNvPicPr/>
              <p:nvPr/>
            </p:nvPicPr>
            <p:blipFill>
              <a:blip r:embed="rId15"/>
              <a:stretch>
                <a:fillRect/>
              </a:stretch>
            </p:blipFill>
            <p:spPr>
              <a:xfrm>
                <a:off x="6194382" y="4565756"/>
                <a:ext cx="792720" cy="58293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put penna 15">
                <a:extLst>
                  <a:ext uri="{FF2B5EF4-FFF2-40B4-BE49-F238E27FC236}">
                    <a16:creationId xmlns:a16="http://schemas.microsoft.com/office/drawing/2014/main" id="{95952E69-0703-DDED-00FF-5AE1CECA2E49}"/>
                  </a:ext>
                </a:extLst>
              </p14:cNvPr>
              <p14:cNvContentPartPr/>
              <p14:nvPr/>
            </p14:nvContentPartPr>
            <p14:xfrm>
              <a:off x="5637462" y="4694326"/>
              <a:ext cx="336960" cy="450720"/>
            </p14:xfrm>
          </p:contentPart>
        </mc:Choice>
        <mc:Fallback xmlns="">
          <p:pic>
            <p:nvPicPr>
              <p:cNvPr id="16" name="Input penna 15">
                <a:extLst>
                  <a:ext uri="{FF2B5EF4-FFF2-40B4-BE49-F238E27FC236}">
                    <a16:creationId xmlns:a16="http://schemas.microsoft.com/office/drawing/2014/main" id="{95952E69-0703-DDED-00FF-5AE1CECA2E49}"/>
                  </a:ext>
                </a:extLst>
              </p:cNvPr>
              <p:cNvPicPr/>
              <p:nvPr/>
            </p:nvPicPr>
            <p:blipFill>
              <a:blip r:embed="rId17"/>
              <a:stretch>
                <a:fillRect/>
              </a:stretch>
            </p:blipFill>
            <p:spPr>
              <a:xfrm>
                <a:off x="5574462" y="4631326"/>
                <a:ext cx="462600" cy="576360"/>
              </a:xfrm>
              <a:prstGeom prst="rect">
                <a:avLst/>
              </a:prstGeom>
            </p:spPr>
          </p:pic>
        </mc:Fallback>
      </mc:AlternateContent>
      <p:pic>
        <p:nvPicPr>
          <p:cNvPr id="17" name="Elemento grafico 16" descr="Scooter con riempimento a tinta unita">
            <a:extLst>
              <a:ext uri="{FF2B5EF4-FFF2-40B4-BE49-F238E27FC236}">
                <a16:creationId xmlns:a16="http://schemas.microsoft.com/office/drawing/2014/main" id="{35371C60-FB3C-FAFA-CE01-C64D23447E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5334238" y="4158247"/>
            <a:ext cx="1398318" cy="1398318"/>
          </a:xfrm>
          <a:prstGeom prst="rect">
            <a:avLst/>
          </a:prstGeom>
        </p:spPr>
      </p:pic>
      <p:sp>
        <p:nvSpPr>
          <p:cNvPr id="18" name="Freccia a destra 17">
            <a:extLst>
              <a:ext uri="{FF2B5EF4-FFF2-40B4-BE49-F238E27FC236}">
                <a16:creationId xmlns:a16="http://schemas.microsoft.com/office/drawing/2014/main" id="{296D1970-1EC6-6138-4B2A-FBC93A6D9D42}"/>
              </a:ext>
            </a:extLst>
          </p:cNvPr>
          <p:cNvSpPr/>
          <p:nvPr/>
        </p:nvSpPr>
        <p:spPr>
          <a:xfrm>
            <a:off x="3903926" y="5346632"/>
            <a:ext cx="4706911" cy="209933"/>
          </a:xfrm>
          <a:prstGeom prst="rightArrow">
            <a:avLst/>
          </a:prstGeom>
          <a:solidFill>
            <a:srgbClr val="F59F26"/>
          </a:solidFill>
          <a:ln>
            <a:solidFill>
              <a:srgbClr val="F59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Elemento grafico 18" descr="Regalo con riempimento a tinta unita">
            <a:extLst>
              <a:ext uri="{FF2B5EF4-FFF2-40B4-BE49-F238E27FC236}">
                <a16:creationId xmlns:a16="http://schemas.microsoft.com/office/drawing/2014/main" id="{A7DCFCB0-8C57-E272-3E2E-922498585683}"/>
              </a:ext>
            </a:extLst>
          </p:cNvPr>
          <p:cNvPicPr>
            <a:picLocks noChangeAspect="1"/>
          </p:cNvPicPr>
          <p:nvPr/>
        </p:nvPicPr>
        <p:blipFill>
          <a:blip r:embed="rId20" cstate="hq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5357939" y="4180782"/>
            <a:ext cx="448003" cy="448003"/>
          </a:xfrm>
          <a:prstGeom prst="rect">
            <a:avLst/>
          </a:prstGeom>
        </p:spPr>
      </p:pic>
      <mc:AlternateContent xmlns:mc="http://schemas.openxmlformats.org/markup-compatibility/2006" xmlns:p14="http://schemas.microsoft.com/office/powerpoint/2010/main">
        <mc:Choice Requires="p14">
          <p:contentPart p14:bwMode="auto" r:id="rId22">
            <p14:nvContentPartPr>
              <p14:cNvPr id="20" name="Input penna 19">
                <a:extLst>
                  <a:ext uri="{FF2B5EF4-FFF2-40B4-BE49-F238E27FC236}">
                    <a16:creationId xmlns:a16="http://schemas.microsoft.com/office/drawing/2014/main" id="{EA55CA56-ACB5-CDF3-929F-2726F9BB54EC}"/>
                  </a:ext>
                </a:extLst>
              </p14:cNvPr>
              <p14:cNvContentPartPr/>
              <p14:nvPr/>
            </p14:nvContentPartPr>
            <p14:xfrm>
              <a:off x="5502503" y="4212101"/>
              <a:ext cx="158760" cy="10080"/>
            </p14:xfrm>
          </p:contentPart>
        </mc:Choice>
        <mc:Fallback xmlns="">
          <p:pic>
            <p:nvPicPr>
              <p:cNvPr id="20" name="Input penna 19">
                <a:extLst>
                  <a:ext uri="{FF2B5EF4-FFF2-40B4-BE49-F238E27FC236}">
                    <a16:creationId xmlns:a16="http://schemas.microsoft.com/office/drawing/2014/main" id="{EA55CA56-ACB5-CDF3-929F-2726F9BB54EC}"/>
                  </a:ext>
                </a:extLst>
              </p:cNvPr>
              <p:cNvPicPr/>
              <p:nvPr/>
            </p:nvPicPr>
            <p:blipFill>
              <a:blip r:embed="rId23"/>
              <a:stretch>
                <a:fillRect/>
              </a:stretch>
            </p:blipFill>
            <p:spPr>
              <a:xfrm>
                <a:off x="5439503" y="4149101"/>
                <a:ext cx="284400" cy="135720"/>
              </a:xfrm>
              <a:prstGeom prst="rect">
                <a:avLst/>
              </a:prstGeom>
            </p:spPr>
          </p:pic>
        </mc:Fallback>
      </mc:AlternateContent>
      <p:sp>
        <p:nvSpPr>
          <p:cNvPr id="21" name="Connettore 20">
            <a:extLst>
              <a:ext uri="{FF2B5EF4-FFF2-40B4-BE49-F238E27FC236}">
                <a16:creationId xmlns:a16="http://schemas.microsoft.com/office/drawing/2014/main" id="{C9C3EE9B-92CC-D8C3-3704-D024618938AB}"/>
              </a:ext>
            </a:extLst>
          </p:cNvPr>
          <p:cNvSpPr/>
          <p:nvPr/>
        </p:nvSpPr>
        <p:spPr>
          <a:xfrm>
            <a:off x="5226066" y="4934696"/>
            <a:ext cx="108172" cy="114618"/>
          </a:xfrm>
          <a:prstGeom prst="flowChartConnector">
            <a:avLst/>
          </a:prstGeom>
          <a:solidFill>
            <a:srgbClr val="0D8295"/>
          </a:solidFill>
          <a:ln>
            <a:solidFill>
              <a:srgbClr val="0D82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onnettore 21">
            <a:extLst>
              <a:ext uri="{FF2B5EF4-FFF2-40B4-BE49-F238E27FC236}">
                <a16:creationId xmlns:a16="http://schemas.microsoft.com/office/drawing/2014/main" id="{02E3A4CA-3454-3E1F-C348-316C0730066E}"/>
              </a:ext>
            </a:extLst>
          </p:cNvPr>
          <p:cNvSpPr/>
          <p:nvPr/>
        </p:nvSpPr>
        <p:spPr>
          <a:xfrm>
            <a:off x="5056968" y="4833160"/>
            <a:ext cx="207460" cy="209933"/>
          </a:xfrm>
          <a:prstGeom prst="flowChartConnector">
            <a:avLst/>
          </a:prstGeom>
          <a:solidFill>
            <a:srgbClr val="0D8295"/>
          </a:solidFill>
          <a:ln>
            <a:solidFill>
              <a:srgbClr val="0D82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onnettore 22">
            <a:extLst>
              <a:ext uri="{FF2B5EF4-FFF2-40B4-BE49-F238E27FC236}">
                <a16:creationId xmlns:a16="http://schemas.microsoft.com/office/drawing/2014/main" id="{CDA3A6E7-6E4F-C037-373E-A1E1A79F47A6}"/>
              </a:ext>
            </a:extLst>
          </p:cNvPr>
          <p:cNvSpPr/>
          <p:nvPr/>
        </p:nvSpPr>
        <p:spPr>
          <a:xfrm>
            <a:off x="5081080" y="4957348"/>
            <a:ext cx="159236" cy="145327"/>
          </a:xfrm>
          <a:prstGeom prst="flowChartConnector">
            <a:avLst/>
          </a:prstGeom>
          <a:solidFill>
            <a:srgbClr val="0D8295"/>
          </a:solidFill>
          <a:ln>
            <a:solidFill>
              <a:srgbClr val="0D82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onnettore 23">
            <a:extLst>
              <a:ext uri="{FF2B5EF4-FFF2-40B4-BE49-F238E27FC236}">
                <a16:creationId xmlns:a16="http://schemas.microsoft.com/office/drawing/2014/main" id="{545BCD97-15F1-35AF-DB22-8B89A28A66B4}"/>
              </a:ext>
            </a:extLst>
          </p:cNvPr>
          <p:cNvSpPr/>
          <p:nvPr/>
        </p:nvSpPr>
        <p:spPr>
          <a:xfrm>
            <a:off x="5005682" y="5004973"/>
            <a:ext cx="88943" cy="82462"/>
          </a:xfrm>
          <a:prstGeom prst="flowChartConnector">
            <a:avLst/>
          </a:prstGeom>
          <a:solidFill>
            <a:srgbClr val="0D8295"/>
          </a:solidFill>
          <a:ln>
            <a:solidFill>
              <a:srgbClr val="0D82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onnettore 24">
            <a:extLst>
              <a:ext uri="{FF2B5EF4-FFF2-40B4-BE49-F238E27FC236}">
                <a16:creationId xmlns:a16="http://schemas.microsoft.com/office/drawing/2014/main" id="{B64F2D6F-AD02-63E7-20C5-D3C105D06E76}"/>
              </a:ext>
            </a:extLst>
          </p:cNvPr>
          <p:cNvSpPr/>
          <p:nvPr/>
        </p:nvSpPr>
        <p:spPr>
          <a:xfrm>
            <a:off x="4919972" y="4895058"/>
            <a:ext cx="182595" cy="158366"/>
          </a:xfrm>
          <a:prstGeom prst="flowChartConnector">
            <a:avLst/>
          </a:prstGeom>
          <a:solidFill>
            <a:srgbClr val="0D8295"/>
          </a:solidFill>
          <a:ln>
            <a:solidFill>
              <a:srgbClr val="0D82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onnettore 25">
            <a:extLst>
              <a:ext uri="{FF2B5EF4-FFF2-40B4-BE49-F238E27FC236}">
                <a16:creationId xmlns:a16="http://schemas.microsoft.com/office/drawing/2014/main" id="{C4C28A17-546E-B17F-28E0-6FA30F329A59}"/>
              </a:ext>
            </a:extLst>
          </p:cNvPr>
          <p:cNvSpPr/>
          <p:nvPr/>
        </p:nvSpPr>
        <p:spPr>
          <a:xfrm>
            <a:off x="4867932" y="4954800"/>
            <a:ext cx="95113" cy="69043"/>
          </a:xfrm>
          <a:prstGeom prst="flowChartConnector">
            <a:avLst/>
          </a:prstGeom>
          <a:solidFill>
            <a:srgbClr val="0D8295"/>
          </a:solidFill>
          <a:ln>
            <a:solidFill>
              <a:srgbClr val="0D82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2107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2500"/>
                            </p:stCondLst>
                            <p:childTnLst>
                              <p:par>
                                <p:cTn id="17" presetID="53" presetClass="entr" presetSubtype="16"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3000"/>
                            </p:stCondLst>
                            <p:childTnLst>
                              <p:par>
                                <p:cTn id="23" presetID="26"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80">
                                          <p:stCondLst>
                                            <p:cond delay="0"/>
                                          </p:stCondLst>
                                        </p:cTn>
                                        <p:tgtEl>
                                          <p:spTgt spid="14"/>
                                        </p:tgtEl>
                                      </p:cBhvr>
                                    </p:animEffect>
                                    <p:anim calcmode="lin" valueType="num">
                                      <p:cBhvr>
                                        <p:cTn id="2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1" dur="26">
                                          <p:stCondLst>
                                            <p:cond delay="650"/>
                                          </p:stCondLst>
                                        </p:cTn>
                                        <p:tgtEl>
                                          <p:spTgt spid="14"/>
                                        </p:tgtEl>
                                      </p:cBhvr>
                                      <p:to x="100000" y="60000"/>
                                    </p:animScale>
                                    <p:animScale>
                                      <p:cBhvr>
                                        <p:cTn id="32" dur="166" decel="50000">
                                          <p:stCondLst>
                                            <p:cond delay="676"/>
                                          </p:stCondLst>
                                        </p:cTn>
                                        <p:tgtEl>
                                          <p:spTgt spid="14"/>
                                        </p:tgtEl>
                                      </p:cBhvr>
                                      <p:to x="100000" y="100000"/>
                                    </p:animScale>
                                    <p:animScale>
                                      <p:cBhvr>
                                        <p:cTn id="33" dur="26">
                                          <p:stCondLst>
                                            <p:cond delay="1312"/>
                                          </p:stCondLst>
                                        </p:cTn>
                                        <p:tgtEl>
                                          <p:spTgt spid="14"/>
                                        </p:tgtEl>
                                      </p:cBhvr>
                                      <p:to x="100000" y="80000"/>
                                    </p:animScale>
                                    <p:animScale>
                                      <p:cBhvr>
                                        <p:cTn id="34" dur="166" decel="50000">
                                          <p:stCondLst>
                                            <p:cond delay="1338"/>
                                          </p:stCondLst>
                                        </p:cTn>
                                        <p:tgtEl>
                                          <p:spTgt spid="14"/>
                                        </p:tgtEl>
                                      </p:cBhvr>
                                      <p:to x="100000" y="100000"/>
                                    </p:animScale>
                                    <p:animScale>
                                      <p:cBhvr>
                                        <p:cTn id="35" dur="26">
                                          <p:stCondLst>
                                            <p:cond delay="1642"/>
                                          </p:stCondLst>
                                        </p:cTn>
                                        <p:tgtEl>
                                          <p:spTgt spid="14"/>
                                        </p:tgtEl>
                                      </p:cBhvr>
                                      <p:to x="100000" y="90000"/>
                                    </p:animScale>
                                    <p:animScale>
                                      <p:cBhvr>
                                        <p:cTn id="36" dur="166" decel="50000">
                                          <p:stCondLst>
                                            <p:cond delay="1668"/>
                                          </p:stCondLst>
                                        </p:cTn>
                                        <p:tgtEl>
                                          <p:spTgt spid="14"/>
                                        </p:tgtEl>
                                      </p:cBhvr>
                                      <p:to x="100000" y="100000"/>
                                    </p:animScale>
                                    <p:animScale>
                                      <p:cBhvr>
                                        <p:cTn id="37" dur="26">
                                          <p:stCondLst>
                                            <p:cond delay="1808"/>
                                          </p:stCondLst>
                                        </p:cTn>
                                        <p:tgtEl>
                                          <p:spTgt spid="14"/>
                                        </p:tgtEl>
                                      </p:cBhvr>
                                      <p:to x="100000" y="95000"/>
                                    </p:animScale>
                                    <p:animScale>
                                      <p:cBhvr>
                                        <p:cTn id="38" dur="166" decel="50000">
                                          <p:stCondLst>
                                            <p:cond delay="1834"/>
                                          </p:stCondLst>
                                        </p:cTn>
                                        <p:tgtEl>
                                          <p:spTgt spid="14"/>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80">
                                          <p:stCondLst>
                                            <p:cond delay="0"/>
                                          </p:stCondLst>
                                        </p:cTn>
                                        <p:tgtEl>
                                          <p:spTgt spid="15"/>
                                        </p:tgtEl>
                                      </p:cBhvr>
                                    </p:animEffect>
                                    <p:anim calcmode="lin" valueType="num">
                                      <p:cBhvr>
                                        <p:cTn id="4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47" dur="26">
                                          <p:stCondLst>
                                            <p:cond delay="650"/>
                                          </p:stCondLst>
                                        </p:cTn>
                                        <p:tgtEl>
                                          <p:spTgt spid="15"/>
                                        </p:tgtEl>
                                      </p:cBhvr>
                                      <p:to x="100000" y="60000"/>
                                    </p:animScale>
                                    <p:animScale>
                                      <p:cBhvr>
                                        <p:cTn id="48" dur="166" decel="50000">
                                          <p:stCondLst>
                                            <p:cond delay="676"/>
                                          </p:stCondLst>
                                        </p:cTn>
                                        <p:tgtEl>
                                          <p:spTgt spid="15"/>
                                        </p:tgtEl>
                                      </p:cBhvr>
                                      <p:to x="100000" y="100000"/>
                                    </p:animScale>
                                    <p:animScale>
                                      <p:cBhvr>
                                        <p:cTn id="49" dur="26">
                                          <p:stCondLst>
                                            <p:cond delay="1312"/>
                                          </p:stCondLst>
                                        </p:cTn>
                                        <p:tgtEl>
                                          <p:spTgt spid="15"/>
                                        </p:tgtEl>
                                      </p:cBhvr>
                                      <p:to x="100000" y="80000"/>
                                    </p:animScale>
                                    <p:animScale>
                                      <p:cBhvr>
                                        <p:cTn id="50" dur="166" decel="50000">
                                          <p:stCondLst>
                                            <p:cond delay="1338"/>
                                          </p:stCondLst>
                                        </p:cTn>
                                        <p:tgtEl>
                                          <p:spTgt spid="15"/>
                                        </p:tgtEl>
                                      </p:cBhvr>
                                      <p:to x="100000" y="100000"/>
                                    </p:animScale>
                                    <p:animScale>
                                      <p:cBhvr>
                                        <p:cTn id="51" dur="26">
                                          <p:stCondLst>
                                            <p:cond delay="1642"/>
                                          </p:stCondLst>
                                        </p:cTn>
                                        <p:tgtEl>
                                          <p:spTgt spid="15"/>
                                        </p:tgtEl>
                                      </p:cBhvr>
                                      <p:to x="100000" y="90000"/>
                                    </p:animScale>
                                    <p:animScale>
                                      <p:cBhvr>
                                        <p:cTn id="52" dur="166" decel="50000">
                                          <p:stCondLst>
                                            <p:cond delay="1668"/>
                                          </p:stCondLst>
                                        </p:cTn>
                                        <p:tgtEl>
                                          <p:spTgt spid="15"/>
                                        </p:tgtEl>
                                      </p:cBhvr>
                                      <p:to x="100000" y="100000"/>
                                    </p:animScale>
                                    <p:animScale>
                                      <p:cBhvr>
                                        <p:cTn id="53" dur="26">
                                          <p:stCondLst>
                                            <p:cond delay="1808"/>
                                          </p:stCondLst>
                                        </p:cTn>
                                        <p:tgtEl>
                                          <p:spTgt spid="15"/>
                                        </p:tgtEl>
                                      </p:cBhvr>
                                      <p:to x="100000" y="95000"/>
                                    </p:animScale>
                                    <p:animScale>
                                      <p:cBhvr>
                                        <p:cTn id="54" dur="166" decel="50000">
                                          <p:stCondLst>
                                            <p:cond delay="1834"/>
                                          </p:stCondLst>
                                        </p:cTn>
                                        <p:tgtEl>
                                          <p:spTgt spid="15"/>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80">
                                          <p:stCondLst>
                                            <p:cond delay="0"/>
                                          </p:stCondLst>
                                        </p:cTn>
                                        <p:tgtEl>
                                          <p:spTgt spid="16"/>
                                        </p:tgtEl>
                                      </p:cBhvr>
                                    </p:animEffect>
                                    <p:anim calcmode="lin" valueType="num">
                                      <p:cBhvr>
                                        <p:cTn id="5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63" dur="26">
                                          <p:stCondLst>
                                            <p:cond delay="650"/>
                                          </p:stCondLst>
                                        </p:cTn>
                                        <p:tgtEl>
                                          <p:spTgt spid="16"/>
                                        </p:tgtEl>
                                      </p:cBhvr>
                                      <p:to x="100000" y="60000"/>
                                    </p:animScale>
                                    <p:animScale>
                                      <p:cBhvr>
                                        <p:cTn id="64" dur="166" decel="50000">
                                          <p:stCondLst>
                                            <p:cond delay="676"/>
                                          </p:stCondLst>
                                        </p:cTn>
                                        <p:tgtEl>
                                          <p:spTgt spid="16"/>
                                        </p:tgtEl>
                                      </p:cBhvr>
                                      <p:to x="100000" y="100000"/>
                                    </p:animScale>
                                    <p:animScale>
                                      <p:cBhvr>
                                        <p:cTn id="65" dur="26">
                                          <p:stCondLst>
                                            <p:cond delay="1312"/>
                                          </p:stCondLst>
                                        </p:cTn>
                                        <p:tgtEl>
                                          <p:spTgt spid="16"/>
                                        </p:tgtEl>
                                      </p:cBhvr>
                                      <p:to x="100000" y="80000"/>
                                    </p:animScale>
                                    <p:animScale>
                                      <p:cBhvr>
                                        <p:cTn id="66" dur="166" decel="50000">
                                          <p:stCondLst>
                                            <p:cond delay="1338"/>
                                          </p:stCondLst>
                                        </p:cTn>
                                        <p:tgtEl>
                                          <p:spTgt spid="16"/>
                                        </p:tgtEl>
                                      </p:cBhvr>
                                      <p:to x="100000" y="100000"/>
                                    </p:animScale>
                                    <p:animScale>
                                      <p:cBhvr>
                                        <p:cTn id="67" dur="26">
                                          <p:stCondLst>
                                            <p:cond delay="1642"/>
                                          </p:stCondLst>
                                        </p:cTn>
                                        <p:tgtEl>
                                          <p:spTgt spid="16"/>
                                        </p:tgtEl>
                                      </p:cBhvr>
                                      <p:to x="100000" y="90000"/>
                                    </p:animScale>
                                    <p:animScale>
                                      <p:cBhvr>
                                        <p:cTn id="68" dur="166" decel="50000">
                                          <p:stCondLst>
                                            <p:cond delay="1668"/>
                                          </p:stCondLst>
                                        </p:cTn>
                                        <p:tgtEl>
                                          <p:spTgt spid="16"/>
                                        </p:tgtEl>
                                      </p:cBhvr>
                                      <p:to x="100000" y="100000"/>
                                    </p:animScale>
                                    <p:animScale>
                                      <p:cBhvr>
                                        <p:cTn id="69" dur="26">
                                          <p:stCondLst>
                                            <p:cond delay="1808"/>
                                          </p:stCondLst>
                                        </p:cTn>
                                        <p:tgtEl>
                                          <p:spTgt spid="16"/>
                                        </p:tgtEl>
                                      </p:cBhvr>
                                      <p:to x="100000" y="95000"/>
                                    </p:animScale>
                                    <p:animScale>
                                      <p:cBhvr>
                                        <p:cTn id="70" dur="166" decel="50000">
                                          <p:stCondLst>
                                            <p:cond delay="1834"/>
                                          </p:stCondLst>
                                        </p:cTn>
                                        <p:tgtEl>
                                          <p:spTgt spid="16"/>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down)">
                                      <p:cBhvr>
                                        <p:cTn id="73" dur="580">
                                          <p:stCondLst>
                                            <p:cond delay="0"/>
                                          </p:stCondLst>
                                        </p:cTn>
                                        <p:tgtEl>
                                          <p:spTgt spid="17"/>
                                        </p:tgtEl>
                                      </p:cBhvr>
                                    </p:animEffect>
                                    <p:anim calcmode="lin" valueType="num">
                                      <p:cBhvr>
                                        <p:cTn id="7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79" dur="26">
                                          <p:stCondLst>
                                            <p:cond delay="650"/>
                                          </p:stCondLst>
                                        </p:cTn>
                                        <p:tgtEl>
                                          <p:spTgt spid="17"/>
                                        </p:tgtEl>
                                      </p:cBhvr>
                                      <p:to x="100000" y="60000"/>
                                    </p:animScale>
                                    <p:animScale>
                                      <p:cBhvr>
                                        <p:cTn id="80" dur="166" decel="50000">
                                          <p:stCondLst>
                                            <p:cond delay="676"/>
                                          </p:stCondLst>
                                        </p:cTn>
                                        <p:tgtEl>
                                          <p:spTgt spid="17"/>
                                        </p:tgtEl>
                                      </p:cBhvr>
                                      <p:to x="100000" y="100000"/>
                                    </p:animScale>
                                    <p:animScale>
                                      <p:cBhvr>
                                        <p:cTn id="81" dur="26">
                                          <p:stCondLst>
                                            <p:cond delay="1312"/>
                                          </p:stCondLst>
                                        </p:cTn>
                                        <p:tgtEl>
                                          <p:spTgt spid="17"/>
                                        </p:tgtEl>
                                      </p:cBhvr>
                                      <p:to x="100000" y="80000"/>
                                    </p:animScale>
                                    <p:animScale>
                                      <p:cBhvr>
                                        <p:cTn id="82" dur="166" decel="50000">
                                          <p:stCondLst>
                                            <p:cond delay="1338"/>
                                          </p:stCondLst>
                                        </p:cTn>
                                        <p:tgtEl>
                                          <p:spTgt spid="17"/>
                                        </p:tgtEl>
                                      </p:cBhvr>
                                      <p:to x="100000" y="100000"/>
                                    </p:animScale>
                                    <p:animScale>
                                      <p:cBhvr>
                                        <p:cTn id="83" dur="26">
                                          <p:stCondLst>
                                            <p:cond delay="1642"/>
                                          </p:stCondLst>
                                        </p:cTn>
                                        <p:tgtEl>
                                          <p:spTgt spid="17"/>
                                        </p:tgtEl>
                                      </p:cBhvr>
                                      <p:to x="100000" y="90000"/>
                                    </p:animScale>
                                    <p:animScale>
                                      <p:cBhvr>
                                        <p:cTn id="84" dur="166" decel="50000">
                                          <p:stCondLst>
                                            <p:cond delay="1668"/>
                                          </p:stCondLst>
                                        </p:cTn>
                                        <p:tgtEl>
                                          <p:spTgt spid="17"/>
                                        </p:tgtEl>
                                      </p:cBhvr>
                                      <p:to x="100000" y="100000"/>
                                    </p:animScale>
                                    <p:animScale>
                                      <p:cBhvr>
                                        <p:cTn id="85" dur="26">
                                          <p:stCondLst>
                                            <p:cond delay="1808"/>
                                          </p:stCondLst>
                                        </p:cTn>
                                        <p:tgtEl>
                                          <p:spTgt spid="17"/>
                                        </p:tgtEl>
                                      </p:cBhvr>
                                      <p:to x="100000" y="95000"/>
                                    </p:animScale>
                                    <p:animScale>
                                      <p:cBhvr>
                                        <p:cTn id="86" dur="166" decel="50000">
                                          <p:stCondLst>
                                            <p:cond delay="1834"/>
                                          </p:stCondLst>
                                        </p:cTn>
                                        <p:tgtEl>
                                          <p:spTgt spid="17"/>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wipe(down)">
                                      <p:cBhvr>
                                        <p:cTn id="89" dur="580">
                                          <p:stCondLst>
                                            <p:cond delay="0"/>
                                          </p:stCondLst>
                                        </p:cTn>
                                        <p:tgtEl>
                                          <p:spTgt spid="19"/>
                                        </p:tgtEl>
                                      </p:cBhvr>
                                    </p:animEffect>
                                    <p:anim calcmode="lin" valueType="num">
                                      <p:cBhvr>
                                        <p:cTn id="90"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95" dur="26">
                                          <p:stCondLst>
                                            <p:cond delay="650"/>
                                          </p:stCondLst>
                                        </p:cTn>
                                        <p:tgtEl>
                                          <p:spTgt spid="19"/>
                                        </p:tgtEl>
                                      </p:cBhvr>
                                      <p:to x="100000" y="60000"/>
                                    </p:animScale>
                                    <p:animScale>
                                      <p:cBhvr>
                                        <p:cTn id="96" dur="166" decel="50000">
                                          <p:stCondLst>
                                            <p:cond delay="676"/>
                                          </p:stCondLst>
                                        </p:cTn>
                                        <p:tgtEl>
                                          <p:spTgt spid="19"/>
                                        </p:tgtEl>
                                      </p:cBhvr>
                                      <p:to x="100000" y="100000"/>
                                    </p:animScale>
                                    <p:animScale>
                                      <p:cBhvr>
                                        <p:cTn id="97" dur="26">
                                          <p:stCondLst>
                                            <p:cond delay="1312"/>
                                          </p:stCondLst>
                                        </p:cTn>
                                        <p:tgtEl>
                                          <p:spTgt spid="19"/>
                                        </p:tgtEl>
                                      </p:cBhvr>
                                      <p:to x="100000" y="80000"/>
                                    </p:animScale>
                                    <p:animScale>
                                      <p:cBhvr>
                                        <p:cTn id="98" dur="166" decel="50000">
                                          <p:stCondLst>
                                            <p:cond delay="1338"/>
                                          </p:stCondLst>
                                        </p:cTn>
                                        <p:tgtEl>
                                          <p:spTgt spid="19"/>
                                        </p:tgtEl>
                                      </p:cBhvr>
                                      <p:to x="100000" y="100000"/>
                                    </p:animScale>
                                    <p:animScale>
                                      <p:cBhvr>
                                        <p:cTn id="99" dur="26">
                                          <p:stCondLst>
                                            <p:cond delay="1642"/>
                                          </p:stCondLst>
                                        </p:cTn>
                                        <p:tgtEl>
                                          <p:spTgt spid="19"/>
                                        </p:tgtEl>
                                      </p:cBhvr>
                                      <p:to x="100000" y="90000"/>
                                    </p:animScale>
                                    <p:animScale>
                                      <p:cBhvr>
                                        <p:cTn id="100" dur="166" decel="50000">
                                          <p:stCondLst>
                                            <p:cond delay="1668"/>
                                          </p:stCondLst>
                                        </p:cTn>
                                        <p:tgtEl>
                                          <p:spTgt spid="19"/>
                                        </p:tgtEl>
                                      </p:cBhvr>
                                      <p:to x="100000" y="100000"/>
                                    </p:animScale>
                                    <p:animScale>
                                      <p:cBhvr>
                                        <p:cTn id="101" dur="26">
                                          <p:stCondLst>
                                            <p:cond delay="1808"/>
                                          </p:stCondLst>
                                        </p:cTn>
                                        <p:tgtEl>
                                          <p:spTgt spid="19"/>
                                        </p:tgtEl>
                                      </p:cBhvr>
                                      <p:to x="100000" y="95000"/>
                                    </p:animScale>
                                    <p:animScale>
                                      <p:cBhvr>
                                        <p:cTn id="102" dur="166" decel="50000">
                                          <p:stCondLst>
                                            <p:cond delay="1834"/>
                                          </p:stCondLst>
                                        </p:cTn>
                                        <p:tgtEl>
                                          <p:spTgt spid="19"/>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wipe(down)">
                                      <p:cBhvr>
                                        <p:cTn id="105" dur="580">
                                          <p:stCondLst>
                                            <p:cond delay="0"/>
                                          </p:stCondLst>
                                        </p:cTn>
                                        <p:tgtEl>
                                          <p:spTgt spid="20"/>
                                        </p:tgtEl>
                                      </p:cBhvr>
                                    </p:animEffect>
                                    <p:anim calcmode="lin" valueType="num">
                                      <p:cBhvr>
                                        <p:cTn id="106"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11" dur="26">
                                          <p:stCondLst>
                                            <p:cond delay="650"/>
                                          </p:stCondLst>
                                        </p:cTn>
                                        <p:tgtEl>
                                          <p:spTgt spid="20"/>
                                        </p:tgtEl>
                                      </p:cBhvr>
                                      <p:to x="100000" y="60000"/>
                                    </p:animScale>
                                    <p:animScale>
                                      <p:cBhvr>
                                        <p:cTn id="112" dur="166" decel="50000">
                                          <p:stCondLst>
                                            <p:cond delay="676"/>
                                          </p:stCondLst>
                                        </p:cTn>
                                        <p:tgtEl>
                                          <p:spTgt spid="20"/>
                                        </p:tgtEl>
                                      </p:cBhvr>
                                      <p:to x="100000" y="100000"/>
                                    </p:animScale>
                                    <p:animScale>
                                      <p:cBhvr>
                                        <p:cTn id="113" dur="26">
                                          <p:stCondLst>
                                            <p:cond delay="1312"/>
                                          </p:stCondLst>
                                        </p:cTn>
                                        <p:tgtEl>
                                          <p:spTgt spid="20"/>
                                        </p:tgtEl>
                                      </p:cBhvr>
                                      <p:to x="100000" y="80000"/>
                                    </p:animScale>
                                    <p:animScale>
                                      <p:cBhvr>
                                        <p:cTn id="114" dur="166" decel="50000">
                                          <p:stCondLst>
                                            <p:cond delay="1338"/>
                                          </p:stCondLst>
                                        </p:cTn>
                                        <p:tgtEl>
                                          <p:spTgt spid="20"/>
                                        </p:tgtEl>
                                      </p:cBhvr>
                                      <p:to x="100000" y="100000"/>
                                    </p:animScale>
                                    <p:animScale>
                                      <p:cBhvr>
                                        <p:cTn id="115" dur="26">
                                          <p:stCondLst>
                                            <p:cond delay="1642"/>
                                          </p:stCondLst>
                                        </p:cTn>
                                        <p:tgtEl>
                                          <p:spTgt spid="20"/>
                                        </p:tgtEl>
                                      </p:cBhvr>
                                      <p:to x="100000" y="90000"/>
                                    </p:animScale>
                                    <p:animScale>
                                      <p:cBhvr>
                                        <p:cTn id="116" dur="166" decel="50000">
                                          <p:stCondLst>
                                            <p:cond delay="1668"/>
                                          </p:stCondLst>
                                        </p:cTn>
                                        <p:tgtEl>
                                          <p:spTgt spid="20"/>
                                        </p:tgtEl>
                                      </p:cBhvr>
                                      <p:to x="100000" y="100000"/>
                                    </p:animScale>
                                    <p:animScale>
                                      <p:cBhvr>
                                        <p:cTn id="117" dur="26">
                                          <p:stCondLst>
                                            <p:cond delay="1808"/>
                                          </p:stCondLst>
                                        </p:cTn>
                                        <p:tgtEl>
                                          <p:spTgt spid="20"/>
                                        </p:tgtEl>
                                      </p:cBhvr>
                                      <p:to x="100000" y="95000"/>
                                    </p:animScale>
                                    <p:animScale>
                                      <p:cBhvr>
                                        <p:cTn id="118" dur="166" decel="50000">
                                          <p:stCondLst>
                                            <p:cond delay="1834"/>
                                          </p:stCondLst>
                                        </p:cTn>
                                        <p:tgtEl>
                                          <p:spTgt spid="20"/>
                                        </p:tgtEl>
                                      </p:cBhvr>
                                      <p:to x="100000" y="100000"/>
                                    </p:animScale>
                                  </p:childTnLst>
                                </p:cTn>
                              </p:par>
                            </p:childTnLst>
                          </p:cTn>
                        </p:par>
                        <p:par>
                          <p:cTn id="119" fill="hold">
                            <p:stCondLst>
                              <p:cond delay="5000"/>
                            </p:stCondLst>
                            <p:childTnLst>
                              <p:par>
                                <p:cTn id="120" presetID="10" presetClass="entr" presetSubtype="0" fill="hold" grpId="0" nodeType="after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300"/>
                                        <p:tgtEl>
                                          <p:spTgt spid="21"/>
                                        </p:tgtEl>
                                      </p:cBhvr>
                                    </p:animEffect>
                                  </p:childTnLst>
                                </p:cTn>
                              </p:par>
                            </p:childTnLst>
                          </p:cTn>
                        </p:par>
                        <p:par>
                          <p:cTn id="123" fill="hold">
                            <p:stCondLst>
                              <p:cond delay="5300"/>
                            </p:stCondLst>
                            <p:childTnLst>
                              <p:par>
                                <p:cTn id="124" presetID="10" presetClass="entr" presetSubtype="0" fill="hold" grpId="0" nodeType="after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fade">
                                      <p:cBhvr>
                                        <p:cTn id="126" dur="300"/>
                                        <p:tgtEl>
                                          <p:spTgt spid="22"/>
                                        </p:tgtEl>
                                      </p:cBhvr>
                                    </p:animEffect>
                                  </p:childTnLst>
                                </p:cTn>
                              </p:par>
                            </p:childTnLst>
                          </p:cTn>
                        </p:par>
                        <p:par>
                          <p:cTn id="127" fill="hold">
                            <p:stCondLst>
                              <p:cond delay="5600"/>
                            </p:stCondLst>
                            <p:childTnLst>
                              <p:par>
                                <p:cTn id="128" presetID="10" presetClass="entr" presetSubtype="0" fill="hold" grpId="0" nodeType="after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300"/>
                                        <p:tgtEl>
                                          <p:spTgt spid="23"/>
                                        </p:tgtEl>
                                      </p:cBhvr>
                                    </p:animEffect>
                                  </p:childTnLst>
                                </p:cTn>
                              </p:par>
                            </p:childTnLst>
                          </p:cTn>
                        </p:par>
                        <p:par>
                          <p:cTn id="131" fill="hold">
                            <p:stCondLst>
                              <p:cond delay="5900"/>
                            </p:stCondLst>
                            <p:childTnLst>
                              <p:par>
                                <p:cTn id="132" presetID="10" presetClass="entr" presetSubtype="0" fill="hold" grpId="0" nodeType="after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fade">
                                      <p:cBhvr>
                                        <p:cTn id="134" dur="150"/>
                                        <p:tgtEl>
                                          <p:spTgt spid="24"/>
                                        </p:tgtEl>
                                      </p:cBhvr>
                                    </p:animEffect>
                                  </p:childTnLst>
                                </p:cTn>
                              </p:par>
                            </p:childTnLst>
                          </p:cTn>
                        </p:par>
                        <p:par>
                          <p:cTn id="135" fill="hold">
                            <p:stCondLst>
                              <p:cond delay="6050"/>
                            </p:stCondLst>
                            <p:childTnLst>
                              <p:par>
                                <p:cTn id="136" presetID="10" presetClass="entr" presetSubtype="0" fill="hold" grpId="0" nodeType="afterEffect">
                                  <p:stCondLst>
                                    <p:cond delay="0"/>
                                  </p:stCondLst>
                                  <p:childTnLst>
                                    <p:set>
                                      <p:cBhvr>
                                        <p:cTn id="137" dur="1" fill="hold">
                                          <p:stCondLst>
                                            <p:cond delay="0"/>
                                          </p:stCondLst>
                                        </p:cTn>
                                        <p:tgtEl>
                                          <p:spTgt spid="25"/>
                                        </p:tgtEl>
                                        <p:attrNameLst>
                                          <p:attrName>style.visibility</p:attrName>
                                        </p:attrNameLst>
                                      </p:cBhvr>
                                      <p:to>
                                        <p:strVal val="visible"/>
                                      </p:to>
                                    </p:set>
                                    <p:animEffect transition="in" filter="fade">
                                      <p:cBhvr>
                                        <p:cTn id="138" dur="150"/>
                                        <p:tgtEl>
                                          <p:spTgt spid="25"/>
                                        </p:tgtEl>
                                      </p:cBhvr>
                                    </p:animEffect>
                                  </p:childTnLst>
                                </p:cTn>
                              </p:par>
                            </p:childTnLst>
                          </p:cTn>
                        </p:par>
                        <p:par>
                          <p:cTn id="139" fill="hold">
                            <p:stCondLst>
                              <p:cond delay="6200"/>
                            </p:stCondLst>
                            <p:childTnLst>
                              <p:par>
                                <p:cTn id="140" presetID="10" presetClass="entr" presetSubtype="0" fill="hold" grpId="0" nodeType="afterEffect">
                                  <p:stCondLst>
                                    <p:cond delay="0"/>
                                  </p:stCondLst>
                                  <p:childTnLst>
                                    <p:set>
                                      <p:cBhvr>
                                        <p:cTn id="141" dur="1" fill="hold">
                                          <p:stCondLst>
                                            <p:cond delay="0"/>
                                          </p:stCondLst>
                                        </p:cTn>
                                        <p:tgtEl>
                                          <p:spTgt spid="26"/>
                                        </p:tgtEl>
                                        <p:attrNameLst>
                                          <p:attrName>style.visibility</p:attrName>
                                        </p:attrNameLst>
                                      </p:cBhvr>
                                      <p:to>
                                        <p:strVal val="visible"/>
                                      </p:to>
                                    </p:set>
                                    <p:animEffect transition="in" filter="fade">
                                      <p:cBhvr>
                                        <p:cTn id="142" dur="150"/>
                                        <p:tgtEl>
                                          <p:spTgt spid="26"/>
                                        </p:tgtEl>
                                      </p:cBhvr>
                                    </p:animEffect>
                                  </p:childTnLst>
                                </p:cTn>
                              </p:par>
                            </p:childTnLst>
                          </p:cTn>
                        </p:par>
                        <p:par>
                          <p:cTn id="143" fill="hold">
                            <p:stCondLst>
                              <p:cond delay="6350"/>
                            </p:stCondLst>
                            <p:childTnLst>
                              <p:par>
                                <p:cTn id="144" presetID="17" presetClass="entr" presetSubtype="10" fill="hold" grpId="0" nodeType="afterEffect">
                                  <p:stCondLst>
                                    <p:cond delay="0"/>
                                  </p:stCondLst>
                                  <p:childTnLst>
                                    <p:set>
                                      <p:cBhvr>
                                        <p:cTn id="145" dur="1" fill="hold">
                                          <p:stCondLst>
                                            <p:cond delay="0"/>
                                          </p:stCondLst>
                                        </p:cTn>
                                        <p:tgtEl>
                                          <p:spTgt spid="18"/>
                                        </p:tgtEl>
                                        <p:attrNameLst>
                                          <p:attrName>style.visibility</p:attrName>
                                        </p:attrNameLst>
                                      </p:cBhvr>
                                      <p:to>
                                        <p:strVal val="visible"/>
                                      </p:to>
                                    </p:set>
                                    <p:anim calcmode="lin" valueType="num">
                                      <p:cBhvr>
                                        <p:cTn id="146" dur="500" fill="hold"/>
                                        <p:tgtEl>
                                          <p:spTgt spid="18"/>
                                        </p:tgtEl>
                                        <p:attrNameLst>
                                          <p:attrName>ppt_w</p:attrName>
                                        </p:attrNameLst>
                                      </p:cBhvr>
                                      <p:tavLst>
                                        <p:tav tm="0">
                                          <p:val>
                                            <p:fltVal val="0"/>
                                          </p:val>
                                        </p:tav>
                                        <p:tav tm="100000">
                                          <p:val>
                                            <p:strVal val="#ppt_w"/>
                                          </p:val>
                                        </p:tav>
                                      </p:tavLst>
                                    </p:anim>
                                    <p:anim calcmode="lin" valueType="num">
                                      <p:cBhvr>
                                        <p:cTn id="147" dur="500" fill="hold"/>
                                        <p:tgtEl>
                                          <p:spTgt spid="18"/>
                                        </p:tgtEl>
                                        <p:attrNameLst>
                                          <p:attrName>ppt_h</p:attrName>
                                        </p:attrNameLst>
                                      </p:cBhvr>
                                      <p:tavLst>
                                        <p:tav tm="0">
                                          <p:val>
                                            <p:strVal val="#ppt_h"/>
                                          </p:val>
                                        </p:tav>
                                        <p:tav tm="100000">
                                          <p:val>
                                            <p:strVal val="#ppt_h"/>
                                          </p:val>
                                        </p:tav>
                                      </p:tavLst>
                                    </p:anim>
                                  </p:childTnLst>
                                </p:cTn>
                              </p:par>
                            </p:childTnLst>
                          </p:cTn>
                        </p:par>
                        <p:par>
                          <p:cTn id="148" fill="hold">
                            <p:stCondLst>
                              <p:cond delay="6850"/>
                            </p:stCondLst>
                            <p:childTnLst>
                              <p:par>
                                <p:cTn id="149" presetID="31" presetClass="entr" presetSubtype="0" fill="hold" nodeType="afterEffect">
                                  <p:stCondLst>
                                    <p:cond delay="0"/>
                                  </p:stCondLst>
                                  <p:childTnLst>
                                    <p:set>
                                      <p:cBhvr>
                                        <p:cTn id="150" dur="1" fill="hold">
                                          <p:stCondLst>
                                            <p:cond delay="0"/>
                                          </p:stCondLst>
                                        </p:cTn>
                                        <p:tgtEl>
                                          <p:spTgt spid="10"/>
                                        </p:tgtEl>
                                        <p:attrNameLst>
                                          <p:attrName>style.visibility</p:attrName>
                                        </p:attrNameLst>
                                      </p:cBhvr>
                                      <p:to>
                                        <p:strVal val="visible"/>
                                      </p:to>
                                    </p:set>
                                    <p:anim calcmode="lin" valueType="num">
                                      <p:cBhvr>
                                        <p:cTn id="151" dur="1000" fill="hold"/>
                                        <p:tgtEl>
                                          <p:spTgt spid="10"/>
                                        </p:tgtEl>
                                        <p:attrNameLst>
                                          <p:attrName>ppt_w</p:attrName>
                                        </p:attrNameLst>
                                      </p:cBhvr>
                                      <p:tavLst>
                                        <p:tav tm="0">
                                          <p:val>
                                            <p:fltVal val="0"/>
                                          </p:val>
                                        </p:tav>
                                        <p:tav tm="100000">
                                          <p:val>
                                            <p:strVal val="#ppt_w"/>
                                          </p:val>
                                        </p:tav>
                                      </p:tavLst>
                                    </p:anim>
                                    <p:anim calcmode="lin" valueType="num">
                                      <p:cBhvr>
                                        <p:cTn id="152" dur="1000" fill="hold"/>
                                        <p:tgtEl>
                                          <p:spTgt spid="10"/>
                                        </p:tgtEl>
                                        <p:attrNameLst>
                                          <p:attrName>ppt_h</p:attrName>
                                        </p:attrNameLst>
                                      </p:cBhvr>
                                      <p:tavLst>
                                        <p:tav tm="0">
                                          <p:val>
                                            <p:fltVal val="0"/>
                                          </p:val>
                                        </p:tav>
                                        <p:tav tm="100000">
                                          <p:val>
                                            <p:strVal val="#ppt_h"/>
                                          </p:val>
                                        </p:tav>
                                      </p:tavLst>
                                    </p:anim>
                                    <p:anim calcmode="lin" valueType="num">
                                      <p:cBhvr>
                                        <p:cTn id="153" dur="1000" fill="hold"/>
                                        <p:tgtEl>
                                          <p:spTgt spid="10"/>
                                        </p:tgtEl>
                                        <p:attrNameLst>
                                          <p:attrName>style.rotation</p:attrName>
                                        </p:attrNameLst>
                                      </p:cBhvr>
                                      <p:tavLst>
                                        <p:tav tm="0">
                                          <p:val>
                                            <p:fltVal val="90"/>
                                          </p:val>
                                        </p:tav>
                                        <p:tav tm="100000">
                                          <p:val>
                                            <p:fltVal val="0"/>
                                          </p:val>
                                        </p:tav>
                                      </p:tavLst>
                                    </p:anim>
                                    <p:animEffect transition="in" filter="fade">
                                      <p:cBhvr>
                                        <p:cTn id="15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3" grpId="0" animBg="1"/>
      <p:bldP spid="24" grpId="0" animBg="1"/>
      <p:bldP spid="25"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it-IT"/>
              <a:t>Analisi progetto diapositiva 2</a:t>
            </a:r>
          </a:p>
        </p:txBody>
      </p:sp>
      <p:pic>
        <p:nvPicPr>
          <p:cNvPr id="18" name="Immagine 17" descr="Immagine che contiene mappa, testo, atlante&#10;&#10;Descrizione generata automaticamente">
            <a:extLst>
              <a:ext uri="{FF2B5EF4-FFF2-40B4-BE49-F238E27FC236}">
                <a16:creationId xmlns:a16="http://schemas.microsoft.com/office/drawing/2014/main" id="{A7FE059E-86F3-F36E-88F6-2C7720FD2AD2}"/>
              </a:ext>
            </a:extLst>
          </p:cNvPr>
          <p:cNvPicPr>
            <a:picLocks noChangeAspect="1"/>
          </p:cNvPicPr>
          <p:nvPr/>
        </p:nvPicPr>
        <p:blipFill rotWithShape="1">
          <a:blip r:embed="rId3">
            <a:extLst>
              <a:ext uri="{28A0092B-C50C-407E-A947-70E740481C1C}">
                <a14:useLocalDpi xmlns:a14="http://schemas.microsoft.com/office/drawing/2010/main" val="0"/>
              </a:ext>
            </a:extLst>
          </a:blip>
          <a:srcRect l="27867" r="25467" b="3651"/>
          <a:stretch/>
        </p:blipFill>
        <p:spPr>
          <a:xfrm>
            <a:off x="7351491" y="604594"/>
            <a:ext cx="4512850" cy="5869928"/>
          </a:xfrm>
          <a:prstGeom prst="rect">
            <a:avLst/>
          </a:prstGeom>
        </p:spPr>
      </p:pic>
      <p:sp>
        <p:nvSpPr>
          <p:cNvPr id="30" name="CasellaDiTesto 29">
            <a:extLst>
              <a:ext uri="{FF2B5EF4-FFF2-40B4-BE49-F238E27FC236}">
                <a16:creationId xmlns:a16="http://schemas.microsoft.com/office/drawing/2014/main" id="{7D7A014C-CD70-4FD4-B0B7-27E1CF637B72}"/>
              </a:ext>
            </a:extLst>
          </p:cNvPr>
          <p:cNvSpPr txBox="1"/>
          <p:nvPr/>
        </p:nvSpPr>
        <p:spPr>
          <a:xfrm>
            <a:off x="327659" y="1976356"/>
            <a:ext cx="6442151" cy="2862322"/>
          </a:xfrm>
          <a:prstGeom prst="rect">
            <a:avLst/>
          </a:prstGeom>
          <a:noFill/>
        </p:spPr>
        <p:txBody>
          <a:bodyPr wrap="square">
            <a:spAutoFit/>
          </a:bodyPr>
          <a:lstStyle/>
          <a:p>
            <a:pPr algn="just" rtl="0">
              <a:defRPr lang="it-IT" sz="1862" b="1" i="0" u="none" strike="noStrike" kern="1200" spc="0" baseline="0" noProof="0">
                <a:solidFill>
                  <a:srgbClr val="595959"/>
                </a:solidFill>
                <a:latin typeface="+mn-lt"/>
                <a:ea typeface="+mn-ea"/>
                <a:cs typeface="+mn-cs"/>
              </a:defRPr>
            </a:pPr>
            <a:r>
              <a:rPr lang="it-IT" sz="2000" b="1" noProof="0">
                <a:solidFill>
                  <a:srgbClr val="595959"/>
                </a:solidFill>
              </a:rPr>
              <a:t>Dati relativi ai tempi di consegna in </a:t>
            </a:r>
            <a:r>
              <a:rPr lang="it-IT" sz="2000" b="1" noProof="0">
                <a:solidFill>
                  <a:srgbClr val="595959"/>
                </a:solidFill>
                <a:latin typeface="+mj-lt"/>
              </a:rPr>
              <a:t>22 Città </a:t>
            </a:r>
            <a:r>
              <a:rPr lang="it-IT" sz="2000" b="1" noProof="0">
                <a:solidFill>
                  <a:srgbClr val="595959"/>
                </a:solidFill>
              </a:rPr>
              <a:t>dell’India tra le quali anche il Bangalore.</a:t>
            </a:r>
          </a:p>
          <a:p>
            <a:pPr algn="just" rtl="0">
              <a:defRPr lang="it-IT" sz="1862" b="1" i="0" u="none" strike="noStrike" kern="1200" spc="0" baseline="0" noProof="0">
                <a:solidFill>
                  <a:srgbClr val="595959"/>
                </a:solidFill>
                <a:latin typeface="+mn-lt"/>
                <a:ea typeface="+mn-ea"/>
                <a:cs typeface="+mn-cs"/>
              </a:defRPr>
            </a:pPr>
            <a:r>
              <a:rPr lang="it-IT" sz="2000" b="1">
                <a:solidFill>
                  <a:srgbClr val="595959"/>
                </a:solidFill>
              </a:rPr>
              <a:t>Per ciascuna </a:t>
            </a:r>
            <a:r>
              <a:rPr lang="it-IT" sz="2000" b="1">
                <a:solidFill>
                  <a:schemeClr val="accent5">
                    <a:lumMod val="50000"/>
                  </a:schemeClr>
                </a:solidFill>
                <a:latin typeface="+mj-lt"/>
              </a:rPr>
              <a:t>città</a:t>
            </a:r>
            <a:r>
              <a:rPr lang="it-IT" sz="2000" b="1">
                <a:solidFill>
                  <a:srgbClr val="595959"/>
                </a:solidFill>
              </a:rPr>
              <a:t> si ha un </a:t>
            </a:r>
            <a:r>
              <a:rPr lang="it-IT" sz="2000" b="1">
                <a:solidFill>
                  <a:schemeClr val="accent1">
                    <a:lumMod val="75000"/>
                  </a:schemeClr>
                </a:solidFill>
                <a:latin typeface="+mj-lt"/>
              </a:rPr>
              <a:t>numero differente di osservazioni</a:t>
            </a:r>
            <a:r>
              <a:rPr lang="it-IT" sz="2000" b="1">
                <a:solidFill>
                  <a:schemeClr val="accent1">
                    <a:lumMod val="75000"/>
                  </a:schemeClr>
                </a:solidFill>
              </a:rPr>
              <a:t> </a:t>
            </a:r>
            <a:r>
              <a:rPr lang="it-IT" sz="2000" b="1">
                <a:solidFill>
                  <a:srgbClr val="595959"/>
                </a:solidFill>
              </a:rPr>
              <a:t>relative a 19 variabili oltre al tempo effettivo di consegna.</a:t>
            </a:r>
          </a:p>
          <a:p>
            <a:pPr algn="just" rtl="0">
              <a:defRPr lang="it-IT" sz="1862" b="1" i="0" u="none" strike="noStrike" kern="1200" spc="0" baseline="0" noProof="0">
                <a:solidFill>
                  <a:srgbClr val="595959"/>
                </a:solidFill>
                <a:latin typeface="+mn-lt"/>
                <a:ea typeface="+mn-ea"/>
                <a:cs typeface="+mn-cs"/>
              </a:defRPr>
            </a:pPr>
            <a:endParaRPr lang="it-IT" sz="2000" b="1">
              <a:solidFill>
                <a:srgbClr val="595959"/>
              </a:solidFill>
            </a:endParaRPr>
          </a:p>
          <a:p>
            <a:pPr algn="just" rtl="0">
              <a:defRPr lang="it-IT" sz="1862" b="1" i="0" u="none" strike="noStrike" kern="1200" spc="0" baseline="0" noProof="0">
                <a:solidFill>
                  <a:srgbClr val="595959"/>
                </a:solidFill>
                <a:latin typeface="+mn-lt"/>
                <a:ea typeface="+mn-ea"/>
                <a:cs typeface="+mn-cs"/>
              </a:defRPr>
            </a:pPr>
            <a:r>
              <a:rPr lang="it-IT" sz="2000" b="1" noProof="0">
                <a:solidFill>
                  <a:srgbClr val="595959"/>
                </a:solidFill>
              </a:rPr>
              <a:t>Si è interessati a fornire </a:t>
            </a:r>
            <a:r>
              <a:rPr lang="it-IT" sz="2000" b="1">
                <a:solidFill>
                  <a:srgbClr val="595959"/>
                </a:solidFill>
              </a:rPr>
              <a:t>un metodo di previsione del tempo di consegna per l’applicazione di Food Delivery utilizzando le variabili in possesso. </a:t>
            </a:r>
            <a:endParaRPr lang="it-IT" b="1" noProof="0">
              <a:solidFill>
                <a:srgbClr val="595959"/>
              </a:solidFill>
            </a:endParaRPr>
          </a:p>
        </p:txBody>
      </p:sp>
      <p:cxnSp>
        <p:nvCxnSpPr>
          <p:cNvPr id="7" name="Connettore diritto 6">
            <a:extLst>
              <a:ext uri="{FF2B5EF4-FFF2-40B4-BE49-F238E27FC236}">
                <a16:creationId xmlns:a16="http://schemas.microsoft.com/office/drawing/2014/main" id="{EF590D6E-3DCA-FDD4-813D-3B4B8256BFA0}"/>
              </a:ext>
              <a:ext uri="{C183D7F6-B498-43B3-948B-1728B52AA6E4}">
                <adec:decorative xmlns:adec="http://schemas.microsoft.com/office/drawing/2017/decorative" xmlns="" val="1"/>
              </a:ext>
            </a:extLst>
          </p:cNvPr>
          <p:cNvCxnSpPr>
            <a:cxnSpLocks/>
          </p:cNvCxnSpPr>
          <p:nvPr/>
        </p:nvCxnSpPr>
        <p:spPr>
          <a:xfrm>
            <a:off x="7086600" y="522898"/>
            <a:ext cx="5105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itolo 1">
            <a:extLst>
              <a:ext uri="{FF2B5EF4-FFF2-40B4-BE49-F238E27FC236}">
                <a16:creationId xmlns:a16="http://schemas.microsoft.com/office/drawing/2014/main" id="{339090E0-0461-3AE3-0780-B6CEAD27C6E3}"/>
              </a:ext>
            </a:extLst>
          </p:cNvPr>
          <p:cNvSpPr txBox="1">
            <a:spLocks/>
          </p:cNvSpPr>
          <p:nvPr/>
        </p:nvSpPr>
        <p:spPr>
          <a:xfrm>
            <a:off x="228599" y="16344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Dataset</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11" name="Connettore diritto 10">
            <a:extLst>
              <a:ext uri="{FF2B5EF4-FFF2-40B4-BE49-F238E27FC236}">
                <a16:creationId xmlns:a16="http://schemas.microsoft.com/office/drawing/2014/main" id="{DB73E549-2C7C-6083-5971-4EABCB3325DE}"/>
              </a:ext>
              <a:ext uri="{C183D7F6-B498-43B3-948B-1728B52AA6E4}">
                <adec:decorative xmlns:adec="http://schemas.microsoft.com/office/drawing/2017/decorative" xmlns="" val="1"/>
              </a:ext>
            </a:extLst>
          </p:cNvPr>
          <p:cNvCxnSpPr>
            <a:cxnSpLocks/>
          </p:cNvCxnSpPr>
          <p:nvPr/>
        </p:nvCxnSpPr>
        <p:spPr>
          <a:xfrm>
            <a:off x="0"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ttangolo: Angoli arrotondati 18">
            <a:extLst>
              <a:ext uri="{FF2B5EF4-FFF2-40B4-BE49-F238E27FC236}">
                <a16:creationId xmlns:a16="http://schemas.microsoft.com/office/drawing/2014/main" id="{71C39B07-DB47-284B-5AAF-7D6E7D5FAE85}"/>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3" name="Ovale 2">
            <a:extLst>
              <a:ext uri="{FF2B5EF4-FFF2-40B4-BE49-F238E27FC236}">
                <a16:creationId xmlns:a16="http://schemas.microsoft.com/office/drawing/2014/main" id="{20CE6376-C30D-4072-7D1D-4766B0BAAE76}"/>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5" name="Elemento grafico 4" descr="Orologio con riempimento a tinta unita">
            <a:extLst>
              <a:ext uri="{FF2B5EF4-FFF2-40B4-BE49-F238E27FC236}">
                <a16:creationId xmlns:a16="http://schemas.microsoft.com/office/drawing/2014/main" id="{06D05424-4275-CAB9-FC48-4976AA5C0CB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4034" y="96384"/>
            <a:ext cx="347250" cy="347250"/>
          </a:xfrm>
          <a:prstGeom prst="rect">
            <a:avLst/>
          </a:prstGeom>
        </p:spPr>
      </p:pic>
      <p:sp>
        <p:nvSpPr>
          <p:cNvPr id="6" name="Segnaposto piè di pagina 5">
            <a:extLst>
              <a:ext uri="{FF2B5EF4-FFF2-40B4-BE49-F238E27FC236}">
                <a16:creationId xmlns:a16="http://schemas.microsoft.com/office/drawing/2014/main" id="{BAFA288F-F655-32F7-97FC-64F719619A94}"/>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9" name="Segnaposto numero diapositiva 8">
            <a:extLst>
              <a:ext uri="{FF2B5EF4-FFF2-40B4-BE49-F238E27FC236}">
                <a16:creationId xmlns:a16="http://schemas.microsoft.com/office/drawing/2014/main" id="{FDA03647-57D1-C370-D3DD-23835DD56FB5}"/>
              </a:ext>
            </a:extLst>
          </p:cNvPr>
          <p:cNvSpPr>
            <a:spLocks noGrp="1"/>
          </p:cNvSpPr>
          <p:nvPr>
            <p:ph type="sldNum" sz="quarter" idx="12"/>
          </p:nvPr>
        </p:nvSpPr>
        <p:spPr/>
        <p:txBody>
          <a:bodyPr/>
          <a:lstStyle/>
          <a:p>
            <a:pPr rtl="0"/>
            <a:fld id="{06FEDF93-2BFD-41CA-ABC7-B039102F3792}" type="slidenum">
              <a:rPr lang="it-IT" noProof="0" dirty="0" smtClean="0"/>
              <a:t>39</a:t>
            </a:fld>
            <a:endParaRPr lang="it-IT" noProof="0"/>
          </a:p>
        </p:txBody>
      </p:sp>
    </p:spTree>
    <p:extLst>
      <p:ext uri="{BB962C8B-B14F-4D97-AF65-F5344CB8AC3E}">
        <p14:creationId xmlns:p14="http://schemas.microsoft.com/office/powerpoint/2010/main" val="124737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rtlCol="0"/>
          <a:lstStyle/>
          <a:p>
            <a:r>
              <a:rPr lang="it-IT"/>
              <a:t>Analisi progetto diapositiva 3</a:t>
            </a:r>
          </a:p>
        </p:txBody>
      </p:sp>
      <p:cxnSp>
        <p:nvCxnSpPr>
          <p:cNvPr id="8" name="Connettore diritto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9306560" y="522898"/>
            <a:ext cx="288544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olo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Il Food Delivery: alcune statistiche</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14" name="Connettore diritto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281432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io 1">
            <a:extLst>
              <a:ext uri="{FF2B5EF4-FFF2-40B4-BE49-F238E27FC236}">
                <a16:creationId xmlns:a16="http://schemas.microsoft.com/office/drawing/2014/main" id="{5B804E9F-B6B5-41F9-9B63-9AF435FDC2B7}"/>
              </a:ext>
              <a:ext uri="{C183D7F6-B498-43B3-948B-1728B52AA6E4}">
                <adec:decorative xmlns:adec="http://schemas.microsoft.com/office/drawing/2017/decorative" xmlns="" val="1"/>
              </a:ext>
            </a:extLst>
          </p:cNvPr>
          <p:cNvSpPr/>
          <p:nvPr/>
        </p:nvSpPr>
        <p:spPr>
          <a:xfrm rot="5400000">
            <a:off x="756710" y="2316903"/>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3" name="Trapezio 42">
            <a:extLst>
              <a:ext uri="{FF2B5EF4-FFF2-40B4-BE49-F238E27FC236}">
                <a16:creationId xmlns:a16="http://schemas.microsoft.com/office/drawing/2014/main" id="{0092C447-C8E1-4B12-B012-E6D21CBB1FBE}"/>
              </a:ext>
              <a:ext uri="{C183D7F6-B498-43B3-948B-1728B52AA6E4}">
                <adec:decorative xmlns:adec="http://schemas.microsoft.com/office/drawing/2017/decorative" xmlns="" val="1"/>
              </a:ext>
            </a:extLst>
          </p:cNvPr>
          <p:cNvSpPr/>
          <p:nvPr/>
        </p:nvSpPr>
        <p:spPr>
          <a:xfrm rot="5400000">
            <a:off x="2923506" y="2316904"/>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4" name="Trapezio 43">
            <a:extLst>
              <a:ext uri="{FF2B5EF4-FFF2-40B4-BE49-F238E27FC236}">
                <a16:creationId xmlns:a16="http://schemas.microsoft.com/office/drawing/2014/main" id="{7E139379-1914-4446-8D6D-984A47041A54}"/>
              </a:ext>
              <a:ext uri="{C183D7F6-B498-43B3-948B-1728B52AA6E4}">
                <adec:decorative xmlns:adec="http://schemas.microsoft.com/office/drawing/2017/decorative" xmlns="" val="1"/>
              </a:ext>
            </a:extLst>
          </p:cNvPr>
          <p:cNvSpPr/>
          <p:nvPr/>
        </p:nvSpPr>
        <p:spPr>
          <a:xfrm rot="5400000">
            <a:off x="5090307" y="2316903"/>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5" name="Trapezio 44">
            <a:extLst>
              <a:ext uri="{FF2B5EF4-FFF2-40B4-BE49-F238E27FC236}">
                <a16:creationId xmlns:a16="http://schemas.microsoft.com/office/drawing/2014/main" id="{F79B51BB-1B30-4ED8-B26D-21EE8BC675B2}"/>
              </a:ext>
              <a:ext uri="{C183D7F6-B498-43B3-948B-1728B52AA6E4}">
                <adec:decorative xmlns:adec="http://schemas.microsoft.com/office/drawing/2017/decorative" xmlns="" val="1"/>
              </a:ext>
            </a:extLst>
          </p:cNvPr>
          <p:cNvSpPr/>
          <p:nvPr/>
        </p:nvSpPr>
        <p:spPr>
          <a:xfrm rot="5400000">
            <a:off x="7257105" y="227480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 name="Rettangolo 3">
            <a:extLst>
              <a:ext uri="{FF2B5EF4-FFF2-40B4-BE49-F238E27FC236}">
                <a16:creationId xmlns:a16="http://schemas.microsoft.com/office/drawing/2014/main" id="{3F19BFA5-D0CA-4CF0-8499-504D956B6563}"/>
              </a:ext>
            </a:extLst>
          </p:cNvPr>
          <p:cNvSpPr/>
          <p:nvPr/>
        </p:nvSpPr>
        <p:spPr>
          <a:xfrm>
            <a:off x="2048760" y="2530106"/>
            <a:ext cx="1683933" cy="830997"/>
          </a:xfrm>
          <a:prstGeom prst="rect">
            <a:avLst/>
          </a:prstGeom>
        </p:spPr>
        <p:txBody>
          <a:bodyPr wrap="square" lIns="0" tIns="0" rIns="0" bIns="0" rtlCol="0">
            <a:spAutoFit/>
          </a:bodyPr>
          <a:lstStyle/>
          <a:p>
            <a:pPr algn="ctr" rtl="0"/>
            <a:r>
              <a:rPr lang="it-IT" b="1">
                <a:solidFill>
                  <a:schemeClr val="bg1"/>
                </a:solidFill>
                <a:latin typeface="+mj-lt"/>
              </a:rPr>
              <a:t>NUOVI LIFESTYLE PATTERNS</a:t>
            </a:r>
          </a:p>
        </p:txBody>
      </p:sp>
      <p:sp>
        <p:nvSpPr>
          <p:cNvPr id="47" name="Rettangolo 46">
            <a:extLst>
              <a:ext uri="{FF2B5EF4-FFF2-40B4-BE49-F238E27FC236}">
                <a16:creationId xmlns:a16="http://schemas.microsoft.com/office/drawing/2014/main" id="{1751D31D-3535-411D-8BAC-95CCC90AB185}"/>
              </a:ext>
            </a:extLst>
          </p:cNvPr>
          <p:cNvSpPr/>
          <p:nvPr/>
        </p:nvSpPr>
        <p:spPr>
          <a:xfrm>
            <a:off x="4283667" y="2530106"/>
            <a:ext cx="1683933" cy="553998"/>
          </a:xfrm>
          <a:prstGeom prst="rect">
            <a:avLst/>
          </a:prstGeom>
        </p:spPr>
        <p:txBody>
          <a:bodyPr wrap="square" lIns="0" tIns="0" rIns="0" bIns="0" rtlCol="0">
            <a:spAutoFit/>
          </a:bodyPr>
          <a:lstStyle/>
          <a:p>
            <a:pPr algn="ctr" rtl="0"/>
            <a:r>
              <a:rPr lang="it-IT" b="1">
                <a:solidFill>
                  <a:schemeClr val="bg1"/>
                </a:solidFill>
                <a:latin typeface="+mj-lt"/>
              </a:rPr>
              <a:t>POPOLAZIONE GIOVANE</a:t>
            </a:r>
          </a:p>
        </p:txBody>
      </p:sp>
      <p:sp>
        <p:nvSpPr>
          <p:cNvPr id="48" name="Rettangolo 47">
            <a:extLst>
              <a:ext uri="{FF2B5EF4-FFF2-40B4-BE49-F238E27FC236}">
                <a16:creationId xmlns:a16="http://schemas.microsoft.com/office/drawing/2014/main" id="{FA4D735A-8F75-4E2A-8F1A-CC303B0718BA}"/>
              </a:ext>
            </a:extLst>
          </p:cNvPr>
          <p:cNvSpPr/>
          <p:nvPr/>
        </p:nvSpPr>
        <p:spPr>
          <a:xfrm>
            <a:off x="6572577" y="2449883"/>
            <a:ext cx="1371600" cy="1384995"/>
          </a:xfrm>
          <a:prstGeom prst="rect">
            <a:avLst/>
          </a:prstGeom>
        </p:spPr>
        <p:txBody>
          <a:bodyPr wrap="square" lIns="0" tIns="0" rIns="0" bIns="0" rtlCol="0">
            <a:spAutoFit/>
          </a:bodyPr>
          <a:lstStyle/>
          <a:p>
            <a:pPr algn="ctr" rtl="0"/>
            <a:r>
              <a:rPr lang="it-IT" b="1">
                <a:solidFill>
                  <a:schemeClr val="bg1"/>
                </a:solidFill>
                <a:latin typeface="+mj-lt"/>
              </a:rPr>
              <a:t>REDDITO CRESCENTE E LIVELLI DI CONSUMO IN CRESCITA</a:t>
            </a:r>
          </a:p>
        </p:txBody>
      </p:sp>
      <p:sp>
        <p:nvSpPr>
          <p:cNvPr id="49" name="Rettangolo 48">
            <a:extLst>
              <a:ext uri="{FF2B5EF4-FFF2-40B4-BE49-F238E27FC236}">
                <a16:creationId xmlns:a16="http://schemas.microsoft.com/office/drawing/2014/main" id="{54AB9282-0505-49EB-AABF-998083225E3A}"/>
              </a:ext>
            </a:extLst>
          </p:cNvPr>
          <p:cNvSpPr/>
          <p:nvPr/>
        </p:nvSpPr>
        <p:spPr>
          <a:xfrm>
            <a:off x="8739377" y="2530106"/>
            <a:ext cx="1371600" cy="1477328"/>
          </a:xfrm>
          <a:prstGeom prst="rect">
            <a:avLst/>
          </a:prstGeom>
        </p:spPr>
        <p:txBody>
          <a:bodyPr wrap="square" lIns="0" tIns="0" rIns="0" bIns="0" rtlCol="0">
            <a:spAutoFit/>
          </a:bodyPr>
          <a:lstStyle/>
          <a:p>
            <a:pPr algn="ctr"/>
            <a:r>
              <a:rPr lang="it-IT" sz="1600" b="1">
                <a:solidFill>
                  <a:schemeClr val="bg1"/>
                </a:solidFill>
                <a:latin typeface="+mj-lt"/>
              </a:rPr>
              <a:t>BANGALORE DETIENE IL 20% DELLA MARKET SHARE IN INDIA</a:t>
            </a:r>
            <a:endParaRPr lang="it-IT" sz="1600" b="1">
              <a:solidFill>
                <a:schemeClr val="bg1"/>
              </a:solidFill>
              <a:latin typeface="+mj-lt"/>
              <a:cs typeface="Segoe UI Light"/>
            </a:endParaRPr>
          </a:p>
        </p:txBody>
      </p:sp>
      <p:sp>
        <p:nvSpPr>
          <p:cNvPr id="51" name="Rettangolo 50">
            <a:extLst>
              <a:ext uri="{FF2B5EF4-FFF2-40B4-BE49-F238E27FC236}">
                <a16:creationId xmlns:a16="http://schemas.microsoft.com/office/drawing/2014/main" id="{8AA18108-5B8B-4147-84A7-D30A16BEC4EA}"/>
              </a:ext>
            </a:extLst>
          </p:cNvPr>
          <p:cNvSpPr/>
          <p:nvPr/>
        </p:nvSpPr>
        <p:spPr>
          <a:xfrm>
            <a:off x="2048760" y="3483098"/>
            <a:ext cx="1752042" cy="710707"/>
          </a:xfrm>
          <a:prstGeom prst="rect">
            <a:avLst/>
          </a:prstGeom>
        </p:spPr>
        <p:txBody>
          <a:bodyPr wrap="square" lIns="0" tIns="0" rIns="0" bIns="0" rtlCol="0" anchor="t">
            <a:spAutoFit/>
          </a:bodyPr>
          <a:lstStyle/>
          <a:p>
            <a:pPr algn="ctr" rtl="0">
              <a:lnSpc>
                <a:spcPts val="1900"/>
              </a:lnSpc>
            </a:pPr>
            <a:r>
              <a:rPr lang="it-IT" sz="1400">
                <a:solidFill>
                  <a:schemeClr val="bg1"/>
                </a:solidFill>
                <a:latin typeface="+mj-lt"/>
              </a:rPr>
              <a:t>Sempre più famiglie in cui entrambi i genitori lavorano</a:t>
            </a:r>
            <a:endParaRPr lang="it-IT" sz="1400">
              <a:solidFill>
                <a:schemeClr val="bg1"/>
              </a:solidFill>
              <a:latin typeface="+mj-lt"/>
              <a:cs typeface="Segoe UI" panose="020B0502040204020203" pitchFamily="34" charset="0"/>
            </a:endParaRPr>
          </a:p>
        </p:txBody>
      </p:sp>
      <p:sp>
        <p:nvSpPr>
          <p:cNvPr id="52" name="Rettangolo 51">
            <a:extLst>
              <a:ext uri="{FF2B5EF4-FFF2-40B4-BE49-F238E27FC236}">
                <a16:creationId xmlns:a16="http://schemas.microsoft.com/office/drawing/2014/main" id="{A8534162-B6E2-4579-9DAD-AD8DE07459BC}"/>
              </a:ext>
            </a:extLst>
          </p:cNvPr>
          <p:cNvSpPr/>
          <p:nvPr/>
        </p:nvSpPr>
        <p:spPr>
          <a:xfrm>
            <a:off x="4215559" y="3297149"/>
            <a:ext cx="1752042" cy="709874"/>
          </a:xfrm>
          <a:prstGeom prst="rect">
            <a:avLst/>
          </a:prstGeom>
        </p:spPr>
        <p:txBody>
          <a:bodyPr wrap="square" lIns="0" tIns="0" rIns="0" bIns="0" rtlCol="0" anchor="t">
            <a:spAutoFit/>
          </a:bodyPr>
          <a:lstStyle/>
          <a:p>
            <a:pPr algn="ctr">
              <a:lnSpc>
                <a:spcPts val="1900"/>
              </a:lnSpc>
            </a:pPr>
            <a:r>
              <a:rPr lang="it-IT" sz="1400">
                <a:solidFill>
                  <a:schemeClr val="bg1"/>
                </a:solidFill>
                <a:latin typeface="+mj-lt"/>
              </a:rPr>
              <a:t>50% della popolazione sotto i 25 anni</a:t>
            </a:r>
            <a:endParaRPr lang="it-IT" sz="1400">
              <a:solidFill>
                <a:schemeClr val="bg1"/>
              </a:solidFill>
              <a:latin typeface="+mj-lt"/>
              <a:cs typeface="Segoe UI" panose="020B0502040204020203" pitchFamily="34" charset="0"/>
            </a:endParaRPr>
          </a:p>
        </p:txBody>
      </p:sp>
      <p:sp>
        <p:nvSpPr>
          <p:cNvPr id="53" name="Rettangolo 52">
            <a:extLst>
              <a:ext uri="{FF2B5EF4-FFF2-40B4-BE49-F238E27FC236}">
                <a16:creationId xmlns:a16="http://schemas.microsoft.com/office/drawing/2014/main" id="{E1535E1C-6EBC-45D8-BCE1-D5B947A61FB6}"/>
              </a:ext>
            </a:extLst>
          </p:cNvPr>
          <p:cNvSpPr/>
          <p:nvPr/>
        </p:nvSpPr>
        <p:spPr>
          <a:xfrm>
            <a:off x="6382355" y="3962650"/>
            <a:ext cx="1752042" cy="954364"/>
          </a:xfrm>
          <a:prstGeom prst="rect">
            <a:avLst/>
          </a:prstGeom>
        </p:spPr>
        <p:txBody>
          <a:bodyPr wrap="square" lIns="0" tIns="0" rIns="0" bIns="0" rtlCol="0" anchor="t">
            <a:spAutoFit/>
          </a:bodyPr>
          <a:lstStyle/>
          <a:p>
            <a:pPr algn="ctr" rtl="0">
              <a:lnSpc>
                <a:spcPts val="1900"/>
              </a:lnSpc>
            </a:pPr>
            <a:r>
              <a:rPr lang="it-IT" sz="1400">
                <a:solidFill>
                  <a:schemeClr val="bg1"/>
                </a:solidFill>
                <a:latin typeface="+mj-lt"/>
              </a:rPr>
              <a:t>Si prevede l'India tra le top 5 nel mondo per giro d'affari dal 2024 al 2027</a:t>
            </a:r>
            <a:endParaRPr lang="it-IT" sz="1400">
              <a:solidFill>
                <a:schemeClr val="bg1"/>
              </a:solidFill>
              <a:latin typeface="+mj-lt"/>
              <a:cs typeface="Segoe UI" panose="020B0502040204020203" pitchFamily="34" charset="0"/>
            </a:endParaRPr>
          </a:p>
        </p:txBody>
      </p:sp>
      <p:grpSp>
        <p:nvGrpSpPr>
          <p:cNvPr id="58" name="Gruppo 57" descr="Icona di soldi. ">
            <a:extLst>
              <a:ext uri="{FF2B5EF4-FFF2-40B4-BE49-F238E27FC236}">
                <a16:creationId xmlns:a16="http://schemas.microsoft.com/office/drawing/2014/main" id="{8FB81822-E09C-4A9F-BCD2-4BB20E38DA03}"/>
              </a:ext>
            </a:extLst>
          </p:cNvPr>
          <p:cNvGrpSpPr/>
          <p:nvPr/>
        </p:nvGrpSpPr>
        <p:grpSpPr>
          <a:xfrm>
            <a:off x="7010400" y="1859580"/>
            <a:ext cx="438144" cy="462525"/>
            <a:chOff x="3746500" y="1344613"/>
            <a:chExt cx="285750" cy="287338"/>
          </a:xfrm>
          <a:solidFill>
            <a:schemeClr val="bg1"/>
          </a:solidFill>
        </p:grpSpPr>
        <p:sp>
          <p:nvSpPr>
            <p:cNvPr id="59" name="Figura a mano libera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it-IT"/>
            </a:p>
          </p:txBody>
        </p:sp>
        <p:sp>
          <p:nvSpPr>
            <p:cNvPr id="60" name="Figura a mano libera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it-IT"/>
            </a:p>
          </p:txBody>
        </p:sp>
        <p:sp>
          <p:nvSpPr>
            <p:cNvPr id="61" name="Figura a mano libera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it-IT"/>
            </a:p>
          </p:txBody>
        </p:sp>
        <p:sp>
          <p:nvSpPr>
            <p:cNvPr id="62" name="Figura a mano libera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it-IT"/>
            </a:p>
          </p:txBody>
        </p:sp>
        <p:sp>
          <p:nvSpPr>
            <p:cNvPr id="63" name="Figura a mano libera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it-IT"/>
            </a:p>
          </p:txBody>
        </p:sp>
        <p:sp>
          <p:nvSpPr>
            <p:cNvPr id="64" name="Figura a mano libera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it-IT"/>
            </a:p>
          </p:txBody>
        </p:sp>
        <p:sp>
          <p:nvSpPr>
            <p:cNvPr id="65" name="Figura a mano libera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it-IT"/>
            </a:p>
          </p:txBody>
        </p:sp>
        <p:sp>
          <p:nvSpPr>
            <p:cNvPr id="66" name="Figura a mano libera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it-IT"/>
            </a:p>
          </p:txBody>
        </p:sp>
      </p:grpSp>
      <p:sp>
        <p:nvSpPr>
          <p:cNvPr id="3" name="Segnaposto piè di pagina 2">
            <a:extLst>
              <a:ext uri="{FF2B5EF4-FFF2-40B4-BE49-F238E27FC236}">
                <a16:creationId xmlns:a16="http://schemas.microsoft.com/office/drawing/2014/main" id="{854B2D73-8DF1-43FA-E8F8-298C1C16DE22}"/>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5" name="Segnaposto numero diapositiva 4">
            <a:extLst>
              <a:ext uri="{FF2B5EF4-FFF2-40B4-BE49-F238E27FC236}">
                <a16:creationId xmlns:a16="http://schemas.microsoft.com/office/drawing/2014/main" id="{AB5B7D3E-C593-9C17-B625-56342B94D18A}"/>
              </a:ext>
            </a:extLst>
          </p:cNvPr>
          <p:cNvSpPr>
            <a:spLocks noGrp="1"/>
          </p:cNvSpPr>
          <p:nvPr>
            <p:ph type="sldNum" sz="quarter" idx="12"/>
          </p:nvPr>
        </p:nvSpPr>
        <p:spPr/>
        <p:txBody>
          <a:bodyPr/>
          <a:lstStyle/>
          <a:p>
            <a:pPr rtl="0"/>
            <a:fld id="{06FEDF93-2BFD-41CA-ABC7-B039102F3792}" type="slidenum">
              <a:rPr lang="it-IT" noProof="0" dirty="0" smtClean="0"/>
              <a:t>4</a:t>
            </a:fld>
            <a:endParaRPr lang="it-IT" noProof="0"/>
          </a:p>
        </p:txBody>
      </p:sp>
      <p:pic>
        <p:nvPicPr>
          <p:cNvPr id="12" name="Elemento grafico 11" descr="Smile di Harvey Ball 20% con riempimento a tinta unita">
            <a:extLst>
              <a:ext uri="{FF2B5EF4-FFF2-40B4-BE49-F238E27FC236}">
                <a16:creationId xmlns:a16="http://schemas.microsoft.com/office/drawing/2014/main" id="{277D35F9-CE28-9D62-3299-725082676C6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125574" y="1815805"/>
            <a:ext cx="594233" cy="594233"/>
          </a:xfrm>
          <a:prstGeom prst="rect">
            <a:avLst/>
          </a:prstGeom>
        </p:spPr>
      </p:pic>
      <p:pic>
        <p:nvPicPr>
          <p:cNvPr id="15" name="Elemento grafico 14" descr="Aspirazione con riempimento a tinta unita">
            <a:extLst>
              <a:ext uri="{FF2B5EF4-FFF2-40B4-BE49-F238E27FC236}">
                <a16:creationId xmlns:a16="http://schemas.microsoft.com/office/drawing/2014/main" id="{ACB0815E-2DFE-6672-9076-05119A5088C9}"/>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754291" y="1681075"/>
            <a:ext cx="643954" cy="643954"/>
          </a:xfrm>
          <a:prstGeom prst="rect">
            <a:avLst/>
          </a:prstGeom>
        </p:spPr>
      </p:pic>
      <p:pic>
        <p:nvPicPr>
          <p:cNvPr id="17" name="Elemento grafico 16" descr="Scena extraurbana con riempimento a tinta unita">
            <a:extLst>
              <a:ext uri="{FF2B5EF4-FFF2-40B4-BE49-F238E27FC236}">
                <a16:creationId xmlns:a16="http://schemas.microsoft.com/office/drawing/2014/main" id="{0ECE34BB-75DE-4C0B-1F11-37C75A877F97}"/>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629091" y="1765138"/>
            <a:ext cx="607966" cy="607966"/>
          </a:xfrm>
          <a:prstGeom prst="rect">
            <a:avLst/>
          </a:prstGeom>
        </p:spPr>
      </p:pic>
      <p:sp>
        <p:nvSpPr>
          <p:cNvPr id="13" name="Titolo 1">
            <a:extLst>
              <a:ext uri="{FF2B5EF4-FFF2-40B4-BE49-F238E27FC236}">
                <a16:creationId xmlns:a16="http://schemas.microsoft.com/office/drawing/2014/main" id="{C04569E8-881B-CD58-03A4-3BB9512F12C5}"/>
              </a:ext>
            </a:extLst>
          </p:cNvPr>
          <p:cNvSpPr txBox="1">
            <a:spLocks/>
          </p:cNvSpPr>
          <p:nvPr/>
        </p:nvSpPr>
        <p:spPr>
          <a:xfrm>
            <a:off x="-1386188" y="617109"/>
            <a:ext cx="11203493"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000" b="1">
                <a:solidFill>
                  <a:schemeClr val="tx1">
                    <a:lumMod val="75000"/>
                    <a:lumOff val="25000"/>
                  </a:schemeClr>
                </a:solidFill>
              </a:rPr>
              <a:t>In India</a:t>
            </a:r>
            <a:endParaRPr lang="it-IT" sz="2000">
              <a:solidFill>
                <a:schemeClr val="tx1">
                  <a:lumMod val="75000"/>
                  <a:lumOff val="25000"/>
                </a:schemeClr>
              </a:solidFill>
            </a:endParaRPr>
          </a:p>
        </p:txBody>
      </p:sp>
    </p:spTree>
    <p:extLst>
      <p:ext uri="{BB962C8B-B14F-4D97-AF65-F5344CB8AC3E}">
        <p14:creationId xmlns:p14="http://schemas.microsoft.com/office/powerpoint/2010/main" val="891020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 calcmode="lin" valueType="num">
                                      <p:cBhvr>
                                        <p:cTn id="17" dur="500" fill="hold"/>
                                        <p:tgtEl>
                                          <p:spTgt spid="51"/>
                                        </p:tgtEl>
                                        <p:attrNameLst>
                                          <p:attrName>ppt_w</p:attrName>
                                        </p:attrNameLst>
                                      </p:cBhvr>
                                      <p:tavLst>
                                        <p:tav tm="0">
                                          <p:val>
                                            <p:fltVal val="0"/>
                                          </p:val>
                                        </p:tav>
                                        <p:tav tm="100000">
                                          <p:val>
                                            <p:strVal val="#ppt_w"/>
                                          </p:val>
                                        </p:tav>
                                      </p:tavLst>
                                    </p:anim>
                                    <p:anim calcmode="lin" valueType="num">
                                      <p:cBhvr>
                                        <p:cTn id="18" dur="500" fill="hold"/>
                                        <p:tgtEl>
                                          <p:spTgt spid="51"/>
                                        </p:tgtEl>
                                        <p:attrNameLst>
                                          <p:attrName>ppt_h</p:attrName>
                                        </p:attrNameLst>
                                      </p:cBhvr>
                                      <p:tavLst>
                                        <p:tav tm="0">
                                          <p:val>
                                            <p:fltVal val="0"/>
                                          </p:val>
                                        </p:tav>
                                        <p:tav tm="100000">
                                          <p:val>
                                            <p:strVal val="#ppt_h"/>
                                          </p:val>
                                        </p:tav>
                                      </p:tavLst>
                                    </p:anim>
                                    <p:animEffect transition="in" filter="fade">
                                      <p:cBhvr>
                                        <p:cTn id="19" dur="500"/>
                                        <p:tgtEl>
                                          <p:spTgt spid="51"/>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500" fill="hold"/>
                                        <p:tgtEl>
                                          <p:spTgt spid="43"/>
                                        </p:tgtEl>
                                        <p:attrNameLst>
                                          <p:attrName>ppt_w</p:attrName>
                                        </p:attrNameLst>
                                      </p:cBhvr>
                                      <p:tavLst>
                                        <p:tav tm="0">
                                          <p:val>
                                            <p:fltVal val="0"/>
                                          </p:val>
                                        </p:tav>
                                        <p:tav tm="100000">
                                          <p:val>
                                            <p:strVal val="#ppt_w"/>
                                          </p:val>
                                        </p:tav>
                                      </p:tavLst>
                                    </p:anim>
                                    <p:anim calcmode="lin" valueType="num">
                                      <p:cBhvr>
                                        <p:cTn id="29" dur="500" fill="hold"/>
                                        <p:tgtEl>
                                          <p:spTgt spid="43"/>
                                        </p:tgtEl>
                                        <p:attrNameLst>
                                          <p:attrName>ppt_h</p:attrName>
                                        </p:attrNameLst>
                                      </p:cBhvr>
                                      <p:tavLst>
                                        <p:tav tm="0">
                                          <p:val>
                                            <p:fltVal val="0"/>
                                          </p:val>
                                        </p:tav>
                                        <p:tav tm="100000">
                                          <p:val>
                                            <p:strVal val="#ppt_h"/>
                                          </p:val>
                                        </p:tav>
                                      </p:tavLst>
                                    </p:anim>
                                    <p:animEffect transition="in" filter="fade">
                                      <p:cBhvr>
                                        <p:cTn id="30" dur="500"/>
                                        <p:tgtEl>
                                          <p:spTgt spid="4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animEffect transition="in" filter="fade">
                                      <p:cBhvr>
                                        <p:cTn id="35" dur="500"/>
                                        <p:tgtEl>
                                          <p:spTgt spid="4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animEffect transition="in" filter="fade">
                                      <p:cBhvr>
                                        <p:cTn id="40" dur="500"/>
                                        <p:tgtEl>
                                          <p:spTgt spid="52"/>
                                        </p:tgtEl>
                                      </p:cBhvr>
                                    </p:animEffect>
                                  </p:childTnLst>
                                </p:cTn>
                              </p:par>
                              <p:par>
                                <p:cTn id="41" presetID="53" presetClass="entr" presetSubtype="16"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par>
                          <p:cTn id="46" fill="hold">
                            <p:stCondLst>
                              <p:cond delay="1000"/>
                            </p:stCondLst>
                            <p:childTnLst>
                              <p:par>
                                <p:cTn id="47" presetID="53" presetClass="entr" presetSubtype="16"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500" fill="hold"/>
                                        <p:tgtEl>
                                          <p:spTgt spid="44"/>
                                        </p:tgtEl>
                                        <p:attrNameLst>
                                          <p:attrName>ppt_w</p:attrName>
                                        </p:attrNameLst>
                                      </p:cBhvr>
                                      <p:tavLst>
                                        <p:tav tm="0">
                                          <p:val>
                                            <p:fltVal val="0"/>
                                          </p:val>
                                        </p:tav>
                                        <p:tav tm="100000">
                                          <p:val>
                                            <p:strVal val="#ppt_w"/>
                                          </p:val>
                                        </p:tav>
                                      </p:tavLst>
                                    </p:anim>
                                    <p:anim calcmode="lin" valueType="num">
                                      <p:cBhvr>
                                        <p:cTn id="50" dur="500" fill="hold"/>
                                        <p:tgtEl>
                                          <p:spTgt spid="44"/>
                                        </p:tgtEl>
                                        <p:attrNameLst>
                                          <p:attrName>ppt_h</p:attrName>
                                        </p:attrNameLst>
                                      </p:cBhvr>
                                      <p:tavLst>
                                        <p:tav tm="0">
                                          <p:val>
                                            <p:fltVal val="0"/>
                                          </p:val>
                                        </p:tav>
                                        <p:tav tm="100000">
                                          <p:val>
                                            <p:strVal val="#ppt_h"/>
                                          </p:val>
                                        </p:tav>
                                      </p:tavLst>
                                    </p:anim>
                                    <p:animEffect transition="in" filter="fade">
                                      <p:cBhvr>
                                        <p:cTn id="51" dur="500"/>
                                        <p:tgtEl>
                                          <p:spTgt spid="4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 calcmode="lin" valueType="num">
                                      <p:cBhvr>
                                        <p:cTn id="54" dur="500" fill="hold"/>
                                        <p:tgtEl>
                                          <p:spTgt spid="48"/>
                                        </p:tgtEl>
                                        <p:attrNameLst>
                                          <p:attrName>ppt_w</p:attrName>
                                        </p:attrNameLst>
                                      </p:cBhvr>
                                      <p:tavLst>
                                        <p:tav tm="0">
                                          <p:val>
                                            <p:fltVal val="0"/>
                                          </p:val>
                                        </p:tav>
                                        <p:tav tm="100000">
                                          <p:val>
                                            <p:strVal val="#ppt_w"/>
                                          </p:val>
                                        </p:tav>
                                      </p:tavLst>
                                    </p:anim>
                                    <p:anim calcmode="lin" valueType="num">
                                      <p:cBhvr>
                                        <p:cTn id="55" dur="500" fill="hold"/>
                                        <p:tgtEl>
                                          <p:spTgt spid="48"/>
                                        </p:tgtEl>
                                        <p:attrNameLst>
                                          <p:attrName>ppt_h</p:attrName>
                                        </p:attrNameLst>
                                      </p:cBhvr>
                                      <p:tavLst>
                                        <p:tav tm="0">
                                          <p:val>
                                            <p:fltVal val="0"/>
                                          </p:val>
                                        </p:tav>
                                        <p:tav tm="100000">
                                          <p:val>
                                            <p:strVal val="#ppt_h"/>
                                          </p:val>
                                        </p:tav>
                                      </p:tavLst>
                                    </p:anim>
                                    <p:animEffect transition="in" filter="fade">
                                      <p:cBhvr>
                                        <p:cTn id="56" dur="500"/>
                                        <p:tgtEl>
                                          <p:spTgt spid="48"/>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p:cTn id="59" dur="500" fill="hold"/>
                                        <p:tgtEl>
                                          <p:spTgt spid="53"/>
                                        </p:tgtEl>
                                        <p:attrNameLst>
                                          <p:attrName>ppt_w</p:attrName>
                                        </p:attrNameLst>
                                      </p:cBhvr>
                                      <p:tavLst>
                                        <p:tav tm="0">
                                          <p:val>
                                            <p:fltVal val="0"/>
                                          </p:val>
                                        </p:tav>
                                        <p:tav tm="100000">
                                          <p:val>
                                            <p:strVal val="#ppt_w"/>
                                          </p:val>
                                        </p:tav>
                                      </p:tavLst>
                                    </p:anim>
                                    <p:anim calcmode="lin" valueType="num">
                                      <p:cBhvr>
                                        <p:cTn id="60" dur="500" fill="hold"/>
                                        <p:tgtEl>
                                          <p:spTgt spid="53"/>
                                        </p:tgtEl>
                                        <p:attrNameLst>
                                          <p:attrName>ppt_h</p:attrName>
                                        </p:attrNameLst>
                                      </p:cBhvr>
                                      <p:tavLst>
                                        <p:tav tm="0">
                                          <p:val>
                                            <p:fltVal val="0"/>
                                          </p:val>
                                        </p:tav>
                                        <p:tav tm="100000">
                                          <p:val>
                                            <p:strVal val="#ppt_h"/>
                                          </p:val>
                                        </p:tav>
                                      </p:tavLst>
                                    </p:anim>
                                    <p:animEffect transition="in" filter="fade">
                                      <p:cBhvr>
                                        <p:cTn id="61" dur="500"/>
                                        <p:tgtEl>
                                          <p:spTgt spid="53"/>
                                        </p:tgtEl>
                                      </p:cBhvr>
                                    </p:animEffect>
                                  </p:childTnLst>
                                </p:cTn>
                              </p:par>
                              <p:par>
                                <p:cTn id="62" presetID="53" presetClass="entr" presetSubtype="16"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 calcmode="lin" valueType="num">
                                      <p:cBhvr>
                                        <p:cTn id="64" dur="500" fill="hold"/>
                                        <p:tgtEl>
                                          <p:spTgt spid="58"/>
                                        </p:tgtEl>
                                        <p:attrNameLst>
                                          <p:attrName>ppt_w</p:attrName>
                                        </p:attrNameLst>
                                      </p:cBhvr>
                                      <p:tavLst>
                                        <p:tav tm="0">
                                          <p:val>
                                            <p:fltVal val="0"/>
                                          </p:val>
                                        </p:tav>
                                        <p:tav tm="100000">
                                          <p:val>
                                            <p:strVal val="#ppt_w"/>
                                          </p:val>
                                        </p:tav>
                                      </p:tavLst>
                                    </p:anim>
                                    <p:anim calcmode="lin" valueType="num">
                                      <p:cBhvr>
                                        <p:cTn id="65" dur="500" fill="hold"/>
                                        <p:tgtEl>
                                          <p:spTgt spid="58"/>
                                        </p:tgtEl>
                                        <p:attrNameLst>
                                          <p:attrName>ppt_h</p:attrName>
                                        </p:attrNameLst>
                                      </p:cBhvr>
                                      <p:tavLst>
                                        <p:tav tm="0">
                                          <p:val>
                                            <p:fltVal val="0"/>
                                          </p:val>
                                        </p:tav>
                                        <p:tav tm="100000">
                                          <p:val>
                                            <p:strVal val="#ppt_h"/>
                                          </p:val>
                                        </p:tav>
                                      </p:tavLst>
                                    </p:anim>
                                    <p:animEffect transition="in" filter="fade">
                                      <p:cBhvr>
                                        <p:cTn id="66" dur="500"/>
                                        <p:tgtEl>
                                          <p:spTgt spid="58"/>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p:cTn id="70" dur="500" fill="hold"/>
                                        <p:tgtEl>
                                          <p:spTgt spid="45"/>
                                        </p:tgtEl>
                                        <p:attrNameLst>
                                          <p:attrName>ppt_w</p:attrName>
                                        </p:attrNameLst>
                                      </p:cBhvr>
                                      <p:tavLst>
                                        <p:tav tm="0">
                                          <p:val>
                                            <p:fltVal val="0"/>
                                          </p:val>
                                        </p:tav>
                                        <p:tav tm="100000">
                                          <p:val>
                                            <p:strVal val="#ppt_w"/>
                                          </p:val>
                                        </p:tav>
                                      </p:tavLst>
                                    </p:anim>
                                    <p:anim calcmode="lin" valueType="num">
                                      <p:cBhvr>
                                        <p:cTn id="71" dur="500" fill="hold"/>
                                        <p:tgtEl>
                                          <p:spTgt spid="45"/>
                                        </p:tgtEl>
                                        <p:attrNameLst>
                                          <p:attrName>ppt_h</p:attrName>
                                        </p:attrNameLst>
                                      </p:cBhvr>
                                      <p:tavLst>
                                        <p:tav tm="0">
                                          <p:val>
                                            <p:fltVal val="0"/>
                                          </p:val>
                                        </p:tav>
                                        <p:tav tm="100000">
                                          <p:val>
                                            <p:strVal val="#ppt_h"/>
                                          </p:val>
                                        </p:tav>
                                      </p:tavLst>
                                    </p:anim>
                                    <p:animEffect transition="in" filter="fade">
                                      <p:cBhvr>
                                        <p:cTn id="72" dur="500"/>
                                        <p:tgtEl>
                                          <p:spTgt spid="45"/>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p:cTn id="75" dur="500" fill="hold"/>
                                        <p:tgtEl>
                                          <p:spTgt spid="49"/>
                                        </p:tgtEl>
                                        <p:attrNameLst>
                                          <p:attrName>ppt_w</p:attrName>
                                        </p:attrNameLst>
                                      </p:cBhvr>
                                      <p:tavLst>
                                        <p:tav tm="0">
                                          <p:val>
                                            <p:fltVal val="0"/>
                                          </p:val>
                                        </p:tav>
                                        <p:tav tm="100000">
                                          <p:val>
                                            <p:strVal val="#ppt_w"/>
                                          </p:val>
                                        </p:tav>
                                      </p:tavLst>
                                    </p:anim>
                                    <p:anim calcmode="lin" valueType="num">
                                      <p:cBhvr>
                                        <p:cTn id="76" dur="500" fill="hold"/>
                                        <p:tgtEl>
                                          <p:spTgt spid="49"/>
                                        </p:tgtEl>
                                        <p:attrNameLst>
                                          <p:attrName>ppt_h</p:attrName>
                                        </p:attrNameLst>
                                      </p:cBhvr>
                                      <p:tavLst>
                                        <p:tav tm="0">
                                          <p:val>
                                            <p:fltVal val="0"/>
                                          </p:val>
                                        </p:tav>
                                        <p:tav tm="100000">
                                          <p:val>
                                            <p:strVal val="#ppt_h"/>
                                          </p:val>
                                        </p:tav>
                                      </p:tavLst>
                                    </p:anim>
                                    <p:animEffect transition="in" filter="fade">
                                      <p:cBhvr>
                                        <p:cTn id="77" dur="500"/>
                                        <p:tgtEl>
                                          <p:spTgt spid="49"/>
                                        </p:tgtEl>
                                      </p:cBhvr>
                                    </p:animEffect>
                                  </p:childTnLst>
                                </p:cTn>
                              </p:par>
                              <p:par>
                                <p:cTn id="78" presetID="53" presetClass="entr" presetSubtype="16" fill="hold" nodeType="withEffect">
                                  <p:stCondLst>
                                    <p:cond delay="0"/>
                                  </p:stCondLst>
                                  <p:childTnLst>
                                    <p:set>
                                      <p:cBhvr>
                                        <p:cTn id="79" dur="1" fill="hold">
                                          <p:stCondLst>
                                            <p:cond delay="0"/>
                                          </p:stCondLst>
                                        </p:cTn>
                                        <p:tgtEl>
                                          <p:spTgt spid="12"/>
                                        </p:tgtEl>
                                        <p:attrNameLst>
                                          <p:attrName>style.visibility</p:attrName>
                                        </p:attrNameLst>
                                      </p:cBhvr>
                                      <p:to>
                                        <p:strVal val="visible"/>
                                      </p:to>
                                    </p:set>
                                    <p:anim calcmode="lin" valueType="num">
                                      <p:cBhvr>
                                        <p:cTn id="80" dur="500" fill="hold"/>
                                        <p:tgtEl>
                                          <p:spTgt spid="12"/>
                                        </p:tgtEl>
                                        <p:attrNameLst>
                                          <p:attrName>ppt_w</p:attrName>
                                        </p:attrNameLst>
                                      </p:cBhvr>
                                      <p:tavLst>
                                        <p:tav tm="0">
                                          <p:val>
                                            <p:fltVal val="0"/>
                                          </p:val>
                                        </p:tav>
                                        <p:tav tm="100000">
                                          <p:val>
                                            <p:strVal val="#ppt_w"/>
                                          </p:val>
                                        </p:tav>
                                      </p:tavLst>
                                    </p:anim>
                                    <p:anim calcmode="lin" valueType="num">
                                      <p:cBhvr>
                                        <p:cTn id="81" dur="500" fill="hold"/>
                                        <p:tgtEl>
                                          <p:spTgt spid="12"/>
                                        </p:tgtEl>
                                        <p:attrNameLst>
                                          <p:attrName>ppt_h</p:attrName>
                                        </p:attrNameLst>
                                      </p:cBhvr>
                                      <p:tavLst>
                                        <p:tav tm="0">
                                          <p:val>
                                            <p:fltVal val="0"/>
                                          </p:val>
                                        </p:tav>
                                        <p:tav tm="100000">
                                          <p:val>
                                            <p:strVal val="#ppt_h"/>
                                          </p:val>
                                        </p:tav>
                                      </p:tavLst>
                                    </p:anim>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3" grpId="0" animBg="1"/>
      <p:bldP spid="44" grpId="0" animBg="1"/>
      <p:bldP spid="45" grpId="0" animBg="1"/>
      <p:bldP spid="4" grpId="0"/>
      <p:bldP spid="47" grpId="0"/>
      <p:bldP spid="48" grpId="0"/>
      <p:bldP spid="49" grpId="0"/>
      <p:bldP spid="51" grpId="0"/>
      <p:bldP spid="52" grpId="0"/>
      <p:bldP spid="5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it-IT"/>
              <a:t>Analisi progetto diapositiva 2</a:t>
            </a:r>
          </a:p>
        </p:txBody>
      </p:sp>
      <p:sp>
        <p:nvSpPr>
          <p:cNvPr id="30" name="CasellaDiTesto 29">
            <a:extLst>
              <a:ext uri="{FF2B5EF4-FFF2-40B4-BE49-F238E27FC236}">
                <a16:creationId xmlns:a16="http://schemas.microsoft.com/office/drawing/2014/main" id="{7D7A014C-CD70-4FD4-B0B7-27E1CF637B72}"/>
              </a:ext>
            </a:extLst>
          </p:cNvPr>
          <p:cNvSpPr txBox="1"/>
          <p:nvPr/>
        </p:nvSpPr>
        <p:spPr>
          <a:xfrm>
            <a:off x="1426898" y="1918788"/>
            <a:ext cx="11319404" cy="5324535"/>
          </a:xfrm>
          <a:prstGeom prst="rect">
            <a:avLst/>
          </a:prstGeom>
          <a:noFill/>
        </p:spPr>
        <p:txBody>
          <a:bodyPr wrap="square" numCol="2">
            <a:spAutoFit/>
          </a:bodyPr>
          <a:lstStyle/>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solidFill>
                  <a:srgbClr val="0D8295"/>
                </a:solidFill>
                <a:latin typeface="+mj-lt"/>
              </a:rPr>
              <a:t>Tempo di consegna in minuti</a:t>
            </a:r>
            <a:r>
              <a:rPr lang="it-IT" sz="2000">
                <a:solidFill>
                  <a:srgbClr val="0D8295"/>
                </a:solidFill>
              </a:rPr>
              <a:t>;</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ID ordine; </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ID Fattorino;</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Età Fattorino;</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Rating Fattorino;</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Latitudine Posizione Ristorante;</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Longitudine Posizione Ristorante;</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Latitudine del luogo di consegna;</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Longitudine del luogo di consegna;</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Data dell’ordine;</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endParaRPr lang="it-IT" sz="2000"/>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endParaRPr lang="it-IT" sz="2000"/>
          </a:p>
          <a:p>
            <a:pPr algn="just" rtl="0">
              <a:defRPr lang="it-IT" sz="1862" b="1" i="0" u="none" strike="noStrike" kern="1200" spc="0" baseline="0" noProof="0">
                <a:solidFill>
                  <a:srgbClr val="595959"/>
                </a:solidFill>
                <a:latin typeface="+mn-lt"/>
                <a:ea typeface="+mn-ea"/>
                <a:cs typeface="+mn-cs"/>
              </a:defRPr>
            </a:pPr>
            <a:endParaRPr lang="it-IT" sz="2000"/>
          </a:p>
          <a:p>
            <a:pPr algn="just" rtl="0">
              <a:defRPr lang="it-IT" sz="1862" b="1" i="0" u="none" strike="noStrike" kern="1200" spc="0" baseline="0" noProof="0">
                <a:solidFill>
                  <a:srgbClr val="595959"/>
                </a:solidFill>
                <a:latin typeface="+mn-lt"/>
                <a:ea typeface="+mn-ea"/>
                <a:cs typeface="+mn-cs"/>
              </a:defRPr>
            </a:pPr>
            <a:endParaRPr lang="it-IT" sz="2000"/>
          </a:p>
          <a:p>
            <a:pPr algn="just" rtl="0">
              <a:defRPr lang="it-IT" sz="1862" b="1" i="0" u="none" strike="noStrike" kern="1200" spc="0" baseline="0" noProof="0">
                <a:solidFill>
                  <a:srgbClr val="595959"/>
                </a:solidFill>
                <a:latin typeface="+mn-lt"/>
                <a:ea typeface="+mn-ea"/>
                <a:cs typeface="+mn-cs"/>
              </a:defRPr>
            </a:pPr>
            <a:endParaRPr lang="it-IT" sz="2000"/>
          </a:p>
          <a:p>
            <a:pPr algn="just" rtl="0">
              <a:defRPr lang="it-IT" sz="1862" b="1" i="0" u="none" strike="noStrike" kern="1200" spc="0" baseline="0" noProof="0">
                <a:solidFill>
                  <a:srgbClr val="595959"/>
                </a:solidFill>
                <a:latin typeface="+mn-lt"/>
                <a:ea typeface="+mn-ea"/>
                <a:cs typeface="+mn-cs"/>
              </a:defRPr>
            </a:pPr>
            <a:endParaRPr lang="it-IT" sz="2000"/>
          </a:p>
          <a:p>
            <a:pPr algn="just" rtl="0">
              <a:defRPr lang="it-IT" sz="1862" b="1" i="0" u="none" strike="noStrike" kern="1200" spc="0" baseline="0" noProof="0">
                <a:solidFill>
                  <a:srgbClr val="595959"/>
                </a:solidFill>
                <a:latin typeface="+mn-lt"/>
                <a:ea typeface="+mn-ea"/>
                <a:cs typeface="+mn-cs"/>
              </a:defRPr>
            </a:pPr>
            <a:endParaRPr lang="it-IT" sz="2000"/>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Orario dell’ordine;</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Tempo di consegna richiesto;</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Condizioni del tempo;</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Densità del traffico;</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Condizioni del veicolo ;</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Tipo di ordine;</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Tipo di veicolo;</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Consegne multiple;</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Festivo;</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a:latin typeface="+mj-lt"/>
              </a:rPr>
              <a:t>Città.</a:t>
            </a:r>
            <a:endParaRPr lang="it-IT" sz="2000"/>
          </a:p>
        </p:txBody>
      </p:sp>
      <p:cxnSp>
        <p:nvCxnSpPr>
          <p:cNvPr id="21" name="Connettore diritto 20">
            <a:extLst>
              <a:ext uri="{FF2B5EF4-FFF2-40B4-BE49-F238E27FC236}">
                <a16:creationId xmlns:a16="http://schemas.microsoft.com/office/drawing/2014/main" id="{6EFB96D6-DA31-F1F6-9151-17D0693186A7}"/>
              </a:ext>
              <a:ext uri="{C183D7F6-B498-43B3-948B-1728B52AA6E4}">
                <adec:decorative xmlns:adec="http://schemas.microsoft.com/office/drawing/2017/decorative" xmlns="" val="1"/>
              </a:ext>
            </a:extLst>
          </p:cNvPr>
          <p:cNvCxnSpPr>
            <a:cxnSpLocks/>
          </p:cNvCxnSpPr>
          <p:nvPr/>
        </p:nvCxnSpPr>
        <p:spPr>
          <a:xfrm>
            <a:off x="7086600" y="522898"/>
            <a:ext cx="5105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2" name="Titolo 1">
            <a:extLst>
              <a:ext uri="{FF2B5EF4-FFF2-40B4-BE49-F238E27FC236}">
                <a16:creationId xmlns:a16="http://schemas.microsoft.com/office/drawing/2014/main" id="{A2D4EEA0-1D53-EF20-EAC1-E10DC13ED092}"/>
              </a:ext>
            </a:extLst>
          </p:cNvPr>
          <p:cNvSpPr txBox="1">
            <a:spLocks/>
          </p:cNvSpPr>
          <p:nvPr/>
        </p:nvSpPr>
        <p:spPr>
          <a:xfrm>
            <a:off x="228599" y="16344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Variabili</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23" name="Connettore diritto 22">
            <a:extLst>
              <a:ext uri="{FF2B5EF4-FFF2-40B4-BE49-F238E27FC236}">
                <a16:creationId xmlns:a16="http://schemas.microsoft.com/office/drawing/2014/main" id="{5F0F079E-26E9-6474-B934-C3B4792BD863}"/>
              </a:ext>
              <a:ext uri="{C183D7F6-B498-43B3-948B-1728B52AA6E4}">
                <adec:decorative xmlns:adec="http://schemas.microsoft.com/office/drawing/2017/decorative" xmlns="" val="1"/>
              </a:ext>
            </a:extLst>
          </p:cNvPr>
          <p:cNvCxnSpPr>
            <a:cxnSpLocks/>
          </p:cNvCxnSpPr>
          <p:nvPr/>
        </p:nvCxnSpPr>
        <p:spPr>
          <a:xfrm>
            <a:off x="0"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ttangolo: Angoli arrotondati 18">
            <a:extLst>
              <a:ext uri="{FF2B5EF4-FFF2-40B4-BE49-F238E27FC236}">
                <a16:creationId xmlns:a16="http://schemas.microsoft.com/office/drawing/2014/main" id="{93E7BBA9-3EF6-0A1C-497B-F8388A0125AF}"/>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5" name="Ovale 4">
            <a:extLst>
              <a:ext uri="{FF2B5EF4-FFF2-40B4-BE49-F238E27FC236}">
                <a16:creationId xmlns:a16="http://schemas.microsoft.com/office/drawing/2014/main" id="{FE94341C-2D86-9E23-47FC-7B321B36AFF7}"/>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6" name="Elemento grafico 5" descr="Orologio con riempimento a tinta unita">
            <a:extLst>
              <a:ext uri="{FF2B5EF4-FFF2-40B4-BE49-F238E27FC236}">
                <a16:creationId xmlns:a16="http://schemas.microsoft.com/office/drawing/2014/main" id="{256798AA-CB23-280C-3C07-4BFC26A9476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54034" y="96384"/>
            <a:ext cx="347250" cy="347250"/>
          </a:xfrm>
          <a:prstGeom prst="rect">
            <a:avLst/>
          </a:prstGeom>
        </p:spPr>
      </p:pic>
      <p:sp>
        <p:nvSpPr>
          <p:cNvPr id="7" name="Segnaposto piè di pagina 6">
            <a:extLst>
              <a:ext uri="{FF2B5EF4-FFF2-40B4-BE49-F238E27FC236}">
                <a16:creationId xmlns:a16="http://schemas.microsoft.com/office/drawing/2014/main" id="{BE9AC008-54B5-F9B9-2DCE-0AF5999B3F91}"/>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8" name="Segnaposto numero diapositiva 7">
            <a:extLst>
              <a:ext uri="{FF2B5EF4-FFF2-40B4-BE49-F238E27FC236}">
                <a16:creationId xmlns:a16="http://schemas.microsoft.com/office/drawing/2014/main" id="{3720632A-A136-6F7D-24A7-037948E042DA}"/>
              </a:ext>
            </a:extLst>
          </p:cNvPr>
          <p:cNvSpPr>
            <a:spLocks noGrp="1"/>
          </p:cNvSpPr>
          <p:nvPr>
            <p:ph type="sldNum" sz="quarter" idx="12"/>
          </p:nvPr>
        </p:nvSpPr>
        <p:spPr/>
        <p:txBody>
          <a:bodyPr/>
          <a:lstStyle/>
          <a:p>
            <a:pPr rtl="0"/>
            <a:fld id="{06FEDF93-2BFD-41CA-ABC7-B039102F3792}" type="slidenum">
              <a:rPr lang="it-IT" noProof="0" dirty="0" smtClean="0"/>
              <a:t>40</a:t>
            </a:fld>
            <a:endParaRPr lang="it-IT" noProof="0"/>
          </a:p>
        </p:txBody>
      </p:sp>
    </p:spTree>
    <p:extLst>
      <p:ext uri="{BB962C8B-B14F-4D97-AF65-F5344CB8AC3E}">
        <p14:creationId xmlns:p14="http://schemas.microsoft.com/office/powerpoint/2010/main" val="2752273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it-IT"/>
              <a:t>Analisi progetto diapositiva 2</a:t>
            </a:r>
          </a:p>
        </p:txBody>
      </p:sp>
      <p:sp>
        <p:nvSpPr>
          <p:cNvPr id="2" name="CasellaDiTesto 1">
            <a:extLst>
              <a:ext uri="{FF2B5EF4-FFF2-40B4-BE49-F238E27FC236}">
                <a16:creationId xmlns:a16="http://schemas.microsoft.com/office/drawing/2014/main" id="{E077EBC9-284A-3A55-6A3B-43108388D9D0}"/>
              </a:ext>
            </a:extLst>
          </p:cNvPr>
          <p:cNvSpPr txBox="1"/>
          <p:nvPr/>
        </p:nvSpPr>
        <p:spPr>
          <a:xfrm>
            <a:off x="416227" y="1299216"/>
            <a:ext cx="11292769" cy="1631216"/>
          </a:xfrm>
          <a:prstGeom prst="rect">
            <a:avLst/>
          </a:prstGeom>
          <a:noFill/>
        </p:spPr>
        <p:txBody>
          <a:bodyPr wrap="square">
            <a:spAutoFit/>
          </a:bodyPr>
          <a:lstStyle/>
          <a:p>
            <a:pPr algn="just" rtl="0">
              <a:defRPr lang="it-IT" sz="1862" b="1" i="0" u="none" strike="noStrike" kern="1200" spc="0" baseline="0" noProof="0">
                <a:solidFill>
                  <a:srgbClr val="595959"/>
                </a:solidFill>
                <a:latin typeface="+mn-lt"/>
                <a:ea typeface="+mn-ea"/>
                <a:cs typeface="+mn-cs"/>
              </a:defRPr>
            </a:pPr>
            <a:r>
              <a:rPr lang="it-IT" sz="2000" b="1" noProof="0">
                <a:solidFill>
                  <a:srgbClr val="595959"/>
                </a:solidFill>
              </a:rPr>
              <a:t>Per rendere i dati analizzabili e pronti per modellazione statistica, sono state effettuate le classiche procedure di </a:t>
            </a:r>
            <a:r>
              <a:rPr lang="it-IT" sz="2000" b="1" err="1">
                <a:solidFill>
                  <a:srgbClr val="595959"/>
                </a:solidFill>
              </a:rPr>
              <a:t>preprocessing</a:t>
            </a:r>
            <a:r>
              <a:rPr lang="it-IT" sz="2000" b="1">
                <a:solidFill>
                  <a:srgbClr val="595959"/>
                </a:solidFill>
              </a:rPr>
              <a:t> eliminando i</a:t>
            </a:r>
            <a:r>
              <a:rPr lang="it-IT" sz="2000" b="1" noProof="0">
                <a:solidFill>
                  <a:srgbClr val="595959"/>
                </a:solidFill>
              </a:rPr>
              <a:t> valori mancanti presenti nel dataset e modificando alcune variabili. In particolare:</a:t>
            </a:r>
          </a:p>
          <a:p>
            <a:pPr algn="just" rtl="0">
              <a:defRPr lang="it-IT" sz="1862" b="1" i="0" u="none" strike="noStrike" kern="1200" spc="0" baseline="0" noProof="0">
                <a:solidFill>
                  <a:srgbClr val="595959"/>
                </a:solidFill>
                <a:latin typeface="+mn-lt"/>
                <a:ea typeface="+mn-ea"/>
                <a:cs typeface="+mn-cs"/>
              </a:defRPr>
            </a:pPr>
            <a:endParaRPr lang="it-IT" sz="2000" b="1">
              <a:solidFill>
                <a:srgbClr val="595959"/>
              </a:solidFill>
            </a:endParaRPr>
          </a:p>
          <a:p>
            <a:pPr algn="just" rtl="0">
              <a:defRPr lang="it-IT" sz="1862" b="1" i="0" u="none" strike="noStrike" kern="1200" spc="0" baseline="0" noProof="0">
                <a:solidFill>
                  <a:srgbClr val="595959"/>
                </a:solidFill>
                <a:latin typeface="+mn-lt"/>
                <a:ea typeface="+mn-ea"/>
                <a:cs typeface="+mn-cs"/>
              </a:defRPr>
            </a:pPr>
            <a:endParaRPr lang="it-IT" sz="2000" b="1" noProof="0">
              <a:solidFill>
                <a:srgbClr val="595959"/>
              </a:solidFill>
            </a:endParaRPr>
          </a:p>
        </p:txBody>
      </p:sp>
      <p:sp>
        <p:nvSpPr>
          <p:cNvPr id="12" name="CasellaDiTesto 11">
            <a:extLst>
              <a:ext uri="{FF2B5EF4-FFF2-40B4-BE49-F238E27FC236}">
                <a16:creationId xmlns:a16="http://schemas.microsoft.com/office/drawing/2014/main" id="{2FC904A9-67C0-9902-1092-197421628786}"/>
              </a:ext>
            </a:extLst>
          </p:cNvPr>
          <p:cNvSpPr txBox="1"/>
          <p:nvPr/>
        </p:nvSpPr>
        <p:spPr>
          <a:xfrm>
            <a:off x="483004" y="2691086"/>
            <a:ext cx="10985196" cy="1015663"/>
          </a:xfrm>
          <a:prstGeom prst="rect">
            <a:avLst/>
          </a:prstGeom>
          <a:noFill/>
        </p:spPr>
        <p:txBody>
          <a:bodyPr wrap="square" rtlCol="0">
            <a:spAutoFit/>
          </a:bodyPr>
          <a:lstStyle/>
          <a:p>
            <a:endParaRPr lang="it-IT" sz="2000" b="1">
              <a:solidFill>
                <a:schemeClr val="bg1"/>
              </a:solidFill>
            </a:endParaRPr>
          </a:p>
          <a:p>
            <a:endParaRPr lang="it-IT" sz="2000" b="1">
              <a:solidFill>
                <a:schemeClr val="bg1"/>
              </a:solidFill>
            </a:endParaRPr>
          </a:p>
          <a:p>
            <a:pPr marL="342900" indent="-342900">
              <a:buBlip>
                <a:blip r:embed="rId3">
                  <a:extLst>
                    <a:ext uri="{96DAC541-7B7A-43D3-8B79-37D633B846F1}">
                      <asvg:svgBlip xmlns:asvg="http://schemas.microsoft.com/office/drawing/2016/SVG/main" xmlns="" r:embed="rId4"/>
                    </a:ext>
                  </a:extLst>
                </a:blip>
              </a:buBlip>
            </a:pPr>
            <a:endParaRPr lang="it-IT" sz="2000" b="1">
              <a:solidFill>
                <a:schemeClr val="bg1"/>
              </a:solidFill>
              <a:effectLst>
                <a:outerShdw blurRad="38100" dist="38100" dir="2700000" algn="tl">
                  <a:srgbClr val="000000">
                    <a:alpha val="43137"/>
                  </a:srgbClr>
                </a:outerShdw>
              </a:effectLst>
            </a:endParaRPr>
          </a:p>
        </p:txBody>
      </p:sp>
      <p:sp>
        <p:nvSpPr>
          <p:cNvPr id="36" name="Rettangolo: Angoli arrotondati 15">
            <a:extLst>
              <a:ext uri="{FF2B5EF4-FFF2-40B4-BE49-F238E27FC236}">
                <a16:creationId xmlns:a16="http://schemas.microsoft.com/office/drawing/2014/main" id="{79C804F6-512B-D614-2409-9B08A2948B48}"/>
              </a:ext>
              <a:ext uri="{C183D7F6-B498-43B3-948B-1728B52AA6E4}">
                <adec:decorative xmlns:adec="http://schemas.microsoft.com/office/drawing/2017/decorative" xmlns="" val="1"/>
              </a:ext>
            </a:extLst>
          </p:cNvPr>
          <p:cNvSpPr/>
          <p:nvPr/>
        </p:nvSpPr>
        <p:spPr>
          <a:xfrm>
            <a:off x="795789" y="2592508"/>
            <a:ext cx="3537102" cy="519338"/>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2400" b="1">
                <a:latin typeface="+mj-lt"/>
              </a:rPr>
              <a:t>VARIABILI ELIMINATE</a:t>
            </a:r>
          </a:p>
        </p:txBody>
      </p:sp>
      <p:sp>
        <p:nvSpPr>
          <p:cNvPr id="37" name="CasellaDiTesto 36">
            <a:extLst>
              <a:ext uri="{FF2B5EF4-FFF2-40B4-BE49-F238E27FC236}">
                <a16:creationId xmlns:a16="http://schemas.microsoft.com/office/drawing/2014/main" id="{7C20113C-3B00-FECA-0019-6D8303466581}"/>
              </a:ext>
            </a:extLst>
          </p:cNvPr>
          <p:cNvSpPr txBox="1"/>
          <p:nvPr/>
        </p:nvSpPr>
        <p:spPr>
          <a:xfrm>
            <a:off x="483004" y="3339752"/>
            <a:ext cx="10985196" cy="3170099"/>
          </a:xfrm>
          <a:prstGeom prst="rect">
            <a:avLst/>
          </a:prstGeom>
          <a:noFill/>
        </p:spPr>
        <p:txBody>
          <a:bodyPr wrap="square" rtlCol="0">
            <a:spAutoFit/>
          </a:bodyPr>
          <a:lstStyle/>
          <a:p>
            <a:pPr marL="342900" indent="-342900">
              <a:buBlip>
                <a:blip r:embed="rId3">
                  <a:extLst>
                    <a:ext uri="{96DAC541-7B7A-43D3-8B79-37D633B846F1}">
                      <asvg:svgBlip xmlns:asvg="http://schemas.microsoft.com/office/drawing/2016/SVG/main" xmlns="" r:embed="rId4"/>
                    </a:ext>
                  </a:extLst>
                </a:blip>
              </a:buBlip>
            </a:pPr>
            <a:r>
              <a:rPr lang="it-IT" sz="2000" b="1">
                <a:solidFill>
                  <a:schemeClr val="tx1">
                    <a:lumMod val="85000"/>
                    <a:lumOff val="15000"/>
                  </a:schemeClr>
                </a:solidFill>
                <a:effectLst>
                  <a:outerShdw blurRad="38100" dist="38100" dir="2700000" algn="tl">
                    <a:srgbClr val="000000">
                      <a:alpha val="43137"/>
                    </a:srgbClr>
                  </a:outerShdw>
                </a:effectLst>
                <a:latin typeface="+mj-lt"/>
              </a:rPr>
              <a:t>ID Consegna</a:t>
            </a:r>
            <a:r>
              <a:rPr lang="it-IT" sz="2000" b="1">
                <a:solidFill>
                  <a:schemeClr val="tx1">
                    <a:lumMod val="85000"/>
                    <a:lumOff val="15000"/>
                  </a:schemeClr>
                </a:solidFill>
                <a:effectLst>
                  <a:outerShdw blurRad="38100" dist="38100" dir="2700000" algn="tl">
                    <a:srgbClr val="000000">
                      <a:alpha val="43137"/>
                    </a:srgbClr>
                  </a:outerShdw>
                </a:effectLst>
              </a:rPr>
              <a:t>: inutile per i nostri scopi;</a:t>
            </a:r>
          </a:p>
          <a:p>
            <a:endParaRPr lang="it-IT" sz="2000" b="1">
              <a:solidFill>
                <a:schemeClr val="tx1">
                  <a:lumMod val="85000"/>
                  <a:lumOff val="15000"/>
                </a:schemeClr>
              </a:solidFill>
              <a:effectLst>
                <a:outerShdw blurRad="38100" dist="38100" dir="2700000" algn="tl">
                  <a:srgbClr val="000000">
                    <a:alpha val="43137"/>
                  </a:srgbClr>
                </a:outerShdw>
              </a:effectLst>
            </a:endParaRP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b="1">
                <a:solidFill>
                  <a:schemeClr val="tx1">
                    <a:lumMod val="85000"/>
                    <a:lumOff val="15000"/>
                  </a:schemeClr>
                </a:solidFill>
                <a:effectLst>
                  <a:outerShdw blurRad="38100" dist="38100" dir="2700000" algn="tl">
                    <a:srgbClr val="000000">
                      <a:alpha val="43137"/>
                    </a:srgbClr>
                  </a:outerShdw>
                </a:effectLst>
                <a:latin typeface="+mj-lt"/>
              </a:rPr>
              <a:t>Latitudine/Longitudine Ristorante - Latitudine/Longitudine Luogo di Consegna</a:t>
            </a:r>
            <a:r>
              <a:rPr lang="it-IT" sz="2000" b="1">
                <a:solidFill>
                  <a:schemeClr val="tx1">
                    <a:lumMod val="85000"/>
                    <a:lumOff val="15000"/>
                  </a:schemeClr>
                </a:solidFill>
                <a:effectLst>
                  <a:outerShdw blurRad="38100" dist="38100" dir="2700000" algn="tl">
                    <a:srgbClr val="000000">
                      <a:alpha val="43137"/>
                    </a:srgbClr>
                  </a:outerShdw>
                </a:effectLst>
              </a:rPr>
              <a:t>: dopo aver eliminato alcune osservazioni anomale con valori pari a 0, vengono usate per calcolare la distanza e poi eliminate;</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endParaRPr lang="it-IT" sz="2000" b="1">
              <a:solidFill>
                <a:schemeClr val="tx1">
                  <a:lumMod val="85000"/>
                  <a:lumOff val="15000"/>
                </a:schemeClr>
              </a:solidFill>
              <a:effectLst>
                <a:outerShdw blurRad="38100" dist="38100" dir="2700000" algn="tl">
                  <a:srgbClr val="000000">
                    <a:alpha val="43137"/>
                  </a:srgbClr>
                </a:outerShdw>
              </a:effectLst>
            </a:endParaRP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r>
              <a:rPr lang="it-IT" sz="2000" b="1">
                <a:solidFill>
                  <a:schemeClr val="tx1">
                    <a:lumMod val="85000"/>
                    <a:lumOff val="15000"/>
                  </a:schemeClr>
                </a:solidFill>
                <a:effectLst>
                  <a:outerShdw blurRad="38100" dist="38100" dir="2700000" algn="tl">
                    <a:srgbClr val="000000">
                      <a:alpha val="43137"/>
                    </a:srgbClr>
                  </a:outerShdw>
                </a:effectLst>
                <a:latin typeface="+mj-lt"/>
              </a:rPr>
              <a:t>ID Fattorino</a:t>
            </a:r>
            <a:r>
              <a:rPr lang="it-IT" sz="2000" b="1">
                <a:solidFill>
                  <a:schemeClr val="tx1">
                    <a:lumMod val="85000"/>
                    <a:lumOff val="15000"/>
                  </a:schemeClr>
                </a:solidFill>
                <a:effectLst>
                  <a:outerShdw blurRad="38100" dist="38100" dir="2700000" algn="tl">
                    <a:srgbClr val="000000">
                      <a:alpha val="43137"/>
                    </a:srgbClr>
                  </a:outerShdw>
                </a:effectLst>
              </a:rPr>
              <a:t>:  Utilizzata per identificare la città ma poi eliminata.</a:t>
            </a:r>
          </a:p>
          <a:p>
            <a:pPr marL="342900" indent="-342900" algn="just" rtl="0">
              <a:buBlip>
                <a:blip r:embed="rId3">
                  <a:extLst>
                    <a:ext uri="{96DAC541-7B7A-43D3-8B79-37D633B846F1}">
                      <asvg:svgBlip xmlns:asvg="http://schemas.microsoft.com/office/drawing/2016/SVG/main" xmlns="" r:embed="rId4"/>
                    </a:ext>
                  </a:extLst>
                </a:blip>
              </a:buBlip>
              <a:defRPr lang="it-IT" sz="1862" b="1" i="0" u="none" strike="noStrike" kern="1200" spc="0" baseline="0" noProof="0">
                <a:solidFill>
                  <a:srgbClr val="595959"/>
                </a:solidFill>
                <a:latin typeface="+mn-lt"/>
                <a:ea typeface="+mn-ea"/>
                <a:cs typeface="+mn-cs"/>
              </a:defRPr>
            </a:pPr>
            <a:endParaRPr lang="it-IT" sz="2000" b="1">
              <a:solidFill>
                <a:schemeClr val="bg1"/>
              </a:solidFill>
              <a:effectLst>
                <a:outerShdw blurRad="38100" dist="38100" dir="2700000" algn="tl">
                  <a:srgbClr val="000000">
                    <a:alpha val="43137"/>
                  </a:srgbClr>
                </a:outerShdw>
              </a:effectLst>
            </a:endParaRPr>
          </a:p>
          <a:p>
            <a:pPr marL="342900" indent="-342900">
              <a:buBlip>
                <a:blip r:embed="rId3">
                  <a:extLst>
                    <a:ext uri="{96DAC541-7B7A-43D3-8B79-37D633B846F1}">
                      <asvg:svgBlip xmlns:asvg="http://schemas.microsoft.com/office/drawing/2016/SVG/main" xmlns="" r:embed="rId4"/>
                    </a:ext>
                  </a:extLst>
                </a:blip>
              </a:buBlip>
            </a:pPr>
            <a:endParaRPr lang="it-IT" sz="2000" b="1">
              <a:solidFill>
                <a:srgbClr val="595959"/>
              </a:solidFill>
              <a:effectLst>
                <a:outerShdw blurRad="38100" dist="38100" dir="2700000" algn="tl">
                  <a:srgbClr val="000000">
                    <a:alpha val="43137"/>
                  </a:srgbClr>
                </a:outerShdw>
              </a:effectLst>
            </a:endParaRPr>
          </a:p>
          <a:p>
            <a:pPr marL="342900" indent="-342900">
              <a:buBlip>
                <a:blip r:embed="rId3">
                  <a:extLst>
                    <a:ext uri="{96DAC541-7B7A-43D3-8B79-37D633B846F1}">
                      <asvg:svgBlip xmlns:asvg="http://schemas.microsoft.com/office/drawing/2016/SVG/main" xmlns="" r:embed="rId4"/>
                    </a:ext>
                  </a:extLst>
                </a:blip>
              </a:buBlip>
            </a:pPr>
            <a:endParaRPr lang="it-IT" sz="2000" b="1">
              <a:solidFill>
                <a:schemeClr val="bg1"/>
              </a:solidFill>
              <a:effectLst>
                <a:outerShdw blurRad="38100" dist="38100" dir="2700000" algn="tl">
                  <a:srgbClr val="000000">
                    <a:alpha val="43137"/>
                  </a:srgbClr>
                </a:outerShdw>
              </a:effectLst>
            </a:endParaRPr>
          </a:p>
        </p:txBody>
      </p:sp>
      <p:cxnSp>
        <p:nvCxnSpPr>
          <p:cNvPr id="25" name="Connettore diritto 24">
            <a:extLst>
              <a:ext uri="{FF2B5EF4-FFF2-40B4-BE49-F238E27FC236}">
                <a16:creationId xmlns:a16="http://schemas.microsoft.com/office/drawing/2014/main" id="{AE7AC843-12B4-4990-5652-84C85C4FB980}"/>
              </a:ext>
              <a:ext uri="{C183D7F6-B498-43B3-948B-1728B52AA6E4}">
                <adec:decorative xmlns:adec="http://schemas.microsoft.com/office/drawing/2017/decorative" xmlns="" val="1"/>
              </a:ext>
            </a:extLst>
          </p:cNvPr>
          <p:cNvCxnSpPr>
            <a:cxnSpLocks/>
          </p:cNvCxnSpPr>
          <p:nvPr/>
        </p:nvCxnSpPr>
        <p:spPr>
          <a:xfrm>
            <a:off x="7605486" y="522898"/>
            <a:ext cx="458651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6" name="Titolo 1">
            <a:extLst>
              <a:ext uri="{FF2B5EF4-FFF2-40B4-BE49-F238E27FC236}">
                <a16:creationId xmlns:a16="http://schemas.microsoft.com/office/drawing/2014/main" id="{0A7480E4-9142-5E02-AC2B-AF1986658E04}"/>
              </a:ext>
            </a:extLst>
          </p:cNvPr>
          <p:cNvSpPr txBox="1">
            <a:spLocks/>
          </p:cNvSpPr>
          <p:nvPr/>
        </p:nvSpPr>
        <p:spPr>
          <a:xfrm>
            <a:off x="228600" y="163448"/>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Pulizia dei dati</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27" name="Connettore diritto 26">
            <a:extLst>
              <a:ext uri="{FF2B5EF4-FFF2-40B4-BE49-F238E27FC236}">
                <a16:creationId xmlns:a16="http://schemas.microsoft.com/office/drawing/2014/main" id="{80DE4611-144C-5EB4-670C-A74E66092E13}"/>
              </a:ext>
              <a:ext uri="{C183D7F6-B498-43B3-948B-1728B52AA6E4}">
                <adec:decorative xmlns:adec="http://schemas.microsoft.com/office/drawing/2017/decorative" xmlns="" val="1"/>
              </a:ext>
            </a:extLst>
          </p:cNvPr>
          <p:cNvCxnSpPr>
            <a:cxnSpLocks/>
          </p:cNvCxnSpPr>
          <p:nvPr/>
        </p:nvCxnSpPr>
        <p:spPr>
          <a:xfrm>
            <a:off x="-293912"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0FCFA285-1740-9264-811E-DC44B173C651}"/>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F8A7CFD9-B710-7868-6CCA-8BC070CD5440}"/>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1" name="Elemento grafico 10" descr="Orologio con riempimento a tinta unita">
            <a:extLst>
              <a:ext uri="{FF2B5EF4-FFF2-40B4-BE49-F238E27FC236}">
                <a16:creationId xmlns:a16="http://schemas.microsoft.com/office/drawing/2014/main" id="{383BBE47-2772-9FCF-96EB-75693A79E90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54034" y="96384"/>
            <a:ext cx="347250" cy="347250"/>
          </a:xfrm>
          <a:prstGeom prst="rect">
            <a:avLst/>
          </a:prstGeom>
        </p:spPr>
      </p:pic>
      <p:sp>
        <p:nvSpPr>
          <p:cNvPr id="3" name="Segnaposto piè di pagina 2">
            <a:extLst>
              <a:ext uri="{FF2B5EF4-FFF2-40B4-BE49-F238E27FC236}">
                <a16:creationId xmlns:a16="http://schemas.microsoft.com/office/drawing/2014/main" id="{5CACA395-5F55-9934-F743-5E4A5CA14D98}"/>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5" name="Segnaposto numero diapositiva 4">
            <a:extLst>
              <a:ext uri="{FF2B5EF4-FFF2-40B4-BE49-F238E27FC236}">
                <a16:creationId xmlns:a16="http://schemas.microsoft.com/office/drawing/2014/main" id="{241E9345-7254-2F19-904D-FAB02A0E135D}"/>
              </a:ext>
            </a:extLst>
          </p:cNvPr>
          <p:cNvSpPr>
            <a:spLocks noGrp="1"/>
          </p:cNvSpPr>
          <p:nvPr>
            <p:ph type="sldNum" sz="quarter" idx="12"/>
          </p:nvPr>
        </p:nvSpPr>
        <p:spPr/>
        <p:txBody>
          <a:bodyPr/>
          <a:lstStyle/>
          <a:p>
            <a:pPr rtl="0"/>
            <a:fld id="{06FEDF93-2BFD-41CA-ABC7-B039102F3792}" type="slidenum">
              <a:rPr lang="it-IT" noProof="0" dirty="0" smtClean="0"/>
              <a:t>41</a:t>
            </a:fld>
            <a:endParaRPr lang="it-IT" noProof="0"/>
          </a:p>
        </p:txBody>
      </p:sp>
      <p:sp>
        <p:nvSpPr>
          <p:cNvPr id="10" name="Connettore 9">
            <a:extLst>
              <a:ext uri="{FF2B5EF4-FFF2-40B4-BE49-F238E27FC236}">
                <a16:creationId xmlns:a16="http://schemas.microsoft.com/office/drawing/2014/main" id="{99FBEDD0-55CA-2435-D3D1-6B45701509CC}"/>
              </a:ext>
            </a:extLst>
          </p:cNvPr>
          <p:cNvSpPr/>
          <p:nvPr/>
        </p:nvSpPr>
        <p:spPr>
          <a:xfrm>
            <a:off x="154034" y="2364602"/>
            <a:ext cx="863751" cy="857344"/>
          </a:xfrm>
          <a:prstGeom prst="flowChartConnector">
            <a:avLst/>
          </a:prstGeom>
          <a:solidFill>
            <a:srgbClr val="C97B09"/>
          </a:solidFill>
          <a:ln>
            <a:solidFill>
              <a:srgbClr val="C97B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Elemento grafico 19" descr="Badge Non seguire più con riempimento a tinta unita">
            <a:extLst>
              <a:ext uri="{FF2B5EF4-FFF2-40B4-BE49-F238E27FC236}">
                <a16:creationId xmlns:a16="http://schemas.microsoft.com/office/drawing/2014/main" id="{65C18E03-98CD-8C2B-294D-0D1C1F7708F6}"/>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14197" y="2519629"/>
            <a:ext cx="543423" cy="543423"/>
          </a:xfrm>
          <a:prstGeom prst="rect">
            <a:avLst/>
          </a:prstGeom>
        </p:spPr>
      </p:pic>
    </p:spTree>
    <p:extLst>
      <p:ext uri="{BB962C8B-B14F-4D97-AF65-F5344CB8AC3E}">
        <p14:creationId xmlns:p14="http://schemas.microsoft.com/office/powerpoint/2010/main" val="3951049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rtlCol="0"/>
          <a:lstStyle/>
          <a:p>
            <a:r>
              <a:rPr lang="it-IT"/>
              <a:t>Analisi progetto diapositiva 2</a:t>
            </a:r>
          </a:p>
        </p:txBody>
      </p:sp>
      <p:sp>
        <p:nvSpPr>
          <p:cNvPr id="12" name="CasellaDiTesto 11">
            <a:extLst>
              <a:ext uri="{FF2B5EF4-FFF2-40B4-BE49-F238E27FC236}">
                <a16:creationId xmlns:a16="http://schemas.microsoft.com/office/drawing/2014/main" id="{2FC904A9-67C0-9902-1092-197421628786}"/>
              </a:ext>
            </a:extLst>
          </p:cNvPr>
          <p:cNvSpPr txBox="1"/>
          <p:nvPr/>
        </p:nvSpPr>
        <p:spPr>
          <a:xfrm>
            <a:off x="333744" y="1498529"/>
            <a:ext cx="10985196" cy="4708981"/>
          </a:xfrm>
          <a:prstGeom prst="rect">
            <a:avLst/>
          </a:prstGeom>
          <a:noFill/>
        </p:spPr>
        <p:txBody>
          <a:bodyPr wrap="square" rtlCol="0">
            <a:spAutoFit/>
          </a:bodyPr>
          <a:lstStyle/>
          <a:p>
            <a:r>
              <a:rPr lang="it-IT" sz="2000" b="1">
                <a:solidFill>
                  <a:schemeClr val="bg1"/>
                </a:solidFill>
              </a:rPr>
              <a:t>   </a:t>
            </a:r>
            <a:endParaRPr lang="it-IT" sz="2000" b="1">
              <a:solidFill>
                <a:schemeClr val="bg1"/>
              </a:solidFill>
              <a:effectLst>
                <a:outerShdw blurRad="38100" dist="38100" dir="2700000" algn="tl">
                  <a:srgbClr val="000000">
                    <a:alpha val="43137"/>
                  </a:srgbClr>
                </a:outerShdw>
              </a:effectLst>
            </a:endParaRPr>
          </a:p>
          <a:p>
            <a:endParaRPr lang="it-IT" sz="2000" b="1">
              <a:solidFill>
                <a:schemeClr val="bg1"/>
              </a:solidFill>
            </a:endParaRPr>
          </a:p>
          <a:p>
            <a:pPr marL="342900" indent="-342900">
              <a:buBlip>
                <a:blip r:embed="rId3">
                  <a:extLst>
                    <a:ext uri="{96DAC541-7B7A-43D3-8B79-37D633B846F1}">
                      <asvg:svgBlip xmlns:asvg="http://schemas.microsoft.com/office/drawing/2016/SVG/main" xmlns="" r:embed="rId4"/>
                    </a:ext>
                  </a:extLst>
                </a:blip>
              </a:buBlip>
            </a:pPr>
            <a:r>
              <a:rPr lang="it-IT" sz="2000" b="1">
                <a:solidFill>
                  <a:schemeClr val="tx1">
                    <a:lumMod val="85000"/>
                    <a:lumOff val="15000"/>
                  </a:schemeClr>
                </a:solidFill>
                <a:effectLst>
                  <a:outerShdw blurRad="38100" dist="38100" dir="2700000" algn="tl">
                    <a:srgbClr val="000000">
                      <a:alpha val="43137"/>
                    </a:srgbClr>
                  </a:outerShdw>
                </a:effectLst>
                <a:latin typeface="+mj-lt"/>
              </a:rPr>
              <a:t>Nome Città</a:t>
            </a:r>
            <a:r>
              <a:rPr lang="it-IT" sz="2000" b="1">
                <a:solidFill>
                  <a:schemeClr val="tx1">
                    <a:lumMod val="85000"/>
                    <a:lumOff val="15000"/>
                  </a:schemeClr>
                </a:solidFill>
                <a:effectLst>
                  <a:outerShdw blurRad="38100" dist="38100" dir="2700000" algn="tl">
                    <a:srgbClr val="000000">
                      <a:alpha val="43137"/>
                    </a:srgbClr>
                  </a:outerShdw>
                </a:effectLst>
              </a:rPr>
              <a:t>: Ricavato dall’iniziale del codice ID del fattorino (es. «</a:t>
            </a:r>
            <a:r>
              <a:rPr lang="it-IT" sz="1600" b="1">
                <a:solidFill>
                  <a:schemeClr val="tx1">
                    <a:lumMod val="85000"/>
                    <a:lumOff val="15000"/>
                  </a:schemeClr>
                </a:solidFill>
                <a:effectLst>
                  <a:outerShdw blurRad="38100" dist="38100" dir="2700000" algn="tl">
                    <a:srgbClr val="000000">
                      <a:alpha val="43137"/>
                    </a:srgbClr>
                  </a:outerShdw>
                </a:effectLst>
              </a:rPr>
              <a:t>BANGRES12DEL02»</a:t>
            </a:r>
            <a:r>
              <a:rPr lang="it-IT" sz="2000" b="1">
                <a:solidFill>
                  <a:schemeClr val="tx1">
                    <a:lumMod val="85000"/>
                    <a:lumOff val="15000"/>
                  </a:schemeClr>
                </a:solidFill>
                <a:effectLst>
                  <a:outerShdw blurRad="38100" dist="38100" dir="2700000" algn="tl">
                    <a:srgbClr val="000000">
                      <a:alpha val="43137"/>
                    </a:srgbClr>
                  </a:outerShdw>
                </a:effectLst>
              </a:rPr>
              <a:t> -&gt; Bangalore);</a:t>
            </a:r>
          </a:p>
          <a:p>
            <a:endParaRPr lang="it-IT" sz="2000" b="1">
              <a:solidFill>
                <a:schemeClr val="tx1">
                  <a:lumMod val="85000"/>
                  <a:lumOff val="15000"/>
                </a:schemeClr>
              </a:solidFill>
              <a:effectLst>
                <a:outerShdw blurRad="38100" dist="38100" dir="2700000" algn="tl">
                  <a:srgbClr val="000000">
                    <a:alpha val="43137"/>
                  </a:srgbClr>
                </a:outerShdw>
              </a:effectLst>
            </a:endParaRPr>
          </a:p>
          <a:p>
            <a:pPr marL="342900" indent="-342900">
              <a:buBlip>
                <a:blip r:embed="rId3">
                  <a:extLst>
                    <a:ext uri="{96DAC541-7B7A-43D3-8B79-37D633B846F1}">
                      <asvg:svgBlip xmlns:asvg="http://schemas.microsoft.com/office/drawing/2016/SVG/main" xmlns="" r:embed="rId4"/>
                    </a:ext>
                  </a:extLst>
                </a:blip>
              </a:buBlip>
            </a:pPr>
            <a:r>
              <a:rPr lang="it-IT" sz="2000" b="1">
                <a:solidFill>
                  <a:schemeClr val="tx1">
                    <a:lumMod val="85000"/>
                    <a:lumOff val="15000"/>
                  </a:schemeClr>
                </a:solidFill>
                <a:effectLst>
                  <a:outerShdw blurRad="38100" dist="38100" dir="2700000" algn="tl">
                    <a:srgbClr val="000000">
                      <a:alpha val="43137"/>
                    </a:srgbClr>
                  </a:outerShdw>
                </a:effectLst>
                <a:latin typeface="+mj-lt"/>
              </a:rPr>
              <a:t>Ora</a:t>
            </a:r>
            <a:r>
              <a:rPr lang="it-IT" sz="2000" b="1">
                <a:solidFill>
                  <a:schemeClr val="tx1">
                    <a:lumMod val="85000"/>
                    <a:lumOff val="15000"/>
                  </a:schemeClr>
                </a:solidFill>
                <a:effectLst>
                  <a:outerShdw blurRad="38100" dist="38100" dir="2700000" algn="tl">
                    <a:srgbClr val="000000">
                      <a:alpha val="43137"/>
                    </a:srgbClr>
                  </a:outerShdw>
                </a:effectLst>
              </a:rPr>
              <a:t>: Ottenuta categorizzando «Ora di consegna» in 6 classi ([8-11] , (11-14] , (14-17] , (17-19] , (19-22] , (22-24]);</a:t>
            </a:r>
          </a:p>
          <a:p>
            <a:endParaRPr lang="it-IT" sz="2000" b="1">
              <a:solidFill>
                <a:schemeClr val="tx1">
                  <a:lumMod val="85000"/>
                  <a:lumOff val="15000"/>
                </a:schemeClr>
              </a:solidFill>
              <a:effectLst>
                <a:outerShdw blurRad="38100" dist="38100" dir="2700000" algn="tl">
                  <a:srgbClr val="000000">
                    <a:alpha val="43137"/>
                  </a:srgbClr>
                </a:outerShdw>
              </a:effectLst>
            </a:endParaRPr>
          </a:p>
          <a:p>
            <a:pPr marL="342900" indent="-342900">
              <a:buBlip>
                <a:blip r:embed="rId3">
                  <a:extLst>
                    <a:ext uri="{96DAC541-7B7A-43D3-8B79-37D633B846F1}">
                      <asvg:svgBlip xmlns:asvg="http://schemas.microsoft.com/office/drawing/2016/SVG/main" xmlns="" r:embed="rId4"/>
                    </a:ext>
                  </a:extLst>
                </a:blip>
              </a:buBlip>
            </a:pPr>
            <a:r>
              <a:rPr lang="it-IT" sz="2000" b="1">
                <a:solidFill>
                  <a:schemeClr val="tx1">
                    <a:lumMod val="85000"/>
                    <a:lumOff val="15000"/>
                  </a:schemeClr>
                </a:solidFill>
                <a:effectLst>
                  <a:outerShdw blurRad="38100" dist="38100" dir="2700000" algn="tl">
                    <a:srgbClr val="000000">
                      <a:alpha val="43137"/>
                    </a:srgbClr>
                  </a:outerShdw>
                </a:effectLst>
                <a:latin typeface="+mj-lt"/>
              </a:rPr>
              <a:t>Giorno della Settimana</a:t>
            </a:r>
            <a:r>
              <a:rPr lang="it-IT" sz="2000" b="1">
                <a:solidFill>
                  <a:schemeClr val="tx1">
                    <a:lumMod val="85000"/>
                    <a:lumOff val="15000"/>
                  </a:schemeClr>
                </a:solidFill>
                <a:effectLst>
                  <a:outerShdw blurRad="38100" dist="38100" dir="2700000" algn="tl">
                    <a:srgbClr val="000000">
                      <a:alpha val="43137"/>
                    </a:srgbClr>
                  </a:outerShdw>
                </a:effectLst>
              </a:rPr>
              <a:t>: Ottenuto tenendo dalla variabile «Giorno di consegna» solo il giorno della settimana (LUN, MAR, MERC, ecc.);</a:t>
            </a:r>
          </a:p>
          <a:p>
            <a:endParaRPr lang="it-IT" sz="2000" b="1">
              <a:solidFill>
                <a:schemeClr val="tx1">
                  <a:lumMod val="85000"/>
                  <a:lumOff val="15000"/>
                </a:schemeClr>
              </a:solidFill>
              <a:effectLst>
                <a:outerShdw blurRad="38100" dist="38100" dir="2700000" algn="tl">
                  <a:srgbClr val="000000">
                    <a:alpha val="43137"/>
                  </a:srgbClr>
                </a:outerShdw>
              </a:effectLst>
            </a:endParaRPr>
          </a:p>
          <a:p>
            <a:pPr marL="342900" indent="-342900">
              <a:buBlip>
                <a:blip r:embed="rId3">
                  <a:extLst>
                    <a:ext uri="{96DAC541-7B7A-43D3-8B79-37D633B846F1}">
                      <asvg:svgBlip xmlns:asvg="http://schemas.microsoft.com/office/drawing/2016/SVG/main" xmlns="" r:embed="rId4"/>
                    </a:ext>
                  </a:extLst>
                </a:blip>
              </a:buBlip>
            </a:pPr>
            <a:r>
              <a:rPr lang="it-IT" sz="2000" b="1">
                <a:solidFill>
                  <a:schemeClr val="tx1">
                    <a:lumMod val="85000"/>
                    <a:lumOff val="15000"/>
                  </a:schemeClr>
                </a:solidFill>
                <a:effectLst>
                  <a:outerShdw blurRad="38100" dist="38100" dir="2700000" algn="tl">
                    <a:srgbClr val="000000">
                      <a:alpha val="43137"/>
                    </a:srgbClr>
                  </a:outerShdw>
                </a:effectLst>
                <a:latin typeface="+mj-lt"/>
              </a:rPr>
              <a:t>Distanza</a:t>
            </a:r>
            <a:r>
              <a:rPr lang="it-IT" sz="2000" b="1">
                <a:solidFill>
                  <a:schemeClr val="tx1">
                    <a:lumMod val="85000"/>
                    <a:lumOff val="15000"/>
                  </a:schemeClr>
                </a:solidFill>
                <a:effectLst>
                  <a:outerShdw blurRad="38100" dist="38100" dir="2700000" algn="tl">
                    <a:srgbClr val="000000">
                      <a:alpha val="43137"/>
                    </a:srgbClr>
                  </a:outerShdw>
                </a:effectLst>
              </a:rPr>
              <a:t>: Calcolata utilizzando le coordinate (latitudine e longitudine) dei ristoranti e dei corrispettivi luoghi di consegna (unità di misura km);</a:t>
            </a:r>
          </a:p>
          <a:p>
            <a:endParaRPr lang="it-IT" sz="2000" b="1">
              <a:solidFill>
                <a:schemeClr val="tx1">
                  <a:lumMod val="85000"/>
                  <a:lumOff val="15000"/>
                </a:schemeClr>
              </a:solidFill>
            </a:endParaRPr>
          </a:p>
          <a:p>
            <a:pPr marL="342900" indent="-342900">
              <a:buBlip>
                <a:blip r:embed="rId3">
                  <a:extLst>
                    <a:ext uri="{96DAC541-7B7A-43D3-8B79-37D633B846F1}">
                      <asvg:svgBlip xmlns:asvg="http://schemas.microsoft.com/office/drawing/2016/SVG/main" xmlns="" r:embed="rId4"/>
                    </a:ext>
                  </a:extLst>
                </a:blip>
              </a:buBlip>
            </a:pPr>
            <a:r>
              <a:rPr lang="it-IT" sz="2000" b="1">
                <a:solidFill>
                  <a:schemeClr val="tx1">
                    <a:lumMod val="85000"/>
                    <a:lumOff val="15000"/>
                  </a:schemeClr>
                </a:solidFill>
                <a:effectLst>
                  <a:outerShdw blurRad="38100" dist="38100" dir="2700000" algn="tl">
                    <a:srgbClr val="000000">
                      <a:alpha val="43137"/>
                    </a:srgbClr>
                  </a:outerShdw>
                </a:effectLst>
                <a:latin typeface="+mj-lt"/>
              </a:rPr>
              <a:t>Consegne Multiple</a:t>
            </a:r>
            <a:r>
              <a:rPr lang="it-IT" sz="2000" b="1">
                <a:solidFill>
                  <a:schemeClr val="tx1">
                    <a:lumMod val="85000"/>
                    <a:lumOff val="15000"/>
                  </a:schemeClr>
                </a:solidFill>
                <a:effectLst>
                  <a:outerShdw blurRad="38100" dist="38100" dir="2700000" algn="tl">
                    <a:srgbClr val="000000">
                      <a:alpha val="43137"/>
                    </a:srgbClr>
                  </a:outerShdw>
                </a:effectLst>
              </a:rPr>
              <a:t>: Modificata da quantitativa a dicotomica (SI=più consegne, NO=1 consegna).</a:t>
            </a:r>
          </a:p>
        </p:txBody>
      </p:sp>
      <p:sp>
        <p:nvSpPr>
          <p:cNvPr id="6" name="Rettangolo: Angoli arrotondati 15">
            <a:extLst>
              <a:ext uri="{FF2B5EF4-FFF2-40B4-BE49-F238E27FC236}">
                <a16:creationId xmlns:a16="http://schemas.microsoft.com/office/drawing/2014/main" id="{820D8AC0-545E-6D7A-4A6A-98E54A780078}"/>
              </a:ext>
              <a:ext uri="{C183D7F6-B498-43B3-948B-1728B52AA6E4}">
                <adec:decorative xmlns:adec="http://schemas.microsoft.com/office/drawing/2017/decorative" xmlns="" val="1"/>
              </a:ext>
            </a:extLst>
          </p:cNvPr>
          <p:cNvSpPr/>
          <p:nvPr/>
        </p:nvSpPr>
        <p:spPr>
          <a:xfrm>
            <a:off x="768128" y="1268515"/>
            <a:ext cx="5771122" cy="551544"/>
          </a:xfrm>
          <a:prstGeom prst="roundRect">
            <a:avLst>
              <a:gd name="adj" fmla="val 50000"/>
            </a:avLst>
          </a:prstGeom>
          <a:solidFill>
            <a:srgbClr val="11A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2400" b="1">
                <a:latin typeface="+mj-lt"/>
              </a:rPr>
              <a:t>VARIABILI MODIFICATE e AGGIUNTE</a:t>
            </a:r>
          </a:p>
        </p:txBody>
      </p:sp>
      <p:cxnSp>
        <p:nvCxnSpPr>
          <p:cNvPr id="17" name="Connettore diritto 16">
            <a:extLst>
              <a:ext uri="{FF2B5EF4-FFF2-40B4-BE49-F238E27FC236}">
                <a16:creationId xmlns:a16="http://schemas.microsoft.com/office/drawing/2014/main" id="{8995104B-B3D9-D490-66B8-D9EA1E4FAA9A}"/>
              </a:ext>
              <a:ext uri="{C183D7F6-B498-43B3-948B-1728B52AA6E4}">
                <adec:decorative xmlns:adec="http://schemas.microsoft.com/office/drawing/2017/decorative" xmlns="" val="1"/>
              </a:ext>
            </a:extLst>
          </p:cNvPr>
          <p:cNvCxnSpPr>
            <a:cxnSpLocks/>
          </p:cNvCxnSpPr>
          <p:nvPr/>
        </p:nvCxnSpPr>
        <p:spPr>
          <a:xfrm>
            <a:off x="7605486" y="522898"/>
            <a:ext cx="458651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8" name="Titolo 1">
            <a:extLst>
              <a:ext uri="{FF2B5EF4-FFF2-40B4-BE49-F238E27FC236}">
                <a16:creationId xmlns:a16="http://schemas.microsoft.com/office/drawing/2014/main" id="{EB03B9A9-E28B-07CF-7C2B-80884C6B1D88}"/>
              </a:ext>
            </a:extLst>
          </p:cNvPr>
          <p:cNvSpPr txBox="1">
            <a:spLocks/>
          </p:cNvSpPr>
          <p:nvPr/>
        </p:nvSpPr>
        <p:spPr>
          <a:xfrm>
            <a:off x="228600" y="163448"/>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Pulizia dei dati</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19" name="Connettore diritto 18">
            <a:extLst>
              <a:ext uri="{FF2B5EF4-FFF2-40B4-BE49-F238E27FC236}">
                <a16:creationId xmlns:a16="http://schemas.microsoft.com/office/drawing/2014/main" id="{E53DA455-4F7E-AD8F-AB11-27DE9C28C42C}"/>
              </a:ext>
              <a:ext uri="{C183D7F6-B498-43B3-948B-1728B52AA6E4}">
                <adec:decorative xmlns:adec="http://schemas.microsoft.com/office/drawing/2017/decorative" xmlns="" val="1"/>
              </a:ext>
            </a:extLst>
          </p:cNvPr>
          <p:cNvCxnSpPr>
            <a:cxnSpLocks/>
          </p:cNvCxnSpPr>
          <p:nvPr/>
        </p:nvCxnSpPr>
        <p:spPr>
          <a:xfrm>
            <a:off x="-293912"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0" name="Rettangolo: Angoli arrotondati 18">
            <a:extLst>
              <a:ext uri="{FF2B5EF4-FFF2-40B4-BE49-F238E27FC236}">
                <a16:creationId xmlns:a16="http://schemas.microsoft.com/office/drawing/2014/main" id="{04B53067-F7CB-BEF1-1335-349951B7846A}"/>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22" name="Ovale 21">
            <a:extLst>
              <a:ext uri="{FF2B5EF4-FFF2-40B4-BE49-F238E27FC236}">
                <a16:creationId xmlns:a16="http://schemas.microsoft.com/office/drawing/2014/main" id="{39AEC4F6-FD4D-0E74-2031-CCA76DC82176}"/>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23" name="Elemento grafico 22" descr="Orologio con riempimento a tinta unita">
            <a:extLst>
              <a:ext uri="{FF2B5EF4-FFF2-40B4-BE49-F238E27FC236}">
                <a16:creationId xmlns:a16="http://schemas.microsoft.com/office/drawing/2014/main" id="{166C0CB8-57DA-01B8-BCBF-686DF039185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54034" y="96384"/>
            <a:ext cx="347250" cy="347250"/>
          </a:xfrm>
          <a:prstGeom prst="rect">
            <a:avLst/>
          </a:prstGeom>
        </p:spPr>
      </p:pic>
      <p:sp>
        <p:nvSpPr>
          <p:cNvPr id="2" name="Segnaposto piè di pagina 1">
            <a:extLst>
              <a:ext uri="{FF2B5EF4-FFF2-40B4-BE49-F238E27FC236}">
                <a16:creationId xmlns:a16="http://schemas.microsoft.com/office/drawing/2014/main" id="{C1D1CAEC-F1CE-AFDD-A7AB-080A3AE2C84F}"/>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4B3239D1-F82F-679E-67C4-61086D3F08E7}"/>
              </a:ext>
            </a:extLst>
          </p:cNvPr>
          <p:cNvSpPr>
            <a:spLocks noGrp="1"/>
          </p:cNvSpPr>
          <p:nvPr>
            <p:ph type="sldNum" sz="quarter" idx="12"/>
          </p:nvPr>
        </p:nvSpPr>
        <p:spPr/>
        <p:txBody>
          <a:bodyPr/>
          <a:lstStyle/>
          <a:p>
            <a:pPr rtl="0"/>
            <a:fld id="{06FEDF93-2BFD-41CA-ABC7-B039102F3792}" type="slidenum">
              <a:rPr lang="it-IT" noProof="0" dirty="0" smtClean="0"/>
              <a:t>42</a:t>
            </a:fld>
            <a:endParaRPr lang="it-IT" noProof="0"/>
          </a:p>
        </p:txBody>
      </p:sp>
      <p:sp>
        <p:nvSpPr>
          <p:cNvPr id="10" name="Connettore 9">
            <a:extLst>
              <a:ext uri="{FF2B5EF4-FFF2-40B4-BE49-F238E27FC236}">
                <a16:creationId xmlns:a16="http://schemas.microsoft.com/office/drawing/2014/main" id="{99FBEDD0-55CA-2435-D3D1-6B45701509CC}"/>
              </a:ext>
            </a:extLst>
          </p:cNvPr>
          <p:cNvSpPr/>
          <p:nvPr/>
        </p:nvSpPr>
        <p:spPr>
          <a:xfrm>
            <a:off x="127806" y="1071742"/>
            <a:ext cx="863751" cy="878970"/>
          </a:xfrm>
          <a:prstGeom prst="flowChartConnector">
            <a:avLst/>
          </a:prstGeom>
          <a:solidFill>
            <a:srgbClr val="0D8295"/>
          </a:solidFill>
          <a:ln>
            <a:solidFill>
              <a:srgbClr val="0D82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Elemento grafico 20" descr="Badge Segui con riempimento a tinta unita">
            <a:extLst>
              <a:ext uri="{FF2B5EF4-FFF2-40B4-BE49-F238E27FC236}">
                <a16:creationId xmlns:a16="http://schemas.microsoft.com/office/drawing/2014/main" id="{A9A222FA-DE20-7FDB-CFA8-7833AA771461}"/>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97990" y="1243815"/>
            <a:ext cx="521664" cy="534823"/>
          </a:xfrm>
          <a:prstGeom prst="rect">
            <a:avLst/>
          </a:prstGeom>
        </p:spPr>
      </p:pic>
    </p:spTree>
    <p:extLst>
      <p:ext uri="{BB962C8B-B14F-4D97-AF65-F5344CB8AC3E}">
        <p14:creationId xmlns:p14="http://schemas.microsoft.com/office/powerpoint/2010/main" val="1556793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31CBCC0-D794-53B5-C1ED-E7DEE44B7CFF}"/>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29BC3A78-3384-5AD0-7039-8FE51D4DA8E7}"/>
              </a:ext>
            </a:extLst>
          </p:cNvPr>
          <p:cNvSpPr>
            <a:spLocks noGrp="1"/>
          </p:cNvSpPr>
          <p:nvPr>
            <p:ph type="sldNum" sz="quarter" idx="12"/>
          </p:nvPr>
        </p:nvSpPr>
        <p:spPr/>
        <p:txBody>
          <a:bodyPr/>
          <a:lstStyle/>
          <a:p>
            <a:pPr rtl="0"/>
            <a:fld id="{06FEDF93-2BFD-41CA-ABC7-B039102F3792}" type="slidenum">
              <a:rPr lang="it-IT" noProof="0" dirty="0" smtClean="0"/>
              <a:t>43</a:t>
            </a:fld>
            <a:endParaRPr lang="it-IT" noProof="0"/>
          </a:p>
        </p:txBody>
      </p:sp>
      <p:cxnSp>
        <p:nvCxnSpPr>
          <p:cNvPr id="10" name="Connettore diritto 9">
            <a:extLst>
              <a:ext uri="{FF2B5EF4-FFF2-40B4-BE49-F238E27FC236}">
                <a16:creationId xmlns:a16="http://schemas.microsoft.com/office/drawing/2014/main" id="{2345FCBE-4FED-09E8-591E-0874EE0BC562}"/>
              </a:ext>
              <a:ext uri="{C183D7F6-B498-43B3-948B-1728B52AA6E4}">
                <adec:decorative xmlns:adec="http://schemas.microsoft.com/office/drawing/2017/decorative" xmlns="" val="1"/>
              </a:ext>
            </a:extLst>
          </p:cNvPr>
          <p:cNvCxnSpPr>
            <a:cxnSpLocks/>
          </p:cNvCxnSpPr>
          <p:nvPr/>
        </p:nvCxnSpPr>
        <p:spPr>
          <a:xfrm>
            <a:off x="7710709" y="522898"/>
            <a:ext cx="5105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olo 1">
            <a:extLst>
              <a:ext uri="{FF2B5EF4-FFF2-40B4-BE49-F238E27FC236}">
                <a16:creationId xmlns:a16="http://schemas.microsoft.com/office/drawing/2014/main" id="{49733F96-C539-1CB3-09A8-F9F338CDB994}"/>
              </a:ext>
            </a:extLst>
          </p:cNvPr>
          <p:cNvSpPr txBox="1">
            <a:spLocks/>
          </p:cNvSpPr>
          <p:nvPr/>
        </p:nvSpPr>
        <p:spPr>
          <a:xfrm>
            <a:off x="228599" y="16344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Analisi Esplorativa</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12" name="Connettore diritto 11">
            <a:extLst>
              <a:ext uri="{FF2B5EF4-FFF2-40B4-BE49-F238E27FC236}">
                <a16:creationId xmlns:a16="http://schemas.microsoft.com/office/drawing/2014/main" id="{3599F287-E0B9-B3AB-1FB0-FDB50D94019D}"/>
              </a:ext>
              <a:ext uri="{C183D7F6-B498-43B3-948B-1728B52AA6E4}">
                <adec:decorative xmlns:adec="http://schemas.microsoft.com/office/drawing/2017/decorative" xmlns="" val="1"/>
              </a:ext>
            </a:extLst>
          </p:cNvPr>
          <p:cNvCxnSpPr>
            <a:cxnSpLocks/>
          </p:cNvCxnSpPr>
          <p:nvPr/>
        </p:nvCxnSpPr>
        <p:spPr>
          <a:xfrm>
            <a:off x="-522515"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Rettangolo: Angoli arrotondati 18">
            <a:extLst>
              <a:ext uri="{FF2B5EF4-FFF2-40B4-BE49-F238E27FC236}">
                <a16:creationId xmlns:a16="http://schemas.microsoft.com/office/drawing/2014/main" id="{3FB63113-5D76-2552-3082-328FFB0CD679}"/>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14" name="Ovale 13">
            <a:extLst>
              <a:ext uri="{FF2B5EF4-FFF2-40B4-BE49-F238E27FC236}">
                <a16:creationId xmlns:a16="http://schemas.microsoft.com/office/drawing/2014/main" id="{E224B5EF-2B19-A746-43A6-65F9A8CD277F}"/>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5" name="Elemento grafico 14" descr="Orologio con riempimento a tinta unita">
            <a:extLst>
              <a:ext uri="{FF2B5EF4-FFF2-40B4-BE49-F238E27FC236}">
                <a16:creationId xmlns:a16="http://schemas.microsoft.com/office/drawing/2014/main" id="{2D792BAE-16C1-C940-5FD9-917535565ED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pic>
        <p:nvPicPr>
          <p:cNvPr id="17" name="Immagine 16" descr="Immagine che contiene testo, Diagramma, diagramma, linea&#10;&#10;Descrizione generata automaticamente">
            <a:extLst>
              <a:ext uri="{FF2B5EF4-FFF2-40B4-BE49-F238E27FC236}">
                <a16:creationId xmlns:a16="http://schemas.microsoft.com/office/drawing/2014/main" id="{E2FCFD98-D87B-D353-2DD1-D555D5244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748" y="1386412"/>
            <a:ext cx="10022502" cy="5061363"/>
          </a:xfrm>
          <a:prstGeom prst="rect">
            <a:avLst/>
          </a:prstGeom>
        </p:spPr>
      </p:pic>
      <p:sp>
        <p:nvSpPr>
          <p:cNvPr id="21" name="Rettangolo: Angoli arrotondati 15">
            <a:extLst>
              <a:ext uri="{FF2B5EF4-FFF2-40B4-BE49-F238E27FC236}">
                <a16:creationId xmlns:a16="http://schemas.microsoft.com/office/drawing/2014/main" id="{34A9F779-BAA0-3474-BD3C-67B36C336433}"/>
              </a:ext>
              <a:ext uri="{C183D7F6-B498-43B3-948B-1728B52AA6E4}">
                <adec:decorative xmlns:adec="http://schemas.microsoft.com/office/drawing/2017/decorative" xmlns="" val="1"/>
              </a:ext>
            </a:extLst>
          </p:cNvPr>
          <p:cNvSpPr/>
          <p:nvPr/>
        </p:nvSpPr>
        <p:spPr>
          <a:xfrm>
            <a:off x="501283" y="926725"/>
            <a:ext cx="3199859" cy="31551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b="1">
                <a:latin typeface="+mj-lt"/>
              </a:rPr>
              <a:t>Giorno della settimana</a:t>
            </a:r>
          </a:p>
        </p:txBody>
      </p:sp>
      <p:sp>
        <p:nvSpPr>
          <p:cNvPr id="22" name="Ovale 21">
            <a:extLst>
              <a:ext uri="{FF2B5EF4-FFF2-40B4-BE49-F238E27FC236}">
                <a16:creationId xmlns:a16="http://schemas.microsoft.com/office/drawing/2014/main" id="{C1611ACF-0EB0-BCF7-12B1-DEBFE0B7279B}"/>
              </a:ext>
              <a:ext uri="{C183D7F6-B498-43B3-948B-1728B52AA6E4}">
                <adec:decorative xmlns:adec="http://schemas.microsoft.com/office/drawing/2017/decorative" xmlns="" val="1"/>
              </a:ext>
            </a:extLst>
          </p:cNvPr>
          <p:cNvSpPr/>
          <p:nvPr/>
        </p:nvSpPr>
        <p:spPr>
          <a:xfrm>
            <a:off x="158211" y="826094"/>
            <a:ext cx="549008" cy="5191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23" name="Elemento grafico 22" descr="Orologio con riempimento a tinta unita">
            <a:extLst>
              <a:ext uri="{FF2B5EF4-FFF2-40B4-BE49-F238E27FC236}">
                <a16:creationId xmlns:a16="http://schemas.microsoft.com/office/drawing/2014/main" id="{3B310C78-5077-D323-4026-BDFDBB580AE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71969" y="914404"/>
            <a:ext cx="342517" cy="342517"/>
          </a:xfrm>
          <a:prstGeom prst="rect">
            <a:avLst/>
          </a:prstGeom>
        </p:spPr>
      </p:pic>
    </p:spTree>
    <p:extLst>
      <p:ext uri="{BB962C8B-B14F-4D97-AF65-F5344CB8AC3E}">
        <p14:creationId xmlns:p14="http://schemas.microsoft.com/office/powerpoint/2010/main" val="3023599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409C1E5A-91C6-665F-C48B-6B9337AE58BF}"/>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79B9647F-6474-C681-4249-2304678EC27F}"/>
              </a:ext>
            </a:extLst>
          </p:cNvPr>
          <p:cNvSpPr>
            <a:spLocks noGrp="1"/>
          </p:cNvSpPr>
          <p:nvPr>
            <p:ph type="sldNum" sz="quarter" idx="12"/>
          </p:nvPr>
        </p:nvSpPr>
        <p:spPr/>
        <p:txBody>
          <a:bodyPr/>
          <a:lstStyle/>
          <a:p>
            <a:pPr rtl="0"/>
            <a:fld id="{06FEDF93-2BFD-41CA-ABC7-B039102F3792}" type="slidenum">
              <a:rPr lang="it-IT" noProof="0" dirty="0" smtClean="0"/>
              <a:t>44</a:t>
            </a:fld>
            <a:endParaRPr lang="it-IT" noProof="0"/>
          </a:p>
        </p:txBody>
      </p:sp>
      <p:cxnSp>
        <p:nvCxnSpPr>
          <p:cNvPr id="4" name="Connettore diritto 3">
            <a:extLst>
              <a:ext uri="{FF2B5EF4-FFF2-40B4-BE49-F238E27FC236}">
                <a16:creationId xmlns:a16="http://schemas.microsoft.com/office/drawing/2014/main" id="{98D73F2F-37C7-3436-58C4-BEB44904FB03}"/>
              </a:ext>
              <a:ext uri="{C183D7F6-B498-43B3-948B-1728B52AA6E4}">
                <adec:decorative xmlns:adec="http://schemas.microsoft.com/office/drawing/2017/decorative" xmlns="" val="1"/>
              </a:ext>
            </a:extLst>
          </p:cNvPr>
          <p:cNvCxnSpPr>
            <a:cxnSpLocks/>
          </p:cNvCxnSpPr>
          <p:nvPr/>
        </p:nvCxnSpPr>
        <p:spPr>
          <a:xfrm>
            <a:off x="7710709" y="522898"/>
            <a:ext cx="5105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4C9C9B8E-EF32-577A-EF17-0ED6D6D2B07B}"/>
              </a:ext>
            </a:extLst>
          </p:cNvPr>
          <p:cNvSpPr txBox="1">
            <a:spLocks/>
          </p:cNvSpPr>
          <p:nvPr/>
        </p:nvSpPr>
        <p:spPr>
          <a:xfrm>
            <a:off x="228599" y="16344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Analisi Esplorativa</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DE1AA17D-52CA-E6D7-833C-0BF31E560583}"/>
              </a:ext>
              <a:ext uri="{C183D7F6-B498-43B3-948B-1728B52AA6E4}">
                <adec:decorative xmlns:adec="http://schemas.microsoft.com/office/drawing/2017/decorative" xmlns="" val="1"/>
              </a:ext>
            </a:extLst>
          </p:cNvPr>
          <p:cNvCxnSpPr>
            <a:cxnSpLocks/>
          </p:cNvCxnSpPr>
          <p:nvPr/>
        </p:nvCxnSpPr>
        <p:spPr>
          <a:xfrm>
            <a:off x="-522515"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23C313F9-3614-B8A9-1279-10BECB738EE3}"/>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3064F281-A4E5-E191-258F-8B17E09AFB6A}"/>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99884FE7-550C-0371-54A8-C229A24FCBF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pic>
        <p:nvPicPr>
          <p:cNvPr id="19" name="Immagine 18" descr="Immagine che contiene schermata, diagramma, Rettangolo, linea&#10;&#10;Descrizione generata automaticamente">
            <a:extLst>
              <a:ext uri="{FF2B5EF4-FFF2-40B4-BE49-F238E27FC236}">
                <a16:creationId xmlns:a16="http://schemas.microsoft.com/office/drawing/2014/main" id="{42153DEE-3750-7698-66FB-521FE8D86212}"/>
              </a:ext>
            </a:extLst>
          </p:cNvPr>
          <p:cNvPicPr>
            <a:picLocks noChangeAspect="1"/>
          </p:cNvPicPr>
          <p:nvPr/>
        </p:nvPicPr>
        <p:blipFill rotWithShape="1">
          <a:blip r:embed="rId4">
            <a:extLst>
              <a:ext uri="{28A0092B-C50C-407E-A947-70E740481C1C}">
                <a14:useLocalDpi xmlns:a14="http://schemas.microsoft.com/office/drawing/2010/main" val="0"/>
              </a:ext>
            </a:extLst>
          </a:blip>
          <a:srcRect r="1361"/>
          <a:stretch/>
        </p:blipFill>
        <p:spPr>
          <a:xfrm>
            <a:off x="2231839" y="3564503"/>
            <a:ext cx="9267101" cy="2797604"/>
          </a:xfrm>
          <a:prstGeom prst="rect">
            <a:avLst/>
          </a:prstGeom>
        </p:spPr>
      </p:pic>
      <p:pic>
        <p:nvPicPr>
          <p:cNvPr id="21" name="Immagine 20" descr="Immagine che contiene testo, Diagramma, diagramma, linea&#10;&#10;Descrizione generata automaticamente">
            <a:extLst>
              <a:ext uri="{FF2B5EF4-FFF2-40B4-BE49-F238E27FC236}">
                <a16:creationId xmlns:a16="http://schemas.microsoft.com/office/drawing/2014/main" id="{529A1D35-9B0B-413C-F711-F6E35D982D81}"/>
              </a:ext>
            </a:extLst>
          </p:cNvPr>
          <p:cNvPicPr>
            <a:picLocks noChangeAspect="1"/>
          </p:cNvPicPr>
          <p:nvPr/>
        </p:nvPicPr>
        <p:blipFill rotWithShape="1">
          <a:blip r:embed="rId5">
            <a:extLst>
              <a:ext uri="{28A0092B-C50C-407E-A947-70E740481C1C}">
                <a14:useLocalDpi xmlns:a14="http://schemas.microsoft.com/office/drawing/2010/main" val="0"/>
              </a:ext>
            </a:extLst>
          </a:blip>
          <a:srcRect l="8159" r="2493"/>
          <a:stretch/>
        </p:blipFill>
        <p:spPr>
          <a:xfrm>
            <a:off x="2557458" y="866474"/>
            <a:ext cx="8941482" cy="2797604"/>
          </a:xfrm>
          <a:prstGeom prst="rect">
            <a:avLst/>
          </a:prstGeom>
        </p:spPr>
      </p:pic>
      <p:pic>
        <p:nvPicPr>
          <p:cNvPr id="22" name="Immagine 21" descr="Immagine che contiene testo, Diagramma, diagramma, linea&#10;&#10;Descrizione generata automaticamente">
            <a:extLst>
              <a:ext uri="{FF2B5EF4-FFF2-40B4-BE49-F238E27FC236}">
                <a16:creationId xmlns:a16="http://schemas.microsoft.com/office/drawing/2014/main" id="{9468E6D4-D26D-BCAE-DCFD-F6FF022BDFAD}"/>
              </a:ext>
            </a:extLst>
          </p:cNvPr>
          <p:cNvPicPr>
            <a:picLocks noChangeAspect="1"/>
          </p:cNvPicPr>
          <p:nvPr/>
        </p:nvPicPr>
        <p:blipFill rotWithShape="1">
          <a:blip r:embed="rId5">
            <a:extLst>
              <a:ext uri="{28A0092B-C50C-407E-A947-70E740481C1C}">
                <a14:useLocalDpi xmlns:a14="http://schemas.microsoft.com/office/drawing/2010/main" val="0"/>
              </a:ext>
            </a:extLst>
          </a:blip>
          <a:srcRect l="-697" r="95853"/>
          <a:stretch/>
        </p:blipFill>
        <p:spPr>
          <a:xfrm>
            <a:off x="2113319" y="866474"/>
            <a:ext cx="487680" cy="2797604"/>
          </a:xfrm>
          <a:prstGeom prst="rect">
            <a:avLst/>
          </a:prstGeom>
        </p:spPr>
      </p:pic>
      <p:sp>
        <p:nvSpPr>
          <p:cNvPr id="24" name="Rettangolo: Angoli arrotondati 15">
            <a:extLst>
              <a:ext uri="{FF2B5EF4-FFF2-40B4-BE49-F238E27FC236}">
                <a16:creationId xmlns:a16="http://schemas.microsoft.com/office/drawing/2014/main" id="{414D5C7A-7BD1-2A98-5BE4-F336FABBCC4E}"/>
              </a:ext>
              <a:ext uri="{C183D7F6-B498-43B3-948B-1728B52AA6E4}">
                <adec:decorative xmlns:adec="http://schemas.microsoft.com/office/drawing/2017/decorative" xmlns="" val="1"/>
              </a:ext>
            </a:extLst>
          </p:cNvPr>
          <p:cNvSpPr/>
          <p:nvPr/>
        </p:nvSpPr>
        <p:spPr>
          <a:xfrm>
            <a:off x="170903" y="1806833"/>
            <a:ext cx="1942416" cy="775597"/>
          </a:xfrm>
          <a:prstGeom prst="roundRect">
            <a:avLst>
              <a:gd name="adj" fmla="val 50000"/>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b="1">
                <a:latin typeface="+mj-lt"/>
              </a:rPr>
              <a:t>Orario quantitativo</a:t>
            </a:r>
          </a:p>
        </p:txBody>
      </p:sp>
      <p:sp>
        <p:nvSpPr>
          <p:cNvPr id="25" name="Rettangolo: Angoli arrotondati 15">
            <a:extLst>
              <a:ext uri="{FF2B5EF4-FFF2-40B4-BE49-F238E27FC236}">
                <a16:creationId xmlns:a16="http://schemas.microsoft.com/office/drawing/2014/main" id="{C17B8712-8B9C-C73A-1AB3-E5AE398E00E8}"/>
              </a:ext>
              <a:ext uri="{C183D7F6-B498-43B3-948B-1728B52AA6E4}">
                <adec:decorative xmlns:adec="http://schemas.microsoft.com/office/drawing/2017/decorative" xmlns="" val="1"/>
              </a:ext>
            </a:extLst>
          </p:cNvPr>
          <p:cNvSpPr/>
          <p:nvPr/>
        </p:nvSpPr>
        <p:spPr>
          <a:xfrm>
            <a:off x="185417" y="4440260"/>
            <a:ext cx="1942416" cy="775597"/>
          </a:xfrm>
          <a:prstGeom prst="roundRect">
            <a:avLst>
              <a:gd name="adj" fmla="val 50000"/>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b="1">
                <a:latin typeface="+mj-lt"/>
              </a:rPr>
              <a:t>Orario categoriale</a:t>
            </a:r>
          </a:p>
        </p:txBody>
      </p:sp>
    </p:spTree>
    <p:extLst>
      <p:ext uri="{BB962C8B-B14F-4D97-AF65-F5344CB8AC3E}">
        <p14:creationId xmlns:p14="http://schemas.microsoft.com/office/powerpoint/2010/main" val="3316794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A3C7607-1099-C54C-E058-11A9C4BFF6EE}"/>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60841A0A-65D4-9050-A9FA-29FB326D98D2}"/>
              </a:ext>
            </a:extLst>
          </p:cNvPr>
          <p:cNvSpPr>
            <a:spLocks noGrp="1"/>
          </p:cNvSpPr>
          <p:nvPr>
            <p:ph type="sldNum" sz="quarter" idx="12"/>
          </p:nvPr>
        </p:nvSpPr>
        <p:spPr/>
        <p:txBody>
          <a:bodyPr/>
          <a:lstStyle/>
          <a:p>
            <a:pPr rtl="0"/>
            <a:fld id="{06FEDF93-2BFD-41CA-ABC7-B039102F3792}" type="slidenum">
              <a:rPr lang="it-IT" noProof="0" smtClean="0"/>
              <a:t>45</a:t>
            </a:fld>
            <a:endParaRPr lang="it-IT" noProof="0"/>
          </a:p>
        </p:txBody>
      </p:sp>
      <p:cxnSp>
        <p:nvCxnSpPr>
          <p:cNvPr id="4" name="Connettore diritto 3">
            <a:extLst>
              <a:ext uri="{FF2B5EF4-FFF2-40B4-BE49-F238E27FC236}">
                <a16:creationId xmlns:a16="http://schemas.microsoft.com/office/drawing/2014/main" id="{A3A50A18-01C7-B39C-CA23-D3DDD23AC113}"/>
              </a:ext>
              <a:ext uri="{C183D7F6-B498-43B3-948B-1728B52AA6E4}">
                <adec:decorative xmlns:adec="http://schemas.microsoft.com/office/drawing/2017/decorative" xmlns="" val="1"/>
              </a:ext>
            </a:extLst>
          </p:cNvPr>
          <p:cNvCxnSpPr>
            <a:cxnSpLocks/>
          </p:cNvCxnSpPr>
          <p:nvPr/>
        </p:nvCxnSpPr>
        <p:spPr>
          <a:xfrm>
            <a:off x="7710709" y="522898"/>
            <a:ext cx="5105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BDAE6F78-28F8-E403-D9FE-0A6373B340D5}"/>
              </a:ext>
              <a:ext uri="{C183D7F6-B498-43B3-948B-1728B52AA6E4}">
                <adec:decorative xmlns:adec="http://schemas.microsoft.com/office/drawing/2017/decorative" xmlns="" val="1"/>
              </a:ext>
            </a:extLst>
          </p:cNvPr>
          <p:cNvCxnSpPr>
            <a:cxnSpLocks/>
          </p:cNvCxnSpPr>
          <p:nvPr/>
        </p:nvCxnSpPr>
        <p:spPr>
          <a:xfrm>
            <a:off x="-522515"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ttangolo: Angoli arrotondati 18">
            <a:extLst>
              <a:ext uri="{FF2B5EF4-FFF2-40B4-BE49-F238E27FC236}">
                <a16:creationId xmlns:a16="http://schemas.microsoft.com/office/drawing/2014/main" id="{F13725A7-BE5C-0D8E-888B-7D0DB0B0731B}"/>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7" name="Ovale 6">
            <a:extLst>
              <a:ext uri="{FF2B5EF4-FFF2-40B4-BE49-F238E27FC236}">
                <a16:creationId xmlns:a16="http://schemas.microsoft.com/office/drawing/2014/main" id="{6A6036EE-BB06-6254-5F7E-BF4EAA5BBACE}"/>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8" name="Elemento grafico 7" descr="Orologio con riempimento a tinta unita">
            <a:extLst>
              <a:ext uri="{FF2B5EF4-FFF2-40B4-BE49-F238E27FC236}">
                <a16:creationId xmlns:a16="http://schemas.microsoft.com/office/drawing/2014/main" id="{56525BB1-6E79-A933-A2E6-E3712E4A47A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sp>
        <p:nvSpPr>
          <p:cNvPr id="9" name="Titolo 1">
            <a:extLst>
              <a:ext uri="{FF2B5EF4-FFF2-40B4-BE49-F238E27FC236}">
                <a16:creationId xmlns:a16="http://schemas.microsoft.com/office/drawing/2014/main" id="{D993988A-25FA-4A78-158D-6CC8AF423CA0}"/>
              </a:ext>
            </a:extLst>
          </p:cNvPr>
          <p:cNvSpPr txBox="1">
            <a:spLocks/>
          </p:cNvSpPr>
          <p:nvPr/>
        </p:nvSpPr>
        <p:spPr>
          <a:xfrm>
            <a:off x="228599" y="16344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Analisi Esplorativa</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pic>
        <p:nvPicPr>
          <p:cNvPr id="11" name="Immagine 10" descr="Immagine che contiene testo, schermata, linea, Diagramma&#10;&#10;Descrizione generata automaticamente">
            <a:extLst>
              <a:ext uri="{FF2B5EF4-FFF2-40B4-BE49-F238E27FC236}">
                <a16:creationId xmlns:a16="http://schemas.microsoft.com/office/drawing/2014/main" id="{C3BE1565-AD02-5339-3A30-2C4F31729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885" y="1043974"/>
            <a:ext cx="9806227" cy="5215016"/>
          </a:xfrm>
          <a:prstGeom prst="rect">
            <a:avLst/>
          </a:prstGeom>
        </p:spPr>
      </p:pic>
    </p:spTree>
    <p:extLst>
      <p:ext uri="{BB962C8B-B14F-4D97-AF65-F5344CB8AC3E}">
        <p14:creationId xmlns:p14="http://schemas.microsoft.com/office/powerpoint/2010/main" val="1438604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3D0317C-EC3B-1739-97C6-975158ED7B48}"/>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391C7F55-BFA4-4508-DC7F-7CDAFC19B7FF}"/>
              </a:ext>
            </a:extLst>
          </p:cNvPr>
          <p:cNvSpPr>
            <a:spLocks noGrp="1"/>
          </p:cNvSpPr>
          <p:nvPr>
            <p:ph type="sldNum" sz="quarter" idx="12"/>
          </p:nvPr>
        </p:nvSpPr>
        <p:spPr/>
        <p:txBody>
          <a:bodyPr/>
          <a:lstStyle/>
          <a:p>
            <a:pPr rtl="0"/>
            <a:fld id="{06FEDF93-2BFD-41CA-ABC7-B039102F3792}" type="slidenum">
              <a:rPr lang="it-IT" noProof="0" smtClean="0"/>
              <a:t>46</a:t>
            </a:fld>
            <a:endParaRPr lang="it-IT" noProof="0"/>
          </a:p>
        </p:txBody>
      </p:sp>
      <p:cxnSp>
        <p:nvCxnSpPr>
          <p:cNvPr id="4" name="Connettore diritto 3">
            <a:extLst>
              <a:ext uri="{FF2B5EF4-FFF2-40B4-BE49-F238E27FC236}">
                <a16:creationId xmlns:a16="http://schemas.microsoft.com/office/drawing/2014/main" id="{BD0920C8-5273-F52F-FB4F-42627625D57E}"/>
              </a:ext>
              <a:ext uri="{C183D7F6-B498-43B3-948B-1728B52AA6E4}">
                <adec:decorative xmlns:adec="http://schemas.microsoft.com/office/drawing/2017/decorative" xmlns="" val="1"/>
              </a:ext>
            </a:extLst>
          </p:cNvPr>
          <p:cNvCxnSpPr>
            <a:cxnSpLocks/>
          </p:cNvCxnSpPr>
          <p:nvPr/>
        </p:nvCxnSpPr>
        <p:spPr>
          <a:xfrm>
            <a:off x="7710709" y="522898"/>
            <a:ext cx="5105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49ED0B7D-E1E5-CAEC-C4AC-BA30D0BD9CCF}"/>
              </a:ext>
              <a:ext uri="{C183D7F6-B498-43B3-948B-1728B52AA6E4}">
                <adec:decorative xmlns:adec="http://schemas.microsoft.com/office/drawing/2017/decorative" xmlns="" val="1"/>
              </a:ext>
            </a:extLst>
          </p:cNvPr>
          <p:cNvCxnSpPr>
            <a:cxnSpLocks/>
          </p:cNvCxnSpPr>
          <p:nvPr/>
        </p:nvCxnSpPr>
        <p:spPr>
          <a:xfrm>
            <a:off x="-522515"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ttangolo: Angoli arrotondati 18">
            <a:extLst>
              <a:ext uri="{FF2B5EF4-FFF2-40B4-BE49-F238E27FC236}">
                <a16:creationId xmlns:a16="http://schemas.microsoft.com/office/drawing/2014/main" id="{9B41ADAF-DCEF-20AC-8961-E3642CDE8AEB}"/>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7" name="Ovale 6">
            <a:extLst>
              <a:ext uri="{FF2B5EF4-FFF2-40B4-BE49-F238E27FC236}">
                <a16:creationId xmlns:a16="http://schemas.microsoft.com/office/drawing/2014/main" id="{711E0C5A-C09F-850A-7CF6-5AC935C0EA96}"/>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8" name="Elemento grafico 7" descr="Orologio con riempimento a tinta unita">
            <a:extLst>
              <a:ext uri="{FF2B5EF4-FFF2-40B4-BE49-F238E27FC236}">
                <a16:creationId xmlns:a16="http://schemas.microsoft.com/office/drawing/2014/main" id="{4D0CEBBC-99D3-C8FB-1E26-8B5DE338210B}"/>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sp>
        <p:nvSpPr>
          <p:cNvPr id="9" name="Titolo 1">
            <a:extLst>
              <a:ext uri="{FF2B5EF4-FFF2-40B4-BE49-F238E27FC236}">
                <a16:creationId xmlns:a16="http://schemas.microsoft.com/office/drawing/2014/main" id="{501972D0-2BB3-76A5-6CA7-316F65B08CDA}"/>
              </a:ext>
            </a:extLst>
          </p:cNvPr>
          <p:cNvSpPr txBox="1">
            <a:spLocks/>
          </p:cNvSpPr>
          <p:nvPr/>
        </p:nvSpPr>
        <p:spPr>
          <a:xfrm>
            <a:off x="228599" y="16344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Analisi Esplorativa</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pic>
        <p:nvPicPr>
          <p:cNvPr id="11" name="Immagine 10" descr="Immagine che contiene testo, diagramma, Diagramma, schermata&#10;&#10;Descrizione generata automaticamente">
            <a:extLst>
              <a:ext uri="{FF2B5EF4-FFF2-40B4-BE49-F238E27FC236}">
                <a16:creationId xmlns:a16="http://schemas.microsoft.com/office/drawing/2014/main" id="{F56EBE9B-EA25-4915-9B45-3CAE2F2C8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356" y="939044"/>
            <a:ext cx="9565286" cy="5256499"/>
          </a:xfrm>
          <a:prstGeom prst="rect">
            <a:avLst/>
          </a:prstGeom>
        </p:spPr>
      </p:pic>
    </p:spTree>
    <p:extLst>
      <p:ext uri="{BB962C8B-B14F-4D97-AF65-F5344CB8AC3E}">
        <p14:creationId xmlns:p14="http://schemas.microsoft.com/office/powerpoint/2010/main" val="997690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82CCA05-8F9B-7458-21C1-4D257D875826}"/>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9D52BD2C-223B-46F1-6568-D78A363B03F5}"/>
              </a:ext>
            </a:extLst>
          </p:cNvPr>
          <p:cNvSpPr>
            <a:spLocks noGrp="1"/>
          </p:cNvSpPr>
          <p:nvPr>
            <p:ph type="sldNum" sz="quarter" idx="12"/>
          </p:nvPr>
        </p:nvSpPr>
        <p:spPr/>
        <p:txBody>
          <a:bodyPr/>
          <a:lstStyle/>
          <a:p>
            <a:pPr rtl="0"/>
            <a:fld id="{06FEDF93-2BFD-41CA-ABC7-B039102F3792}" type="slidenum">
              <a:rPr lang="it-IT" noProof="0" smtClean="0"/>
              <a:t>47</a:t>
            </a:fld>
            <a:endParaRPr lang="it-IT" noProof="0"/>
          </a:p>
        </p:txBody>
      </p:sp>
      <p:cxnSp>
        <p:nvCxnSpPr>
          <p:cNvPr id="4" name="Connettore diritto 3">
            <a:extLst>
              <a:ext uri="{FF2B5EF4-FFF2-40B4-BE49-F238E27FC236}">
                <a16:creationId xmlns:a16="http://schemas.microsoft.com/office/drawing/2014/main" id="{943C0863-FECB-AE98-14BE-F04B603D085F}"/>
              </a:ext>
              <a:ext uri="{C183D7F6-B498-43B3-948B-1728B52AA6E4}">
                <adec:decorative xmlns:adec="http://schemas.microsoft.com/office/drawing/2017/decorative" xmlns="" val="1"/>
              </a:ext>
            </a:extLst>
          </p:cNvPr>
          <p:cNvCxnSpPr>
            <a:cxnSpLocks/>
          </p:cNvCxnSpPr>
          <p:nvPr/>
        </p:nvCxnSpPr>
        <p:spPr>
          <a:xfrm>
            <a:off x="7710709" y="522898"/>
            <a:ext cx="51054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164C2043-1EA5-FCEF-C541-F554D56DA49A}"/>
              </a:ext>
              <a:ext uri="{C183D7F6-B498-43B3-948B-1728B52AA6E4}">
                <adec:decorative xmlns:adec="http://schemas.microsoft.com/office/drawing/2017/decorative" xmlns="" val="1"/>
              </a:ext>
            </a:extLst>
          </p:cNvPr>
          <p:cNvCxnSpPr>
            <a:cxnSpLocks/>
          </p:cNvCxnSpPr>
          <p:nvPr/>
        </p:nvCxnSpPr>
        <p:spPr>
          <a:xfrm>
            <a:off x="-522515" y="522898"/>
            <a:ext cx="49625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ttangolo: Angoli arrotondati 18">
            <a:extLst>
              <a:ext uri="{FF2B5EF4-FFF2-40B4-BE49-F238E27FC236}">
                <a16:creationId xmlns:a16="http://schemas.microsoft.com/office/drawing/2014/main" id="{D0BE458A-6D64-2615-FB00-583DB5D1EDE3}"/>
              </a:ext>
              <a:ext uri="{C183D7F6-B498-43B3-948B-1728B52AA6E4}">
                <adec:decorative xmlns:adec="http://schemas.microsoft.com/office/drawing/2017/decorative" xmlns="" val="1"/>
              </a:ext>
            </a:extLst>
          </p:cNvPr>
          <p:cNvSpPr/>
          <p:nvPr/>
        </p:nvSpPr>
        <p:spPr>
          <a:xfrm>
            <a:off x="50318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7" name="Ovale 6">
            <a:extLst>
              <a:ext uri="{FF2B5EF4-FFF2-40B4-BE49-F238E27FC236}">
                <a16:creationId xmlns:a16="http://schemas.microsoft.com/office/drawing/2014/main" id="{639EADA9-6234-C4E3-67A9-F9807E197D42}"/>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8" name="Elemento grafico 7" descr="Orologio con riempimento a tinta unita">
            <a:extLst>
              <a:ext uri="{FF2B5EF4-FFF2-40B4-BE49-F238E27FC236}">
                <a16:creationId xmlns:a16="http://schemas.microsoft.com/office/drawing/2014/main" id="{13F310DD-840C-3EFF-22D5-7FC03A6B042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13994" y="96384"/>
            <a:ext cx="347250" cy="347250"/>
          </a:xfrm>
          <a:prstGeom prst="rect">
            <a:avLst/>
          </a:prstGeom>
        </p:spPr>
      </p:pic>
      <p:sp>
        <p:nvSpPr>
          <p:cNvPr id="9" name="Titolo 1">
            <a:extLst>
              <a:ext uri="{FF2B5EF4-FFF2-40B4-BE49-F238E27FC236}">
                <a16:creationId xmlns:a16="http://schemas.microsoft.com/office/drawing/2014/main" id="{940B0BE0-4C3C-F57E-5BDA-351717DBA57C}"/>
              </a:ext>
            </a:extLst>
          </p:cNvPr>
          <p:cNvSpPr txBox="1">
            <a:spLocks/>
          </p:cNvSpPr>
          <p:nvPr/>
        </p:nvSpPr>
        <p:spPr>
          <a:xfrm>
            <a:off x="228600" y="83978"/>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Analisi Esplorativa</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sp>
        <p:nvSpPr>
          <p:cNvPr id="28" name="Rettangolo: Angoli arrotondati 18">
            <a:extLst>
              <a:ext uri="{FF2B5EF4-FFF2-40B4-BE49-F238E27FC236}">
                <a16:creationId xmlns:a16="http://schemas.microsoft.com/office/drawing/2014/main" id="{44046CC6-336F-F551-3AF6-114254B13361}"/>
              </a:ext>
              <a:ext uri="{C183D7F6-B498-43B3-948B-1728B52AA6E4}">
                <adec:decorative xmlns:adec="http://schemas.microsoft.com/office/drawing/2017/decorative" xmlns="" val="1"/>
              </a:ext>
            </a:extLst>
          </p:cNvPr>
          <p:cNvSpPr/>
          <p:nvPr/>
        </p:nvSpPr>
        <p:spPr>
          <a:xfrm>
            <a:off x="8095344" y="918511"/>
            <a:ext cx="1993618" cy="372062"/>
          </a:xfrm>
          <a:prstGeom prst="roundRect">
            <a:avLst>
              <a:gd name="adj" fmla="val 50000"/>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Rating Fattorino</a:t>
            </a:r>
          </a:p>
        </p:txBody>
      </p:sp>
      <p:sp>
        <p:nvSpPr>
          <p:cNvPr id="29" name="Rettangolo: Angoli arrotondati 18">
            <a:extLst>
              <a:ext uri="{FF2B5EF4-FFF2-40B4-BE49-F238E27FC236}">
                <a16:creationId xmlns:a16="http://schemas.microsoft.com/office/drawing/2014/main" id="{DF3A88F8-A93D-B598-B862-714606E296A2}"/>
              </a:ext>
              <a:ext uri="{C183D7F6-B498-43B3-948B-1728B52AA6E4}">
                <adec:decorative xmlns:adec="http://schemas.microsoft.com/office/drawing/2017/decorative" xmlns="" val="1"/>
              </a:ext>
            </a:extLst>
          </p:cNvPr>
          <p:cNvSpPr/>
          <p:nvPr/>
        </p:nvSpPr>
        <p:spPr>
          <a:xfrm>
            <a:off x="1945351" y="918511"/>
            <a:ext cx="1993618" cy="372062"/>
          </a:xfrm>
          <a:prstGeom prst="roundRect">
            <a:avLst>
              <a:gd name="adj" fmla="val 50000"/>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Età Fattorino</a:t>
            </a:r>
          </a:p>
        </p:txBody>
      </p:sp>
      <p:pic>
        <p:nvPicPr>
          <p:cNvPr id="35" name="Immagine 34" descr="Immagine che contiene testo, schermata, linea, Parallelo&#10;&#10;Descrizione generata automaticamente">
            <a:extLst>
              <a:ext uri="{FF2B5EF4-FFF2-40B4-BE49-F238E27FC236}">
                <a16:creationId xmlns:a16="http://schemas.microsoft.com/office/drawing/2014/main" id="{EE0E78AE-2805-8826-5163-2BB1DDFCB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94" y="1409390"/>
            <a:ext cx="5456332" cy="4543425"/>
          </a:xfrm>
          <a:prstGeom prst="rect">
            <a:avLst/>
          </a:prstGeom>
        </p:spPr>
      </p:pic>
      <p:pic>
        <p:nvPicPr>
          <p:cNvPr id="37" name="Immagine 36" descr="Immagine che contiene testo, schermata, diagramma, Diagramma&#10;&#10;Descrizione generata automaticamente">
            <a:extLst>
              <a:ext uri="{FF2B5EF4-FFF2-40B4-BE49-F238E27FC236}">
                <a16:creationId xmlns:a16="http://schemas.microsoft.com/office/drawing/2014/main" id="{899E8612-8E81-4367-5987-C0DF2BD61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7225" y="1392782"/>
            <a:ext cx="5456332" cy="4543425"/>
          </a:xfrm>
          <a:prstGeom prst="rect">
            <a:avLst/>
          </a:prstGeom>
        </p:spPr>
      </p:pic>
    </p:spTree>
    <p:extLst>
      <p:ext uri="{BB962C8B-B14F-4D97-AF65-F5344CB8AC3E}">
        <p14:creationId xmlns:p14="http://schemas.microsoft.com/office/powerpoint/2010/main" val="3874431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07940A3A-DE95-9D60-5521-2F35A5EE3613}"/>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C6A2217B-5888-F893-9495-2F147738FAA1}"/>
              </a:ext>
            </a:extLst>
          </p:cNvPr>
          <p:cNvSpPr>
            <a:spLocks noGrp="1"/>
          </p:cNvSpPr>
          <p:nvPr>
            <p:ph type="sldNum" sz="quarter" idx="12"/>
          </p:nvPr>
        </p:nvSpPr>
        <p:spPr/>
        <p:txBody>
          <a:bodyPr/>
          <a:lstStyle/>
          <a:p>
            <a:pPr rtl="0"/>
            <a:fld id="{06FEDF93-2BFD-41CA-ABC7-B039102F3792}" type="slidenum">
              <a:rPr lang="it-IT" noProof="0" dirty="0" smtClean="0"/>
              <a:t>48</a:t>
            </a:fld>
            <a:endParaRPr lang="it-IT" noProof="0"/>
          </a:p>
        </p:txBody>
      </p:sp>
      <p:cxnSp>
        <p:nvCxnSpPr>
          <p:cNvPr id="4" name="Connettore diritto 3">
            <a:extLst>
              <a:ext uri="{FF2B5EF4-FFF2-40B4-BE49-F238E27FC236}">
                <a16:creationId xmlns:a16="http://schemas.microsoft.com/office/drawing/2014/main" id="{5D281A97-FA34-83B4-B34D-0166B0079CE1}"/>
              </a:ext>
              <a:ext uri="{C183D7F6-B498-43B3-948B-1728B52AA6E4}">
                <adec:decorative xmlns:adec="http://schemas.microsoft.com/office/drawing/2017/decorative" xmlns="" val="1"/>
              </a:ext>
            </a:extLst>
          </p:cNvPr>
          <p:cNvCxnSpPr>
            <a:cxnSpLocks/>
          </p:cNvCxnSpPr>
          <p:nvPr/>
        </p:nvCxnSpPr>
        <p:spPr>
          <a:xfrm>
            <a:off x="8153400" y="5228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BE5E1A0F-C946-F9C6-57A1-0A9B01A12B36}"/>
              </a:ext>
            </a:extLst>
          </p:cNvPr>
          <p:cNvSpPr txBox="1">
            <a:spLocks/>
          </p:cNvSpPr>
          <p:nvPr/>
        </p:nvSpPr>
        <p:spPr>
          <a:xfrm>
            <a:off x="228599" y="16344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Metrica di valutazione</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6282AA5F-15C3-DBD6-64D2-6F4A7BB2BB2D}"/>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A1ABB524-E151-E840-A8F5-A1DBD6344EE5}"/>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B2C64CDB-EC4C-63B3-3E12-FB6F38FD0DD4}"/>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91DE49D0-8512-9767-E3E2-E5CB29F93CD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6B89D1F6-D390-420C-82DA-EBD938E497AA}"/>
                  </a:ext>
                </a:extLst>
              </p:cNvPr>
              <p:cNvSpPr txBox="1"/>
              <p:nvPr/>
            </p:nvSpPr>
            <p:spPr>
              <a:xfrm>
                <a:off x="571500" y="1369137"/>
                <a:ext cx="11182716" cy="4391330"/>
              </a:xfrm>
              <a:prstGeom prst="rect">
                <a:avLst/>
              </a:prstGeom>
              <a:noFill/>
            </p:spPr>
            <p:txBody>
              <a:bodyPr wrap="square" rtlCol="0">
                <a:spAutoFit/>
              </a:bodyPr>
              <a:lstStyle/>
              <a:p>
                <a:r>
                  <a:rPr lang="it-IT" sz="2000">
                    <a:latin typeface="+mj-lt"/>
                  </a:rPr>
                  <a:t>Per confrontare i modelli e comprenderne la qualità di previsione viene utilizzata come metrica l’errore quadrativo medio arrotondando le previsioni dei tempi di consegna all’intero più vicino poiché l’applicazione restituirà, date le variabili esplicative, un tempo di consegna previsto in minuti:</a:t>
                </a:r>
              </a:p>
              <a:p>
                <a:endParaRPr lang="it-IT" sz="2000">
                  <a:latin typeface="+mj-lt"/>
                </a:endParaRPr>
              </a:p>
              <a:p>
                <a:endParaRPr lang="it-IT" sz="2000">
                  <a:latin typeface="+mj-lt"/>
                </a:endParaRPr>
              </a:p>
              <a:p>
                <a:pPr/>
                <a14:m>
                  <m:oMathPara xmlns:m="http://schemas.openxmlformats.org/officeDocument/2006/math">
                    <m:oMathParaPr>
                      <m:jc m:val="centerGroup"/>
                    </m:oMathParaPr>
                    <m:oMath xmlns:m="http://schemas.openxmlformats.org/officeDocument/2006/math">
                      <m:r>
                        <a:rPr lang="it-IT" sz="3200" i="1" smtClean="0">
                          <a:latin typeface="Cambria Math" panose="02040503050406030204" pitchFamily="18" charset="0"/>
                        </a:rPr>
                        <m:t>𝑀𝑆𝐸</m:t>
                      </m:r>
                      <m:r>
                        <a:rPr lang="it-IT" sz="3200" i="1" smtClean="0">
                          <a:latin typeface="Cambria Math" panose="02040503050406030204" pitchFamily="18" charset="0"/>
                        </a:rPr>
                        <m:t>=</m:t>
                      </m:r>
                      <m:f>
                        <m:fPr>
                          <m:ctrlPr>
                            <a:rPr lang="it-IT" sz="3200" i="1" smtClean="0">
                              <a:solidFill>
                                <a:srgbClr val="836967"/>
                              </a:solidFill>
                              <a:latin typeface="Cambria Math" panose="02040503050406030204" pitchFamily="18" charset="0"/>
                            </a:rPr>
                          </m:ctrlPr>
                        </m:fPr>
                        <m:num>
                          <m:r>
                            <a:rPr lang="it-IT" sz="3200" i="1" smtClean="0">
                              <a:latin typeface="Cambria Math" panose="02040503050406030204" pitchFamily="18" charset="0"/>
                            </a:rPr>
                            <m:t>1</m:t>
                          </m:r>
                        </m:num>
                        <m:den>
                          <m:r>
                            <a:rPr lang="it-IT" sz="3200" i="1" smtClean="0">
                              <a:latin typeface="Cambria Math" panose="02040503050406030204" pitchFamily="18" charset="0"/>
                            </a:rPr>
                            <m:t>𝑛</m:t>
                          </m:r>
                        </m:den>
                      </m:f>
                      <m:nary>
                        <m:naryPr>
                          <m:chr m:val="∑"/>
                          <m:limLoc m:val="undOvr"/>
                          <m:grow m:val="on"/>
                          <m:ctrlPr>
                            <a:rPr lang="it-IT" sz="3200" i="1" smtClean="0">
                              <a:latin typeface="Cambria Math" panose="02040503050406030204" pitchFamily="18" charset="0"/>
                            </a:rPr>
                          </m:ctrlPr>
                        </m:naryPr>
                        <m:sub>
                          <m:r>
                            <a:rPr lang="it-IT" sz="3200" i="1" smtClean="0">
                              <a:latin typeface="Cambria Math" panose="02040503050406030204" pitchFamily="18" charset="0"/>
                            </a:rPr>
                            <m:t>𝑖</m:t>
                          </m:r>
                          <m:r>
                            <a:rPr lang="it-IT" sz="3200" i="1" smtClean="0">
                              <a:latin typeface="Cambria Math" panose="02040503050406030204" pitchFamily="18" charset="0"/>
                            </a:rPr>
                            <m:t>=1</m:t>
                          </m:r>
                        </m:sub>
                        <m:sup>
                          <m:r>
                            <a:rPr lang="it-IT" sz="3200" i="1" smtClean="0">
                              <a:latin typeface="Cambria Math" panose="02040503050406030204" pitchFamily="18" charset="0"/>
                            </a:rPr>
                            <m:t>𝑛</m:t>
                          </m:r>
                        </m:sup>
                        <m:e>
                          <m:sSup>
                            <m:sSupPr>
                              <m:ctrlPr>
                                <a:rPr lang="it-IT" sz="3200" i="1" smtClean="0">
                                  <a:solidFill>
                                    <a:srgbClr val="836967"/>
                                  </a:solidFill>
                                  <a:latin typeface="Cambria Math" panose="02040503050406030204" pitchFamily="18" charset="0"/>
                                </a:rPr>
                              </m:ctrlPr>
                            </m:sSupPr>
                            <m:e>
                              <m:d>
                                <m:dPr>
                                  <m:ctrlPr>
                                    <a:rPr lang="it-IT" sz="3200" i="1" smtClean="0">
                                      <a:solidFill>
                                        <a:srgbClr val="836967"/>
                                      </a:solidFill>
                                      <a:latin typeface="Cambria Math" panose="02040503050406030204" pitchFamily="18" charset="0"/>
                                    </a:rPr>
                                  </m:ctrlPr>
                                </m:dPr>
                                <m:e>
                                  <m:r>
                                    <a:rPr lang="it-IT" sz="3200" i="1" smtClean="0">
                                      <a:latin typeface="Cambria Math" panose="02040503050406030204" pitchFamily="18" charset="0"/>
                                    </a:rPr>
                                    <m:t>𝑟𝑜𝑢𝑛𝑑</m:t>
                                  </m:r>
                                  <m:d>
                                    <m:dPr>
                                      <m:ctrlPr>
                                        <a:rPr lang="it-IT" sz="3200" i="1" smtClean="0">
                                          <a:solidFill>
                                            <a:srgbClr val="836967"/>
                                          </a:solidFill>
                                          <a:latin typeface="Cambria Math" panose="02040503050406030204" pitchFamily="18" charset="0"/>
                                        </a:rPr>
                                      </m:ctrlPr>
                                    </m:dPr>
                                    <m:e>
                                      <m:sSub>
                                        <m:sSubPr>
                                          <m:ctrlPr>
                                            <a:rPr lang="it-IT" sz="3200" i="1" smtClean="0">
                                              <a:solidFill>
                                                <a:srgbClr val="836967"/>
                                              </a:solidFill>
                                              <a:latin typeface="Cambria Math" panose="02040503050406030204" pitchFamily="18" charset="0"/>
                                            </a:rPr>
                                          </m:ctrlPr>
                                        </m:sSubPr>
                                        <m:e>
                                          <m:acc>
                                            <m:accPr>
                                              <m:chr m:val="̂"/>
                                              <m:ctrlPr>
                                                <a:rPr lang="it-IT" sz="3200" i="1" smtClean="0">
                                                  <a:solidFill>
                                                    <a:srgbClr val="836967"/>
                                                  </a:solidFill>
                                                  <a:latin typeface="Cambria Math" panose="02040503050406030204" pitchFamily="18" charset="0"/>
                                                </a:rPr>
                                              </m:ctrlPr>
                                            </m:accPr>
                                            <m:e>
                                              <m:r>
                                                <a:rPr lang="it-IT" sz="3200" i="1" smtClean="0">
                                                  <a:latin typeface="Cambria Math" panose="02040503050406030204" pitchFamily="18" charset="0"/>
                                                </a:rPr>
                                                <m:t>𝑦</m:t>
                                              </m:r>
                                            </m:e>
                                          </m:acc>
                                        </m:e>
                                        <m:sub>
                                          <m:r>
                                            <a:rPr lang="it-IT" sz="3200" i="1" smtClean="0">
                                              <a:latin typeface="Cambria Math" panose="02040503050406030204" pitchFamily="18" charset="0"/>
                                            </a:rPr>
                                            <m:t>𝑖</m:t>
                                          </m:r>
                                        </m:sub>
                                      </m:sSub>
                                    </m:e>
                                  </m:d>
                                  <m:r>
                                    <a:rPr lang="it-IT" sz="3200" i="1" smtClean="0">
                                      <a:latin typeface="Cambria Math" panose="02040503050406030204" pitchFamily="18" charset="0"/>
                                    </a:rPr>
                                    <m:t>−</m:t>
                                  </m:r>
                                  <m:sSub>
                                    <m:sSubPr>
                                      <m:ctrlPr>
                                        <a:rPr lang="it-IT" sz="3200" i="1" smtClean="0">
                                          <a:solidFill>
                                            <a:srgbClr val="836967"/>
                                          </a:solidFill>
                                          <a:latin typeface="Cambria Math" panose="02040503050406030204" pitchFamily="18" charset="0"/>
                                        </a:rPr>
                                      </m:ctrlPr>
                                    </m:sSubPr>
                                    <m:e>
                                      <m:r>
                                        <a:rPr lang="it-IT" sz="3200" i="1" smtClean="0">
                                          <a:latin typeface="Cambria Math" panose="02040503050406030204" pitchFamily="18" charset="0"/>
                                        </a:rPr>
                                        <m:t>𝑦</m:t>
                                      </m:r>
                                    </m:e>
                                    <m:sub>
                                      <m:r>
                                        <a:rPr lang="it-IT" sz="3200" i="1" smtClean="0">
                                          <a:latin typeface="Cambria Math" panose="02040503050406030204" pitchFamily="18" charset="0"/>
                                        </a:rPr>
                                        <m:t>𝑖</m:t>
                                      </m:r>
                                    </m:sub>
                                  </m:sSub>
                                </m:e>
                              </m:d>
                            </m:e>
                            <m:sup>
                              <m:r>
                                <a:rPr lang="it-IT" sz="3200" i="1" smtClean="0">
                                  <a:latin typeface="Cambria Math" panose="02040503050406030204" pitchFamily="18" charset="0"/>
                                </a:rPr>
                                <m:t>2</m:t>
                              </m:r>
                            </m:sup>
                          </m:sSup>
                        </m:e>
                      </m:nary>
                    </m:oMath>
                  </m:oMathPara>
                </a14:m>
                <a:endParaRPr lang="it-IT" sz="3200">
                  <a:latin typeface="+mj-lt"/>
                </a:endParaRPr>
              </a:p>
              <a:p>
                <a:endParaRPr lang="it-IT" sz="3200">
                  <a:latin typeface="+mj-lt"/>
                </a:endParaRPr>
              </a:p>
              <a:p>
                <a:r>
                  <a:rPr lang="it-IT" sz="2000">
                    <a:latin typeface="+mj-lt"/>
                  </a:rPr>
                  <a:t>Viene riportato anche il MAE per avere un’idea di quanto le previsioni siano sbagliate in minuti.</a:t>
                </a:r>
              </a:p>
            </p:txBody>
          </p:sp>
        </mc:Choice>
        <mc:Fallback xmlns="">
          <p:sp>
            <p:nvSpPr>
              <p:cNvPr id="16" name="CasellaDiTesto 15">
                <a:extLst>
                  <a:ext uri="{FF2B5EF4-FFF2-40B4-BE49-F238E27FC236}">
                    <a16:creationId xmlns:a16="http://schemas.microsoft.com/office/drawing/2014/main" id="{6B89D1F6-D390-420C-82DA-EBD938E497AA}"/>
                  </a:ext>
                </a:extLst>
              </p:cNvPr>
              <p:cNvSpPr txBox="1">
                <a:spLocks noRot="1" noChangeAspect="1" noMove="1" noResize="1" noEditPoints="1" noAdjustHandles="1" noChangeArrowheads="1" noChangeShapeType="1" noTextEdit="1"/>
              </p:cNvSpPr>
              <p:nvPr/>
            </p:nvSpPr>
            <p:spPr>
              <a:xfrm>
                <a:off x="571500" y="1369137"/>
                <a:ext cx="11182716" cy="4391330"/>
              </a:xfrm>
              <a:prstGeom prst="rect">
                <a:avLst/>
              </a:prstGeom>
              <a:blipFill>
                <a:blip r:embed="rId4"/>
                <a:stretch>
                  <a:fillRect l="-600" t="-833"/>
                </a:stretch>
              </a:blipFill>
            </p:spPr>
            <p:txBody>
              <a:bodyPr/>
              <a:lstStyle/>
              <a:p>
                <a:r>
                  <a:rPr lang="en-US">
                    <a:noFill/>
                  </a:rPr>
                  <a:t> </a:t>
                </a:r>
              </a:p>
            </p:txBody>
          </p:sp>
        </mc:Fallback>
      </mc:AlternateContent>
    </p:spTree>
    <p:extLst>
      <p:ext uri="{BB962C8B-B14F-4D97-AF65-F5344CB8AC3E}">
        <p14:creationId xmlns:p14="http://schemas.microsoft.com/office/powerpoint/2010/main" val="333105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107D30A-1EAC-0051-E08F-BFC0026542E5}"/>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D0876E80-D1DE-6DFB-2610-0B38A4FC7A91}"/>
              </a:ext>
            </a:extLst>
          </p:cNvPr>
          <p:cNvSpPr>
            <a:spLocks noGrp="1"/>
          </p:cNvSpPr>
          <p:nvPr>
            <p:ph type="sldNum" sz="quarter" idx="12"/>
          </p:nvPr>
        </p:nvSpPr>
        <p:spPr/>
        <p:txBody>
          <a:bodyPr/>
          <a:lstStyle/>
          <a:p>
            <a:pPr rtl="0"/>
            <a:fld id="{06FEDF93-2BFD-41CA-ABC7-B039102F3792}" type="slidenum">
              <a:rPr lang="it-IT" noProof="0" smtClean="0"/>
              <a:t>49</a:t>
            </a:fld>
            <a:endParaRPr lang="it-IT" noProof="0"/>
          </a:p>
        </p:txBody>
      </p:sp>
      <p:cxnSp>
        <p:nvCxnSpPr>
          <p:cNvPr id="4" name="Connettore diritto 3">
            <a:extLst>
              <a:ext uri="{FF2B5EF4-FFF2-40B4-BE49-F238E27FC236}">
                <a16:creationId xmlns:a16="http://schemas.microsoft.com/office/drawing/2014/main" id="{A595F001-C2BB-3FE7-A2EC-926F6D48EF66}"/>
              </a:ext>
              <a:ext uri="{C183D7F6-B498-43B3-948B-1728B52AA6E4}">
                <adec:decorative xmlns:adec="http://schemas.microsoft.com/office/drawing/2017/decorative" xmlns="" val="1"/>
              </a:ext>
            </a:extLst>
          </p:cNvPr>
          <p:cNvCxnSpPr>
            <a:cxnSpLocks/>
          </p:cNvCxnSpPr>
          <p:nvPr/>
        </p:nvCxnSpPr>
        <p:spPr>
          <a:xfrm>
            <a:off x="8153400" y="5228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443C496B-D938-0183-6E59-AC80E77FA2AD}"/>
              </a:ext>
            </a:extLst>
          </p:cNvPr>
          <p:cNvSpPr txBox="1">
            <a:spLocks/>
          </p:cNvSpPr>
          <p:nvPr/>
        </p:nvSpPr>
        <p:spPr>
          <a:xfrm>
            <a:off x="173484" y="1669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Confronto tra modelli</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37571566-56C0-E171-ED1B-90D34B7E7AD5}"/>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6A53401A-E506-6E93-0214-698D794DCA78}"/>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A65E6A5C-60D5-427E-0445-E72AAF9067DE}"/>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7AAD80CF-311C-9A8D-3679-A945E829C36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graphicFrame>
        <p:nvGraphicFramePr>
          <p:cNvPr id="10" name="Tabella 10">
            <a:extLst>
              <a:ext uri="{FF2B5EF4-FFF2-40B4-BE49-F238E27FC236}">
                <a16:creationId xmlns:a16="http://schemas.microsoft.com/office/drawing/2014/main" id="{E0BA1DB2-1835-4B46-E909-32BE6F77AF4B}"/>
              </a:ext>
            </a:extLst>
          </p:cNvPr>
          <p:cNvGraphicFramePr>
            <a:graphicFrameLocks noGrp="1"/>
          </p:cNvGraphicFramePr>
          <p:nvPr>
            <p:extLst>
              <p:ext uri="{D42A27DB-BD31-4B8C-83A1-F6EECF244321}">
                <p14:modId xmlns:p14="http://schemas.microsoft.com/office/powerpoint/2010/main" val="1029819106"/>
              </p:ext>
            </p:extLst>
          </p:nvPr>
        </p:nvGraphicFramePr>
        <p:xfrm>
          <a:off x="1611649" y="1105027"/>
          <a:ext cx="8858469" cy="4678663"/>
        </p:xfrm>
        <a:graphic>
          <a:graphicData uri="http://schemas.openxmlformats.org/drawingml/2006/table">
            <a:tbl>
              <a:tblPr firstRow="1" bandRow="1">
                <a:tableStyleId>{5C22544A-7EE6-4342-B048-85BDC9FD1C3A}</a:tableStyleId>
              </a:tblPr>
              <a:tblGrid>
                <a:gridCol w="2952823">
                  <a:extLst>
                    <a:ext uri="{9D8B030D-6E8A-4147-A177-3AD203B41FA5}">
                      <a16:colId xmlns:a16="http://schemas.microsoft.com/office/drawing/2014/main" val="4294145183"/>
                    </a:ext>
                  </a:extLst>
                </a:gridCol>
                <a:gridCol w="2952823">
                  <a:extLst>
                    <a:ext uri="{9D8B030D-6E8A-4147-A177-3AD203B41FA5}">
                      <a16:colId xmlns:a16="http://schemas.microsoft.com/office/drawing/2014/main" val="2206265121"/>
                    </a:ext>
                  </a:extLst>
                </a:gridCol>
                <a:gridCol w="2952823">
                  <a:extLst>
                    <a:ext uri="{9D8B030D-6E8A-4147-A177-3AD203B41FA5}">
                      <a16:colId xmlns:a16="http://schemas.microsoft.com/office/drawing/2014/main" val="3636761622"/>
                    </a:ext>
                  </a:extLst>
                </a:gridCol>
              </a:tblGrid>
              <a:tr h="425333">
                <a:tc>
                  <a:txBody>
                    <a:bodyPr/>
                    <a:lstStyle/>
                    <a:p>
                      <a:pPr algn="ctr"/>
                      <a:endParaRPr lang="it-IT" b="1">
                        <a:solidFill>
                          <a:schemeClr val="bg1"/>
                        </a:solidFill>
                        <a:latin typeface="+mj-lt"/>
                      </a:endParaRPr>
                    </a:p>
                  </a:txBody>
                  <a:tcPr>
                    <a:solidFill>
                      <a:schemeClr val="bg1"/>
                    </a:solidFill>
                  </a:tcPr>
                </a:tc>
                <a:tc>
                  <a:txBody>
                    <a:bodyPr/>
                    <a:lstStyle/>
                    <a:p>
                      <a:pPr algn="ctr"/>
                      <a:r>
                        <a:rPr lang="it-IT" b="1">
                          <a:solidFill>
                            <a:schemeClr val="bg1"/>
                          </a:solidFill>
                          <a:latin typeface="+mj-lt"/>
                        </a:rPr>
                        <a:t>MSE</a:t>
                      </a:r>
                    </a:p>
                  </a:txBody>
                  <a:tcPr>
                    <a:solidFill>
                      <a:srgbClr val="0D8295"/>
                    </a:solidFill>
                  </a:tcPr>
                </a:tc>
                <a:tc>
                  <a:txBody>
                    <a:bodyPr/>
                    <a:lstStyle/>
                    <a:p>
                      <a:pPr algn="ctr"/>
                      <a:r>
                        <a:rPr lang="it-IT" b="1">
                          <a:solidFill>
                            <a:schemeClr val="bg1"/>
                          </a:solidFill>
                          <a:latin typeface="+mj-lt"/>
                        </a:rPr>
                        <a:t>MAE</a:t>
                      </a:r>
                    </a:p>
                  </a:txBody>
                  <a:tcPr>
                    <a:solidFill>
                      <a:srgbClr val="0D8295"/>
                    </a:solidFill>
                  </a:tcPr>
                </a:tc>
                <a:extLst>
                  <a:ext uri="{0D108BD9-81ED-4DB2-BD59-A6C34878D82A}">
                    <a16:rowId xmlns:a16="http://schemas.microsoft.com/office/drawing/2014/main" val="1543774909"/>
                  </a:ext>
                </a:extLst>
              </a:tr>
              <a:tr h="425333">
                <a:tc>
                  <a:txBody>
                    <a:bodyPr/>
                    <a:lstStyle/>
                    <a:p>
                      <a:pPr algn="ctr"/>
                      <a:r>
                        <a:rPr lang="it-IT" b="1">
                          <a:solidFill>
                            <a:schemeClr val="bg1"/>
                          </a:solidFill>
                          <a:latin typeface="+mj-lt"/>
                        </a:rPr>
                        <a:t>Mod. Lineare</a:t>
                      </a:r>
                    </a:p>
                  </a:txBody>
                  <a:tcPr>
                    <a:solidFill>
                      <a:srgbClr val="258E9F"/>
                    </a:solidFill>
                  </a:tcPr>
                </a:tc>
                <a:tc>
                  <a:txBody>
                    <a:bodyPr/>
                    <a:lstStyle/>
                    <a:p>
                      <a:pPr algn="ctr"/>
                      <a:r>
                        <a:rPr lang="it-IT" b="0">
                          <a:solidFill>
                            <a:srgbClr val="074651"/>
                          </a:solidFill>
                          <a:latin typeface="+mj-lt"/>
                        </a:rPr>
                        <a:t>34.21</a:t>
                      </a:r>
                    </a:p>
                  </a:txBody>
                  <a:tcPr>
                    <a:solidFill>
                      <a:srgbClr val="9ECDD5"/>
                    </a:solidFill>
                  </a:tcPr>
                </a:tc>
                <a:tc>
                  <a:txBody>
                    <a:bodyPr/>
                    <a:lstStyle/>
                    <a:p>
                      <a:pPr algn="ctr"/>
                      <a:r>
                        <a:rPr lang="it-IT" b="0">
                          <a:solidFill>
                            <a:srgbClr val="074651"/>
                          </a:solidFill>
                          <a:latin typeface="+mj-lt"/>
                        </a:rPr>
                        <a:t>4.67</a:t>
                      </a:r>
                    </a:p>
                  </a:txBody>
                  <a:tcPr>
                    <a:solidFill>
                      <a:srgbClr val="9ECDD5"/>
                    </a:solidFill>
                  </a:tcPr>
                </a:tc>
                <a:extLst>
                  <a:ext uri="{0D108BD9-81ED-4DB2-BD59-A6C34878D82A}">
                    <a16:rowId xmlns:a16="http://schemas.microsoft.com/office/drawing/2014/main" val="52152874"/>
                  </a:ext>
                </a:extLst>
              </a:tr>
              <a:tr h="425333">
                <a:tc>
                  <a:txBody>
                    <a:bodyPr/>
                    <a:lstStyle/>
                    <a:p>
                      <a:pPr algn="ctr"/>
                      <a:r>
                        <a:rPr lang="it-IT" b="1">
                          <a:solidFill>
                            <a:schemeClr val="bg1"/>
                          </a:solidFill>
                          <a:latin typeface="+mj-lt"/>
                        </a:rPr>
                        <a:t>Ridge</a:t>
                      </a:r>
                    </a:p>
                  </a:txBody>
                  <a:tcPr>
                    <a:solidFill>
                      <a:srgbClr val="0D8295">
                        <a:alpha val="90000"/>
                      </a:srgbClr>
                    </a:solidFill>
                  </a:tcPr>
                </a:tc>
                <a:tc>
                  <a:txBody>
                    <a:bodyPr/>
                    <a:lstStyle/>
                    <a:p>
                      <a:pPr algn="ctr"/>
                      <a:r>
                        <a:rPr lang="it-IT" b="0">
                          <a:solidFill>
                            <a:srgbClr val="074651"/>
                          </a:solidFill>
                          <a:latin typeface="+mj-lt"/>
                        </a:rPr>
                        <a:t>34.56</a:t>
                      </a:r>
                    </a:p>
                  </a:txBody>
                  <a:tcPr>
                    <a:solidFill>
                      <a:srgbClr val="9ECDD5"/>
                    </a:solidFill>
                  </a:tcPr>
                </a:tc>
                <a:tc>
                  <a:txBody>
                    <a:bodyPr/>
                    <a:lstStyle/>
                    <a:p>
                      <a:pPr algn="ctr"/>
                      <a:r>
                        <a:rPr lang="it-IT" b="0">
                          <a:solidFill>
                            <a:srgbClr val="074651"/>
                          </a:solidFill>
                          <a:latin typeface="+mj-lt"/>
                        </a:rPr>
                        <a:t>4.69</a:t>
                      </a:r>
                    </a:p>
                  </a:txBody>
                  <a:tcPr>
                    <a:solidFill>
                      <a:srgbClr val="9ECDD5"/>
                    </a:solidFill>
                  </a:tcPr>
                </a:tc>
                <a:extLst>
                  <a:ext uri="{0D108BD9-81ED-4DB2-BD59-A6C34878D82A}">
                    <a16:rowId xmlns:a16="http://schemas.microsoft.com/office/drawing/2014/main" val="164869293"/>
                  </a:ext>
                </a:extLst>
              </a:tr>
              <a:tr h="425333">
                <a:tc>
                  <a:txBody>
                    <a:bodyPr/>
                    <a:lstStyle/>
                    <a:p>
                      <a:pPr algn="ctr"/>
                      <a:r>
                        <a:rPr lang="it-IT" b="1">
                          <a:solidFill>
                            <a:schemeClr val="bg1"/>
                          </a:solidFill>
                          <a:latin typeface="+mj-lt"/>
                        </a:rPr>
                        <a:t>Lasso</a:t>
                      </a:r>
                    </a:p>
                  </a:txBody>
                  <a:tcPr>
                    <a:solidFill>
                      <a:srgbClr val="0D8295">
                        <a:alpha val="90000"/>
                      </a:srgbClr>
                    </a:solidFill>
                  </a:tcPr>
                </a:tc>
                <a:tc>
                  <a:txBody>
                    <a:bodyPr/>
                    <a:lstStyle/>
                    <a:p>
                      <a:pPr algn="ctr"/>
                      <a:r>
                        <a:rPr lang="it-IT" b="0">
                          <a:solidFill>
                            <a:srgbClr val="074651"/>
                          </a:solidFill>
                          <a:latin typeface="+mj-lt"/>
                        </a:rPr>
                        <a:t>34.53</a:t>
                      </a:r>
                    </a:p>
                  </a:txBody>
                  <a:tcPr>
                    <a:solidFill>
                      <a:srgbClr val="9ECDD5"/>
                    </a:solidFill>
                  </a:tcPr>
                </a:tc>
                <a:tc>
                  <a:txBody>
                    <a:bodyPr/>
                    <a:lstStyle/>
                    <a:p>
                      <a:pPr algn="ctr"/>
                      <a:r>
                        <a:rPr lang="it-IT" b="0">
                          <a:solidFill>
                            <a:srgbClr val="074651"/>
                          </a:solidFill>
                          <a:latin typeface="+mj-lt"/>
                        </a:rPr>
                        <a:t>4.68</a:t>
                      </a:r>
                    </a:p>
                  </a:txBody>
                  <a:tcPr>
                    <a:solidFill>
                      <a:srgbClr val="9ECDD5"/>
                    </a:solidFill>
                  </a:tcPr>
                </a:tc>
                <a:extLst>
                  <a:ext uri="{0D108BD9-81ED-4DB2-BD59-A6C34878D82A}">
                    <a16:rowId xmlns:a16="http://schemas.microsoft.com/office/drawing/2014/main" val="2473521709"/>
                  </a:ext>
                </a:extLst>
              </a:tr>
              <a:tr h="425333">
                <a:tc>
                  <a:txBody>
                    <a:bodyPr/>
                    <a:lstStyle/>
                    <a:p>
                      <a:pPr algn="ctr"/>
                      <a:r>
                        <a:rPr lang="it-IT" b="1">
                          <a:solidFill>
                            <a:schemeClr val="bg1"/>
                          </a:solidFill>
                          <a:latin typeface="+mj-lt"/>
                        </a:rPr>
                        <a:t>Ridge con interazioni</a:t>
                      </a:r>
                    </a:p>
                  </a:txBody>
                  <a:tcPr>
                    <a:solidFill>
                      <a:srgbClr val="0D8295">
                        <a:alpha val="90000"/>
                      </a:srgbClr>
                    </a:solidFill>
                  </a:tcPr>
                </a:tc>
                <a:tc>
                  <a:txBody>
                    <a:bodyPr/>
                    <a:lstStyle/>
                    <a:p>
                      <a:pPr algn="ctr"/>
                      <a:r>
                        <a:rPr lang="it-IT" b="0">
                          <a:solidFill>
                            <a:srgbClr val="074651"/>
                          </a:solidFill>
                          <a:latin typeface="+mj-lt"/>
                        </a:rPr>
                        <a:t>25.44</a:t>
                      </a:r>
                    </a:p>
                  </a:txBody>
                  <a:tcPr>
                    <a:solidFill>
                      <a:srgbClr val="9ECDD5"/>
                    </a:solidFill>
                  </a:tcPr>
                </a:tc>
                <a:tc>
                  <a:txBody>
                    <a:bodyPr/>
                    <a:lstStyle/>
                    <a:p>
                      <a:pPr algn="ctr"/>
                      <a:r>
                        <a:rPr lang="it-IT" b="0">
                          <a:solidFill>
                            <a:srgbClr val="074651"/>
                          </a:solidFill>
                          <a:latin typeface="+mj-lt"/>
                        </a:rPr>
                        <a:t>4.01</a:t>
                      </a:r>
                    </a:p>
                  </a:txBody>
                  <a:tcPr>
                    <a:solidFill>
                      <a:srgbClr val="9ECDD5"/>
                    </a:solidFill>
                  </a:tcPr>
                </a:tc>
                <a:extLst>
                  <a:ext uri="{0D108BD9-81ED-4DB2-BD59-A6C34878D82A}">
                    <a16:rowId xmlns:a16="http://schemas.microsoft.com/office/drawing/2014/main" val="2558983220"/>
                  </a:ext>
                </a:extLst>
              </a:tr>
              <a:tr h="425333">
                <a:tc>
                  <a:txBody>
                    <a:bodyPr/>
                    <a:lstStyle/>
                    <a:p>
                      <a:pPr algn="ctr"/>
                      <a:r>
                        <a:rPr lang="it-IT" b="1">
                          <a:solidFill>
                            <a:schemeClr val="bg1"/>
                          </a:solidFill>
                          <a:latin typeface="+mj-lt"/>
                        </a:rPr>
                        <a:t>Lasso con interazioni</a:t>
                      </a:r>
                    </a:p>
                  </a:txBody>
                  <a:tcPr>
                    <a:solidFill>
                      <a:srgbClr val="0D8295">
                        <a:alpha val="90000"/>
                      </a:srgbClr>
                    </a:solidFill>
                  </a:tcPr>
                </a:tc>
                <a:tc>
                  <a:txBody>
                    <a:bodyPr/>
                    <a:lstStyle/>
                    <a:p>
                      <a:pPr algn="ctr"/>
                      <a:r>
                        <a:rPr lang="it-IT" b="0">
                          <a:solidFill>
                            <a:srgbClr val="074651"/>
                          </a:solidFill>
                          <a:latin typeface="+mj-lt"/>
                        </a:rPr>
                        <a:t>25.62</a:t>
                      </a:r>
                    </a:p>
                  </a:txBody>
                  <a:tcPr>
                    <a:solidFill>
                      <a:srgbClr val="9ECDD5"/>
                    </a:solidFill>
                  </a:tcPr>
                </a:tc>
                <a:tc>
                  <a:txBody>
                    <a:bodyPr/>
                    <a:lstStyle/>
                    <a:p>
                      <a:pPr algn="ctr"/>
                      <a:r>
                        <a:rPr lang="it-IT" b="0">
                          <a:solidFill>
                            <a:srgbClr val="074651"/>
                          </a:solidFill>
                          <a:latin typeface="+mj-lt"/>
                        </a:rPr>
                        <a:t>4.02</a:t>
                      </a:r>
                    </a:p>
                  </a:txBody>
                  <a:tcPr>
                    <a:solidFill>
                      <a:srgbClr val="9ECDD5"/>
                    </a:solidFill>
                  </a:tcPr>
                </a:tc>
                <a:extLst>
                  <a:ext uri="{0D108BD9-81ED-4DB2-BD59-A6C34878D82A}">
                    <a16:rowId xmlns:a16="http://schemas.microsoft.com/office/drawing/2014/main" val="2053992121"/>
                  </a:ext>
                </a:extLst>
              </a:tr>
              <a:tr h="425333">
                <a:tc>
                  <a:txBody>
                    <a:bodyPr/>
                    <a:lstStyle/>
                    <a:p>
                      <a:pPr algn="ctr"/>
                      <a:r>
                        <a:rPr lang="it-IT" b="1">
                          <a:solidFill>
                            <a:schemeClr val="bg1"/>
                          </a:solidFill>
                          <a:latin typeface="+mj-lt"/>
                        </a:rPr>
                        <a:t>GAM</a:t>
                      </a:r>
                    </a:p>
                  </a:txBody>
                  <a:tcPr>
                    <a:solidFill>
                      <a:srgbClr val="0D8295">
                        <a:alpha val="90000"/>
                      </a:srgbClr>
                    </a:solidFill>
                  </a:tcPr>
                </a:tc>
                <a:tc>
                  <a:txBody>
                    <a:bodyPr/>
                    <a:lstStyle/>
                    <a:p>
                      <a:pPr algn="ctr"/>
                      <a:r>
                        <a:rPr lang="it-IT" b="0">
                          <a:solidFill>
                            <a:srgbClr val="074651"/>
                          </a:solidFill>
                          <a:latin typeface="+mj-lt"/>
                        </a:rPr>
                        <a:t>30.67</a:t>
                      </a:r>
                    </a:p>
                  </a:txBody>
                  <a:tcPr>
                    <a:solidFill>
                      <a:srgbClr val="9ECDD5"/>
                    </a:solidFill>
                  </a:tcPr>
                </a:tc>
                <a:tc>
                  <a:txBody>
                    <a:bodyPr/>
                    <a:lstStyle/>
                    <a:p>
                      <a:pPr algn="ctr"/>
                      <a:r>
                        <a:rPr lang="it-IT" b="0">
                          <a:solidFill>
                            <a:srgbClr val="074651"/>
                          </a:solidFill>
                          <a:latin typeface="+mj-lt"/>
                        </a:rPr>
                        <a:t>4.43</a:t>
                      </a:r>
                    </a:p>
                  </a:txBody>
                  <a:tcPr>
                    <a:solidFill>
                      <a:srgbClr val="9ECDD5"/>
                    </a:solidFill>
                  </a:tcPr>
                </a:tc>
                <a:extLst>
                  <a:ext uri="{0D108BD9-81ED-4DB2-BD59-A6C34878D82A}">
                    <a16:rowId xmlns:a16="http://schemas.microsoft.com/office/drawing/2014/main" val="1436508338"/>
                  </a:ext>
                </a:extLst>
              </a:tr>
              <a:tr h="425333">
                <a:tc>
                  <a:txBody>
                    <a:bodyPr/>
                    <a:lstStyle/>
                    <a:p>
                      <a:pPr algn="ctr"/>
                      <a:r>
                        <a:rPr lang="it-IT" b="1">
                          <a:solidFill>
                            <a:schemeClr val="bg1"/>
                          </a:solidFill>
                          <a:latin typeface="+mj-lt"/>
                        </a:rPr>
                        <a:t>Mars</a:t>
                      </a:r>
                    </a:p>
                  </a:txBody>
                  <a:tcPr>
                    <a:solidFill>
                      <a:srgbClr val="0D8295">
                        <a:alpha val="90000"/>
                      </a:srgbClr>
                    </a:solidFill>
                  </a:tcPr>
                </a:tc>
                <a:tc>
                  <a:txBody>
                    <a:bodyPr/>
                    <a:lstStyle/>
                    <a:p>
                      <a:pPr algn="ctr"/>
                      <a:r>
                        <a:rPr lang="it-IT" b="0">
                          <a:solidFill>
                            <a:srgbClr val="074651"/>
                          </a:solidFill>
                          <a:latin typeface="+mj-lt"/>
                        </a:rPr>
                        <a:t>23.01</a:t>
                      </a:r>
                    </a:p>
                  </a:txBody>
                  <a:tcPr>
                    <a:solidFill>
                      <a:srgbClr val="9ECDD5"/>
                    </a:solidFill>
                  </a:tcPr>
                </a:tc>
                <a:tc>
                  <a:txBody>
                    <a:bodyPr/>
                    <a:lstStyle/>
                    <a:p>
                      <a:pPr algn="ctr"/>
                      <a:r>
                        <a:rPr lang="it-IT" b="0">
                          <a:solidFill>
                            <a:srgbClr val="074651"/>
                          </a:solidFill>
                          <a:latin typeface="+mj-lt"/>
                        </a:rPr>
                        <a:t>3.86</a:t>
                      </a:r>
                    </a:p>
                  </a:txBody>
                  <a:tcPr>
                    <a:solidFill>
                      <a:srgbClr val="9ECDD5"/>
                    </a:solidFill>
                  </a:tcPr>
                </a:tc>
                <a:extLst>
                  <a:ext uri="{0D108BD9-81ED-4DB2-BD59-A6C34878D82A}">
                    <a16:rowId xmlns:a16="http://schemas.microsoft.com/office/drawing/2014/main" val="300818587"/>
                  </a:ext>
                </a:extLst>
              </a:tr>
              <a:tr h="425333">
                <a:tc>
                  <a:txBody>
                    <a:bodyPr/>
                    <a:lstStyle/>
                    <a:p>
                      <a:pPr algn="ctr"/>
                      <a:r>
                        <a:rPr lang="it-IT" b="1">
                          <a:solidFill>
                            <a:schemeClr val="bg1"/>
                          </a:solidFill>
                          <a:latin typeface="+mj-lt"/>
                        </a:rPr>
                        <a:t>Albero</a:t>
                      </a:r>
                    </a:p>
                  </a:txBody>
                  <a:tcPr>
                    <a:solidFill>
                      <a:srgbClr val="CB7A09"/>
                    </a:solidFill>
                  </a:tcPr>
                </a:tc>
                <a:tc>
                  <a:txBody>
                    <a:bodyPr/>
                    <a:lstStyle/>
                    <a:p>
                      <a:pPr algn="ctr"/>
                      <a:r>
                        <a:rPr lang="it-IT" b="1">
                          <a:solidFill>
                            <a:srgbClr val="074651"/>
                          </a:solidFill>
                          <a:latin typeface="+mj-lt"/>
                        </a:rPr>
                        <a:t>13.66</a:t>
                      </a:r>
                    </a:p>
                  </a:txBody>
                  <a:tcPr>
                    <a:solidFill>
                      <a:srgbClr val="F59F26"/>
                    </a:solidFill>
                  </a:tcPr>
                </a:tc>
                <a:tc>
                  <a:txBody>
                    <a:bodyPr/>
                    <a:lstStyle/>
                    <a:p>
                      <a:pPr algn="ctr"/>
                      <a:r>
                        <a:rPr lang="it-IT" b="1">
                          <a:solidFill>
                            <a:srgbClr val="074651"/>
                          </a:solidFill>
                          <a:latin typeface="+mj-lt"/>
                        </a:rPr>
                        <a:t>3.02</a:t>
                      </a:r>
                    </a:p>
                  </a:txBody>
                  <a:tcPr>
                    <a:solidFill>
                      <a:srgbClr val="F59F26"/>
                    </a:solidFill>
                  </a:tcPr>
                </a:tc>
                <a:extLst>
                  <a:ext uri="{0D108BD9-81ED-4DB2-BD59-A6C34878D82A}">
                    <a16:rowId xmlns:a16="http://schemas.microsoft.com/office/drawing/2014/main" val="3403080710"/>
                  </a:ext>
                </a:extLst>
              </a:tr>
              <a:tr h="425333">
                <a:tc>
                  <a:txBody>
                    <a:bodyPr/>
                    <a:lstStyle/>
                    <a:p>
                      <a:pPr algn="ctr"/>
                      <a:r>
                        <a:rPr lang="it-IT" b="1">
                          <a:solidFill>
                            <a:schemeClr val="bg1"/>
                          </a:solidFill>
                          <a:latin typeface="+mj-lt"/>
                        </a:rPr>
                        <a:t>Random </a:t>
                      </a:r>
                      <a:r>
                        <a:rPr lang="it-IT" b="1" err="1">
                          <a:solidFill>
                            <a:schemeClr val="bg1"/>
                          </a:solidFill>
                          <a:latin typeface="+mj-lt"/>
                        </a:rPr>
                        <a:t>Forest</a:t>
                      </a:r>
                      <a:endParaRPr lang="it-IT" b="1">
                        <a:solidFill>
                          <a:schemeClr val="bg1"/>
                        </a:solidFill>
                        <a:latin typeface="+mj-lt"/>
                      </a:endParaRPr>
                    </a:p>
                  </a:txBody>
                  <a:tcPr>
                    <a:solidFill>
                      <a:srgbClr val="0D8295">
                        <a:alpha val="90000"/>
                      </a:srgbClr>
                    </a:solidFill>
                  </a:tcPr>
                </a:tc>
                <a:tc>
                  <a:txBody>
                    <a:bodyPr/>
                    <a:lstStyle/>
                    <a:p>
                      <a:pPr algn="ctr"/>
                      <a:r>
                        <a:rPr lang="it-IT" b="0">
                          <a:solidFill>
                            <a:srgbClr val="074651"/>
                          </a:solidFill>
                          <a:latin typeface="+mj-lt"/>
                        </a:rPr>
                        <a:t>14.30</a:t>
                      </a:r>
                    </a:p>
                  </a:txBody>
                  <a:tcPr>
                    <a:solidFill>
                      <a:srgbClr val="9ECDD5"/>
                    </a:solidFill>
                  </a:tcPr>
                </a:tc>
                <a:tc>
                  <a:txBody>
                    <a:bodyPr/>
                    <a:lstStyle/>
                    <a:p>
                      <a:pPr algn="ctr"/>
                      <a:r>
                        <a:rPr lang="it-IT" b="0">
                          <a:solidFill>
                            <a:srgbClr val="074651"/>
                          </a:solidFill>
                          <a:latin typeface="+mj-lt"/>
                        </a:rPr>
                        <a:t>3.06</a:t>
                      </a:r>
                    </a:p>
                  </a:txBody>
                  <a:tcPr>
                    <a:solidFill>
                      <a:srgbClr val="9ECDD5"/>
                    </a:solidFill>
                  </a:tcPr>
                </a:tc>
                <a:extLst>
                  <a:ext uri="{0D108BD9-81ED-4DB2-BD59-A6C34878D82A}">
                    <a16:rowId xmlns:a16="http://schemas.microsoft.com/office/drawing/2014/main" val="1363798714"/>
                  </a:ext>
                </a:extLst>
              </a:tr>
              <a:tr h="425333">
                <a:tc>
                  <a:txBody>
                    <a:bodyPr/>
                    <a:lstStyle/>
                    <a:p>
                      <a:pPr algn="ctr"/>
                      <a:r>
                        <a:rPr lang="it-IT" b="1">
                          <a:solidFill>
                            <a:schemeClr val="bg1"/>
                          </a:solidFill>
                          <a:latin typeface="+mj-lt"/>
                        </a:rPr>
                        <a:t>Gradient Boosting</a:t>
                      </a:r>
                      <a:endParaRPr lang="it-IT" b="1" err="1">
                        <a:solidFill>
                          <a:schemeClr val="bg1"/>
                        </a:solidFill>
                        <a:latin typeface="+mj-lt"/>
                      </a:endParaRPr>
                    </a:p>
                  </a:txBody>
                  <a:tcPr>
                    <a:solidFill>
                      <a:srgbClr val="CB7A09">
                        <a:alpha val="85000"/>
                      </a:srgbClr>
                    </a:solidFill>
                  </a:tcPr>
                </a:tc>
                <a:tc>
                  <a:txBody>
                    <a:bodyPr/>
                    <a:lstStyle/>
                    <a:p>
                      <a:pPr algn="ctr"/>
                      <a:r>
                        <a:rPr lang="it-IT" b="1">
                          <a:solidFill>
                            <a:srgbClr val="074651"/>
                          </a:solidFill>
                          <a:latin typeface="+mj-lt"/>
                        </a:rPr>
                        <a:t>14.08</a:t>
                      </a:r>
                    </a:p>
                  </a:txBody>
                  <a:tcPr>
                    <a:solidFill>
                      <a:srgbClr val="F59F26">
                        <a:alpha val="85000"/>
                      </a:srgbClr>
                    </a:solidFill>
                  </a:tcPr>
                </a:tc>
                <a:tc>
                  <a:txBody>
                    <a:bodyPr/>
                    <a:lstStyle/>
                    <a:p>
                      <a:pPr algn="ctr"/>
                      <a:r>
                        <a:rPr lang="it-IT" b="1">
                          <a:solidFill>
                            <a:srgbClr val="074651"/>
                          </a:solidFill>
                          <a:latin typeface="+mj-lt"/>
                        </a:rPr>
                        <a:t>3.04</a:t>
                      </a:r>
                    </a:p>
                  </a:txBody>
                  <a:tcPr>
                    <a:solidFill>
                      <a:srgbClr val="F59F26">
                        <a:alpha val="85000"/>
                      </a:srgbClr>
                    </a:solidFill>
                  </a:tcPr>
                </a:tc>
                <a:extLst>
                  <a:ext uri="{0D108BD9-81ED-4DB2-BD59-A6C34878D82A}">
                    <a16:rowId xmlns:a16="http://schemas.microsoft.com/office/drawing/2014/main" val="2720251758"/>
                  </a:ext>
                </a:extLst>
              </a:tr>
            </a:tbl>
          </a:graphicData>
        </a:graphic>
      </p:graphicFrame>
    </p:spTree>
    <p:extLst>
      <p:ext uri="{BB962C8B-B14F-4D97-AF65-F5344CB8AC3E}">
        <p14:creationId xmlns:p14="http://schemas.microsoft.com/office/powerpoint/2010/main" val="2370940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22C8CB92-E6F0-290E-100A-E39DBFB39BC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22071" y="-246373"/>
            <a:ext cx="1438357" cy="2033477"/>
          </a:xfrm>
          <a:prstGeom prst="rect">
            <a:avLst/>
          </a:prstGeom>
        </p:spPr>
      </p:pic>
      <p:sp>
        <p:nvSpPr>
          <p:cNvPr id="2" name="Segnaposto piè di pagina 1">
            <a:extLst>
              <a:ext uri="{FF2B5EF4-FFF2-40B4-BE49-F238E27FC236}">
                <a16:creationId xmlns:a16="http://schemas.microsoft.com/office/drawing/2014/main" id="{857621CD-433B-FDA3-FCFE-805E76CD61B8}"/>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A5DC36EB-CA81-FB0F-95F0-AE6AE7B3952A}"/>
              </a:ext>
            </a:extLst>
          </p:cNvPr>
          <p:cNvSpPr>
            <a:spLocks noGrp="1"/>
          </p:cNvSpPr>
          <p:nvPr>
            <p:ph type="sldNum" sz="quarter" idx="12"/>
          </p:nvPr>
        </p:nvSpPr>
        <p:spPr/>
        <p:txBody>
          <a:bodyPr/>
          <a:lstStyle/>
          <a:p>
            <a:pPr rtl="0"/>
            <a:fld id="{06FEDF93-2BFD-41CA-ABC7-B039102F3792}" type="slidenum">
              <a:rPr lang="it-IT" noProof="0" smtClean="0"/>
              <a:t>5</a:t>
            </a:fld>
            <a:endParaRPr lang="it-IT" noProof="0"/>
          </a:p>
        </p:txBody>
      </p:sp>
      <p:cxnSp>
        <p:nvCxnSpPr>
          <p:cNvPr id="4" name="Connettore diritto 3">
            <a:extLst>
              <a:ext uri="{FF2B5EF4-FFF2-40B4-BE49-F238E27FC236}">
                <a16:creationId xmlns:a16="http://schemas.microsoft.com/office/drawing/2014/main" id="{795FC4DD-74E6-A088-8C1D-03998B58ADFE}"/>
              </a:ext>
              <a:ext uri="{C183D7F6-B498-43B3-948B-1728B52AA6E4}">
                <adec:decorative xmlns:adec="http://schemas.microsoft.com/office/drawing/2017/decorative" xmlns="" val="1"/>
              </a:ext>
            </a:extLst>
          </p:cNvPr>
          <p:cNvCxnSpPr>
            <a:cxnSpLocks/>
          </p:cNvCxnSpPr>
          <p:nvPr/>
        </p:nvCxnSpPr>
        <p:spPr>
          <a:xfrm>
            <a:off x="8153400" y="400490"/>
            <a:ext cx="455473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CA4EFEEF-3C85-C94C-71DD-FECC3E45AE5A}"/>
              </a:ext>
              <a:ext uri="{C183D7F6-B498-43B3-948B-1728B52AA6E4}">
                <adec:decorative xmlns:adec="http://schemas.microsoft.com/office/drawing/2017/decorative" xmlns="" val="1"/>
              </a:ext>
            </a:extLst>
          </p:cNvPr>
          <p:cNvCxnSpPr>
            <a:cxnSpLocks/>
          </p:cNvCxnSpPr>
          <p:nvPr/>
        </p:nvCxnSpPr>
        <p:spPr>
          <a:xfrm>
            <a:off x="-1190114" y="400490"/>
            <a:ext cx="389439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8773B111-70F8-6E97-5D63-24A49BBCE09E}"/>
              </a:ext>
            </a:extLst>
          </p:cNvPr>
          <p:cNvSpPr txBox="1">
            <a:spLocks/>
          </p:cNvSpPr>
          <p:nvPr/>
        </p:nvSpPr>
        <p:spPr>
          <a:xfrm>
            <a:off x="404624" y="213376"/>
            <a:ext cx="11203493"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a:t>CMP Consulting</a:t>
            </a:r>
            <a:r>
              <a:rPr lang="it-IT" sz="2800"/>
              <a:t/>
            </a:r>
            <a:br>
              <a:rPr lang="it-IT" sz="2800"/>
            </a:br>
            <a:endParaRPr lang="it-IT" sz="2800">
              <a:solidFill>
                <a:schemeClr val="tx1">
                  <a:lumMod val="75000"/>
                  <a:lumOff val="25000"/>
                </a:schemeClr>
              </a:solidFill>
            </a:endParaRPr>
          </a:p>
        </p:txBody>
      </p:sp>
      <p:sp>
        <p:nvSpPr>
          <p:cNvPr id="12" name="CasellaDiTesto 11">
            <a:extLst>
              <a:ext uri="{FF2B5EF4-FFF2-40B4-BE49-F238E27FC236}">
                <a16:creationId xmlns:a16="http://schemas.microsoft.com/office/drawing/2014/main" id="{5F72CB0A-47A0-DE68-10BA-9D9679318C38}"/>
              </a:ext>
            </a:extLst>
          </p:cNvPr>
          <p:cNvSpPr txBox="1"/>
          <p:nvPr/>
        </p:nvSpPr>
        <p:spPr>
          <a:xfrm>
            <a:off x="891319" y="1118017"/>
            <a:ext cx="8721795" cy="3354765"/>
          </a:xfrm>
          <a:prstGeom prst="rect">
            <a:avLst/>
          </a:prstGeom>
          <a:noFill/>
        </p:spPr>
        <p:txBody>
          <a:bodyPr wrap="square">
            <a:spAutoFit/>
          </a:bodyPr>
          <a:lstStyle/>
          <a:p>
            <a:pPr marL="285750" lvl="0" indent="-285750">
              <a:buFont typeface="Arial" panose="020B0604020202020204" pitchFamily="34" charset="0"/>
              <a:buChar char="•"/>
            </a:pPr>
            <a:r>
              <a:rPr lang="it-IT" sz="2000">
                <a:latin typeface="+mj-lt"/>
              </a:rPr>
              <a:t>La </a:t>
            </a:r>
            <a:r>
              <a:rPr lang="it-IT" sz="2000" i="1">
                <a:latin typeface="+mj-lt"/>
              </a:rPr>
              <a:t>CMP Consulting </a:t>
            </a:r>
            <a:r>
              <a:rPr lang="it-IT" sz="2000">
                <a:latin typeface="+mj-lt"/>
              </a:rPr>
              <a:t>è una </a:t>
            </a:r>
            <a:r>
              <a:rPr lang="it-IT" sz="2000" b="1">
                <a:latin typeface="+mj-lt"/>
              </a:rPr>
              <a:t>società di consulenza </a:t>
            </a:r>
            <a:r>
              <a:rPr lang="it-IT" sz="2000">
                <a:latin typeface="+mj-lt"/>
              </a:rPr>
              <a:t>che è stata contattata da </a:t>
            </a:r>
            <a:r>
              <a:rPr lang="it-IT" sz="2000" b="1">
                <a:latin typeface="+mj-lt"/>
              </a:rPr>
              <a:t>un’azienda indiana di food delivery </a:t>
            </a:r>
            <a:r>
              <a:rPr lang="it-IT" sz="2000">
                <a:solidFill>
                  <a:srgbClr val="000000"/>
                </a:solidFill>
                <a:latin typeface="Century Gothic"/>
              </a:rPr>
              <a:t>con sede nel Bangalore </a:t>
            </a:r>
            <a:r>
              <a:rPr lang="it-IT" sz="2000">
                <a:latin typeface="+mj-lt"/>
              </a:rPr>
              <a:t>che vuole </a:t>
            </a:r>
            <a:r>
              <a:rPr lang="it-IT" sz="2000" b="1">
                <a:latin typeface="+mj-lt"/>
              </a:rPr>
              <a:t>migliorare il proprio servizio</a:t>
            </a:r>
          </a:p>
          <a:p>
            <a:pPr marL="285750" indent="-285750">
              <a:buFont typeface="Arial" panose="020B0604020202020204" pitchFamily="34" charset="0"/>
              <a:buChar char="•"/>
            </a:pPr>
            <a:endParaRPr lang="it-IT" sz="2000" b="1">
              <a:latin typeface="+mj-lt"/>
            </a:endParaRPr>
          </a:p>
          <a:p>
            <a:pPr marL="285750" indent="-285750">
              <a:buFont typeface="Arial" panose="020B0604020202020204" pitchFamily="34" charset="0"/>
              <a:buChar char="•"/>
            </a:pPr>
            <a:r>
              <a:rPr lang="it-IT" sz="2000" b="1">
                <a:latin typeface="+mj-lt"/>
              </a:rPr>
              <a:t>L’azienda è già affermata a livello nazionale ed è in un momento di stallo.</a:t>
            </a:r>
            <a:endParaRPr lang="it-IT" sz="2000">
              <a:latin typeface="+mj-lt"/>
            </a:endParaRPr>
          </a:p>
          <a:p>
            <a:pPr marL="285750" indent="-285750">
              <a:buFont typeface="Arial" panose="020B0604020202020204" pitchFamily="34" charset="0"/>
              <a:buChar char="•"/>
            </a:pPr>
            <a:r>
              <a:rPr lang="it-IT" sz="2000">
                <a:latin typeface="+mj-lt"/>
              </a:rPr>
              <a:t>Ci ha chiesto di:</a:t>
            </a:r>
          </a:p>
          <a:p>
            <a:pPr marL="1085850" lvl="2" indent="-171450">
              <a:buBlip>
                <a:blip r:embed="rId4">
                  <a:extLst>
                    <a:ext uri="{96DAC541-7B7A-43D3-8B79-37D633B846F1}">
                      <asvg:svgBlip xmlns:asvg="http://schemas.microsoft.com/office/drawing/2016/SVG/main" xmlns="" r:embed="rId5"/>
                    </a:ext>
                  </a:extLst>
                </a:blip>
              </a:buBlip>
            </a:pPr>
            <a:r>
              <a:rPr lang="it-IT" sz="2000" b="1">
                <a:latin typeface="+mj-lt"/>
              </a:rPr>
              <a:t> </a:t>
            </a:r>
            <a:r>
              <a:rPr lang="it-IT" sz="2000">
                <a:latin typeface="+mj-lt"/>
              </a:rPr>
              <a:t>individuare </a:t>
            </a:r>
            <a:r>
              <a:rPr lang="it-IT" sz="2000" b="1">
                <a:latin typeface="+mj-lt"/>
              </a:rPr>
              <a:t>i propri punti di forza e debolezza</a:t>
            </a:r>
          </a:p>
          <a:p>
            <a:pPr marL="1085850" lvl="2" indent="-171450">
              <a:buBlip>
                <a:blip r:embed="rId4">
                  <a:extLst>
                    <a:ext uri="{96DAC541-7B7A-43D3-8B79-37D633B846F1}">
                      <asvg:svgBlip xmlns:asvg="http://schemas.microsoft.com/office/drawing/2016/SVG/main" xmlns="" r:embed="rId5"/>
                    </a:ext>
                  </a:extLst>
                </a:blip>
              </a:buBlip>
            </a:pPr>
            <a:r>
              <a:rPr lang="it-IT" sz="2000">
                <a:latin typeface="+mj-lt"/>
              </a:rPr>
              <a:t> trovare dei modi per </a:t>
            </a:r>
            <a:r>
              <a:rPr lang="it-IT" sz="2000" b="1">
                <a:latin typeface="+mj-lt"/>
              </a:rPr>
              <a:t>migliorare la propria app</a:t>
            </a:r>
            <a:r>
              <a:rPr lang="it-IT" sz="2000">
                <a:latin typeface="+mj-lt"/>
              </a:rPr>
              <a:t> e </a:t>
            </a:r>
            <a:r>
              <a:rPr lang="it-IT" sz="2000" b="1">
                <a:latin typeface="+mj-lt"/>
              </a:rPr>
              <a:t>l’esperienza complessiva del cliente</a:t>
            </a:r>
          </a:p>
          <a:p>
            <a:pPr marL="742950" lvl="1" indent="-285750">
              <a:buBlip>
                <a:blip r:embed="rId6">
                  <a:extLst>
                    <a:ext uri="{837473B0-CC2E-450A-ABE3-18F120FF3D39}">
                      <a1611:picAttrSrcUrl xmlns:a1611="http://schemas.microsoft.com/office/drawing/2016/11/main" xmlns="" r:id="rId7"/>
                    </a:ext>
                  </a:extLst>
                </a:blip>
              </a:buBlip>
            </a:pPr>
            <a:endParaRPr lang="it-IT" sz="1200" b="1">
              <a:latin typeface="+mj-lt"/>
            </a:endParaRPr>
          </a:p>
        </p:txBody>
      </p:sp>
      <p:sp>
        <p:nvSpPr>
          <p:cNvPr id="13" name="CasellaDiTesto 12">
            <a:extLst>
              <a:ext uri="{FF2B5EF4-FFF2-40B4-BE49-F238E27FC236}">
                <a16:creationId xmlns:a16="http://schemas.microsoft.com/office/drawing/2014/main" id="{121FD4AE-26E9-AB81-4922-8373D6C7F702}"/>
              </a:ext>
            </a:extLst>
          </p:cNvPr>
          <p:cNvSpPr txBox="1"/>
          <p:nvPr/>
        </p:nvSpPr>
        <p:spPr>
          <a:xfrm>
            <a:off x="1258038" y="4645384"/>
            <a:ext cx="8994964" cy="1015663"/>
          </a:xfrm>
          <a:prstGeom prst="rect">
            <a:avLst/>
          </a:prstGeom>
          <a:solidFill>
            <a:srgbClr val="F59F26"/>
          </a:solidFill>
        </p:spPr>
        <p:txBody>
          <a:bodyPr wrap="square" rtlCol="0">
            <a:spAutoFit/>
          </a:bodyPr>
          <a:lstStyle/>
          <a:p>
            <a:r>
              <a:rPr lang="it-IT" sz="2000">
                <a:solidFill>
                  <a:schemeClr val="bg1"/>
                </a:solidFill>
                <a:latin typeface="+mj-lt"/>
              </a:rPr>
              <a:t>Si vuole dare un </a:t>
            </a:r>
            <a:r>
              <a:rPr lang="it-IT" sz="2000" b="1">
                <a:solidFill>
                  <a:schemeClr val="bg1"/>
                </a:solidFill>
                <a:latin typeface="+mj-lt"/>
              </a:rPr>
              <a:t>valore aggiunto rispetto alle multinazionali</a:t>
            </a:r>
            <a:r>
              <a:rPr lang="it-IT" sz="2000">
                <a:solidFill>
                  <a:schemeClr val="bg1"/>
                </a:solidFill>
                <a:latin typeface="+mj-lt"/>
              </a:rPr>
              <a:t>, offrendo un </a:t>
            </a:r>
            <a:r>
              <a:rPr lang="it-IT" sz="2000" b="1">
                <a:solidFill>
                  <a:schemeClr val="bg1"/>
                </a:solidFill>
                <a:latin typeface="+mj-lt"/>
              </a:rPr>
              <a:t>servizio più personalizzato </a:t>
            </a:r>
            <a:r>
              <a:rPr lang="it-IT" sz="2000">
                <a:solidFill>
                  <a:schemeClr val="bg1"/>
                </a:solidFill>
                <a:latin typeface="+mj-lt"/>
              </a:rPr>
              <a:t>e </a:t>
            </a:r>
            <a:r>
              <a:rPr lang="it-IT" sz="2000" b="1">
                <a:solidFill>
                  <a:schemeClr val="bg1"/>
                </a:solidFill>
                <a:latin typeface="+mj-lt"/>
              </a:rPr>
              <a:t>accurato</a:t>
            </a:r>
            <a:r>
              <a:rPr lang="it-IT" sz="2000">
                <a:solidFill>
                  <a:schemeClr val="bg1"/>
                </a:solidFill>
                <a:latin typeface="+mj-lt"/>
              </a:rPr>
              <a:t>, diverso rispetto a quello standardizzato delle grandi aziende già affermate.</a:t>
            </a:r>
          </a:p>
        </p:txBody>
      </p:sp>
      <p:sp>
        <p:nvSpPr>
          <p:cNvPr id="10" name="Rettangolo con angoli arrotondati 9">
            <a:extLst>
              <a:ext uri="{FF2B5EF4-FFF2-40B4-BE49-F238E27FC236}">
                <a16:creationId xmlns:a16="http://schemas.microsoft.com/office/drawing/2014/main" id="{3B770D25-7BCF-08BF-9DFA-9AB4A55957D7}"/>
              </a:ext>
            </a:extLst>
          </p:cNvPr>
          <p:cNvSpPr/>
          <p:nvPr/>
        </p:nvSpPr>
        <p:spPr>
          <a:xfrm>
            <a:off x="10084942" y="3352946"/>
            <a:ext cx="1834773" cy="775596"/>
          </a:xfrm>
          <a:prstGeom prst="round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a:latin typeface="+mj-lt"/>
              </a:rPr>
              <a:t>fase di maturità </a:t>
            </a:r>
          </a:p>
          <a:p>
            <a:r>
              <a:rPr lang="it-IT" sz="1600" b="1">
                <a:latin typeface="+mj-lt"/>
              </a:rPr>
              <a:t>del servizio</a:t>
            </a:r>
          </a:p>
        </p:txBody>
      </p:sp>
      <p:sp>
        <p:nvSpPr>
          <p:cNvPr id="11" name="Freccia a destra 10">
            <a:extLst>
              <a:ext uri="{FF2B5EF4-FFF2-40B4-BE49-F238E27FC236}">
                <a16:creationId xmlns:a16="http://schemas.microsoft.com/office/drawing/2014/main" id="{340F4A2F-FD58-C76C-E5D7-DBDBA3DA4786}"/>
              </a:ext>
            </a:extLst>
          </p:cNvPr>
          <p:cNvSpPr/>
          <p:nvPr/>
        </p:nvSpPr>
        <p:spPr>
          <a:xfrm rot="1767326">
            <a:off x="9449138" y="2986649"/>
            <a:ext cx="553253" cy="245802"/>
          </a:xfrm>
          <a:prstGeom prst="rightArrow">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44C56ED8-485C-D2FE-EDEE-5F8D243011DA}"/>
              </a:ext>
            </a:extLst>
          </p:cNvPr>
          <p:cNvPicPr>
            <a:picLocks noChangeAspect="1"/>
          </p:cNvPicPr>
          <p:nvPr/>
        </p:nvPicPr>
        <p:blipFill>
          <a:blip r:embed="rId8"/>
          <a:stretch>
            <a:fillRect/>
          </a:stretch>
        </p:blipFill>
        <p:spPr>
          <a:xfrm>
            <a:off x="9785877" y="508259"/>
            <a:ext cx="2148588" cy="2130914"/>
          </a:xfrm>
          <a:prstGeom prst="rect">
            <a:avLst/>
          </a:prstGeom>
        </p:spPr>
      </p:pic>
    </p:spTree>
    <p:extLst>
      <p:ext uri="{BB962C8B-B14F-4D97-AF65-F5344CB8AC3E}">
        <p14:creationId xmlns:p14="http://schemas.microsoft.com/office/powerpoint/2010/main" val="1537988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64C2501-A8F2-CC41-14F5-C7AD5D8713A6}"/>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AE2A7C30-DA7E-7DE3-3436-8C789892A7D5}"/>
              </a:ext>
            </a:extLst>
          </p:cNvPr>
          <p:cNvSpPr>
            <a:spLocks noGrp="1"/>
          </p:cNvSpPr>
          <p:nvPr>
            <p:ph type="sldNum" sz="quarter" idx="12"/>
          </p:nvPr>
        </p:nvSpPr>
        <p:spPr/>
        <p:txBody>
          <a:bodyPr/>
          <a:lstStyle/>
          <a:p>
            <a:pPr rtl="0"/>
            <a:fld id="{06FEDF93-2BFD-41CA-ABC7-B039102F3792}" type="slidenum">
              <a:rPr lang="it-IT" noProof="0" smtClean="0"/>
              <a:t>50</a:t>
            </a:fld>
            <a:endParaRPr lang="it-IT" noProof="0"/>
          </a:p>
        </p:txBody>
      </p:sp>
      <p:cxnSp>
        <p:nvCxnSpPr>
          <p:cNvPr id="4" name="Connettore diritto 3">
            <a:extLst>
              <a:ext uri="{FF2B5EF4-FFF2-40B4-BE49-F238E27FC236}">
                <a16:creationId xmlns:a16="http://schemas.microsoft.com/office/drawing/2014/main" id="{B7FEE327-1DB5-C5DF-8ED4-DCB86FC8EFFE}"/>
              </a:ext>
              <a:ext uri="{C183D7F6-B498-43B3-948B-1728B52AA6E4}">
                <adec:decorative xmlns:adec="http://schemas.microsoft.com/office/drawing/2017/decorative" xmlns="" val="1"/>
              </a:ext>
            </a:extLst>
          </p:cNvPr>
          <p:cNvCxnSpPr>
            <a:cxnSpLocks/>
          </p:cNvCxnSpPr>
          <p:nvPr/>
        </p:nvCxnSpPr>
        <p:spPr>
          <a:xfrm>
            <a:off x="7315200" y="510490"/>
            <a:ext cx="5156139" cy="12408"/>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7BA785BD-57A9-C5A8-CEC6-2CFEF9ADE160}"/>
              </a:ext>
            </a:extLst>
          </p:cNvPr>
          <p:cNvSpPr txBox="1">
            <a:spLocks/>
          </p:cNvSpPr>
          <p:nvPr/>
        </p:nvSpPr>
        <p:spPr>
          <a:xfrm>
            <a:off x="173484" y="1669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Albero</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72700DD3-867D-C127-67AC-2061A17F3A96}"/>
              </a:ext>
              <a:ext uri="{C183D7F6-B498-43B3-948B-1728B52AA6E4}">
                <adec:decorative xmlns:adec="http://schemas.microsoft.com/office/drawing/2017/decorative" xmlns="" val="1"/>
              </a:ext>
            </a:extLst>
          </p:cNvPr>
          <p:cNvCxnSpPr>
            <a:cxnSpLocks/>
          </p:cNvCxnSpPr>
          <p:nvPr/>
        </p:nvCxnSpPr>
        <p:spPr>
          <a:xfrm flipV="1">
            <a:off x="-522515" y="500264"/>
            <a:ext cx="5399316" cy="22633"/>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DA1F3A50-D47A-BCB6-9FD9-CB7967CCE309}"/>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DE65CF16-30B0-D101-ED4E-4D708413DAA3}"/>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1C028C7F-1DED-CB5F-9562-50616DF2E7C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pic>
        <p:nvPicPr>
          <p:cNvPr id="11" name="Immagine 10" descr="Immagine che contiene schizzo, disegno, diagramma, design&#10;&#10;Descrizione generata automaticamente">
            <a:extLst>
              <a:ext uri="{FF2B5EF4-FFF2-40B4-BE49-F238E27FC236}">
                <a16:creationId xmlns:a16="http://schemas.microsoft.com/office/drawing/2014/main" id="{A229FD49-8A21-7427-E369-EE78ACEDBC5C}"/>
              </a:ext>
            </a:extLst>
          </p:cNvPr>
          <p:cNvPicPr>
            <a:picLocks noChangeAspect="1"/>
          </p:cNvPicPr>
          <p:nvPr/>
        </p:nvPicPr>
        <p:blipFill rotWithShape="1">
          <a:blip r:embed="rId4">
            <a:extLst>
              <a:ext uri="{28A0092B-C50C-407E-A947-70E740481C1C}">
                <a14:useLocalDpi xmlns:a14="http://schemas.microsoft.com/office/drawing/2010/main" val="0"/>
              </a:ext>
            </a:extLst>
          </a:blip>
          <a:srcRect l="30327" t="14188" r="6676" b="20498"/>
          <a:stretch/>
        </p:blipFill>
        <p:spPr>
          <a:xfrm>
            <a:off x="5371227" y="813673"/>
            <a:ext cx="6588064" cy="3551910"/>
          </a:xfrm>
          <a:prstGeom prst="rect">
            <a:avLst/>
          </a:prstGeom>
        </p:spPr>
      </p:pic>
      <p:sp>
        <p:nvSpPr>
          <p:cNvPr id="12" name="CasellaDiTesto 11">
            <a:extLst>
              <a:ext uri="{FF2B5EF4-FFF2-40B4-BE49-F238E27FC236}">
                <a16:creationId xmlns:a16="http://schemas.microsoft.com/office/drawing/2014/main" id="{6B19C59B-86B0-6644-726F-117A228688AD}"/>
              </a:ext>
            </a:extLst>
          </p:cNvPr>
          <p:cNvSpPr txBox="1"/>
          <p:nvPr/>
        </p:nvSpPr>
        <p:spPr>
          <a:xfrm>
            <a:off x="443228" y="1028092"/>
            <a:ext cx="4759778" cy="400110"/>
          </a:xfrm>
          <a:prstGeom prst="rect">
            <a:avLst/>
          </a:prstGeom>
          <a:noFill/>
        </p:spPr>
        <p:txBody>
          <a:bodyPr wrap="square" rtlCol="0">
            <a:spAutoFit/>
          </a:bodyPr>
          <a:lstStyle/>
          <a:p>
            <a:pPr marL="285750" indent="-285750">
              <a:buFont typeface="Arial" panose="020B0604020202020204" pitchFamily="34" charset="0"/>
              <a:buChar char="•"/>
            </a:pPr>
            <a:r>
              <a:rPr lang="it-IT" sz="2000" b="1"/>
              <a:t>Modello migliore</a:t>
            </a:r>
            <a:r>
              <a:rPr lang="it-IT" sz="2000"/>
              <a:t>: Albero con 137 foglie</a:t>
            </a:r>
            <a:r>
              <a:rPr lang="it-IT"/>
              <a:t>.</a:t>
            </a:r>
          </a:p>
        </p:txBody>
      </p:sp>
      <p:pic>
        <p:nvPicPr>
          <p:cNvPr id="14" name="Immagine 13" descr="Immagine che contiene schizzo, disegno, diagramma, design&#10;&#10;Descrizione generata automaticamente">
            <a:extLst>
              <a:ext uri="{FF2B5EF4-FFF2-40B4-BE49-F238E27FC236}">
                <a16:creationId xmlns:a16="http://schemas.microsoft.com/office/drawing/2014/main" id="{7A08DEDC-D622-CA0E-51B3-AD04B9B81512}"/>
              </a:ext>
            </a:extLst>
          </p:cNvPr>
          <p:cNvPicPr>
            <a:picLocks noChangeAspect="1"/>
          </p:cNvPicPr>
          <p:nvPr/>
        </p:nvPicPr>
        <p:blipFill rotWithShape="1">
          <a:blip r:embed="rId4">
            <a:extLst>
              <a:ext uri="{28A0092B-C50C-407E-A947-70E740481C1C}">
                <a14:useLocalDpi xmlns:a14="http://schemas.microsoft.com/office/drawing/2010/main" val="0"/>
              </a:ext>
            </a:extLst>
          </a:blip>
          <a:srcRect l="27781" t="11903" r="10860" b="63010"/>
          <a:stretch/>
        </p:blipFill>
        <p:spPr>
          <a:xfrm>
            <a:off x="513672" y="3185108"/>
            <a:ext cx="11221117" cy="2657007"/>
          </a:xfrm>
          <a:prstGeom prst="rect">
            <a:avLst/>
          </a:prstGeom>
          <a:ln w="38100">
            <a:solidFill>
              <a:srgbClr val="0D8295"/>
            </a:solidFill>
          </a:ln>
        </p:spPr>
      </p:pic>
      <p:sp>
        <p:nvSpPr>
          <p:cNvPr id="15" name="Rettangolo: Angoli arrotondati 18">
            <a:extLst>
              <a:ext uri="{FF2B5EF4-FFF2-40B4-BE49-F238E27FC236}">
                <a16:creationId xmlns:a16="http://schemas.microsoft.com/office/drawing/2014/main" id="{012032B7-DAAD-081A-192D-7CA9A4FA5A39}"/>
              </a:ext>
              <a:ext uri="{C183D7F6-B498-43B3-948B-1728B52AA6E4}">
                <adec:decorative xmlns:adec="http://schemas.microsoft.com/office/drawing/2017/decorative" xmlns="" val="1"/>
              </a:ext>
            </a:extLst>
          </p:cNvPr>
          <p:cNvSpPr/>
          <p:nvPr/>
        </p:nvSpPr>
        <p:spPr>
          <a:xfrm>
            <a:off x="4081299" y="3385993"/>
            <a:ext cx="1742570" cy="481121"/>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DELIVERY PERSON RATING &gt; 4.45</a:t>
            </a:r>
          </a:p>
        </p:txBody>
      </p:sp>
      <p:sp>
        <p:nvSpPr>
          <p:cNvPr id="16" name="Rettangolo: Angoli arrotondati 18">
            <a:extLst>
              <a:ext uri="{FF2B5EF4-FFF2-40B4-BE49-F238E27FC236}">
                <a16:creationId xmlns:a16="http://schemas.microsoft.com/office/drawing/2014/main" id="{2A95B7DA-F76C-8D7A-9FB8-57734F647259}"/>
              </a:ext>
              <a:ext uri="{C183D7F6-B498-43B3-948B-1728B52AA6E4}">
                <adec:decorative xmlns:adec="http://schemas.microsoft.com/office/drawing/2017/decorative" xmlns="" val="1"/>
              </a:ext>
            </a:extLst>
          </p:cNvPr>
          <p:cNvSpPr/>
          <p:nvPr/>
        </p:nvSpPr>
        <p:spPr>
          <a:xfrm>
            <a:off x="6123101" y="4099795"/>
            <a:ext cx="2026777" cy="33209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ROAD TRAFFIC DENSITY: LOW</a:t>
            </a:r>
          </a:p>
        </p:txBody>
      </p:sp>
      <p:sp>
        <p:nvSpPr>
          <p:cNvPr id="17" name="Rettangolo: Angoli arrotondati 18">
            <a:extLst>
              <a:ext uri="{FF2B5EF4-FFF2-40B4-BE49-F238E27FC236}">
                <a16:creationId xmlns:a16="http://schemas.microsoft.com/office/drawing/2014/main" id="{D8CFC9C8-A373-C3DC-FC5F-B26E6B8A25C0}"/>
              </a:ext>
              <a:ext uri="{C183D7F6-B498-43B3-948B-1728B52AA6E4}">
                <adec:decorative xmlns:adec="http://schemas.microsoft.com/office/drawing/2017/decorative" xmlns="" val="1"/>
              </a:ext>
            </a:extLst>
          </p:cNvPr>
          <p:cNvSpPr/>
          <p:nvPr/>
        </p:nvSpPr>
        <p:spPr>
          <a:xfrm>
            <a:off x="1499966" y="4099794"/>
            <a:ext cx="2026777" cy="33209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ROAD TRAFFIC DENSITY: LOW</a:t>
            </a:r>
          </a:p>
        </p:txBody>
      </p:sp>
      <p:sp>
        <p:nvSpPr>
          <p:cNvPr id="18" name="Rettangolo: Angoli arrotondati 18">
            <a:extLst>
              <a:ext uri="{FF2B5EF4-FFF2-40B4-BE49-F238E27FC236}">
                <a16:creationId xmlns:a16="http://schemas.microsoft.com/office/drawing/2014/main" id="{B08CC796-58D9-9053-32CE-AB7EB8A0BEBC}"/>
              </a:ext>
              <a:ext uri="{C183D7F6-B498-43B3-948B-1728B52AA6E4}">
                <adec:decorative xmlns:adec="http://schemas.microsoft.com/office/drawing/2017/decorative" xmlns="" val="1"/>
              </a:ext>
            </a:extLst>
          </p:cNvPr>
          <p:cNvSpPr/>
          <p:nvPr/>
        </p:nvSpPr>
        <p:spPr>
          <a:xfrm>
            <a:off x="961615" y="4608882"/>
            <a:ext cx="1090477" cy="33209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DISTANZA &lt; 9.3665</a:t>
            </a:r>
          </a:p>
        </p:txBody>
      </p:sp>
      <p:sp>
        <p:nvSpPr>
          <p:cNvPr id="19" name="Rettangolo: Angoli arrotondati 18">
            <a:extLst>
              <a:ext uri="{FF2B5EF4-FFF2-40B4-BE49-F238E27FC236}">
                <a16:creationId xmlns:a16="http://schemas.microsoft.com/office/drawing/2014/main" id="{ED392C1F-F694-8159-70E2-E7C4C8DA7A0F}"/>
              </a:ext>
              <a:ext uri="{C183D7F6-B498-43B3-948B-1728B52AA6E4}">
                <adec:decorative xmlns:adec="http://schemas.microsoft.com/office/drawing/2017/decorative" xmlns="" val="1"/>
              </a:ext>
            </a:extLst>
          </p:cNvPr>
          <p:cNvSpPr/>
          <p:nvPr/>
        </p:nvSpPr>
        <p:spPr>
          <a:xfrm>
            <a:off x="3307455" y="4638862"/>
            <a:ext cx="1249926" cy="251413"/>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FESTIVAL: NO</a:t>
            </a:r>
          </a:p>
        </p:txBody>
      </p:sp>
      <p:sp>
        <p:nvSpPr>
          <p:cNvPr id="20" name="Rettangolo: Angoli arrotondati 18">
            <a:extLst>
              <a:ext uri="{FF2B5EF4-FFF2-40B4-BE49-F238E27FC236}">
                <a16:creationId xmlns:a16="http://schemas.microsoft.com/office/drawing/2014/main" id="{E2A93DCD-CD2B-E417-1DE4-FC606A6D6162}"/>
              </a:ext>
              <a:ext uri="{C183D7F6-B498-43B3-948B-1728B52AA6E4}">
                <adec:decorative xmlns:adec="http://schemas.microsoft.com/office/drawing/2017/decorative" xmlns="" val="1"/>
              </a:ext>
            </a:extLst>
          </p:cNvPr>
          <p:cNvSpPr/>
          <p:nvPr/>
        </p:nvSpPr>
        <p:spPr>
          <a:xfrm>
            <a:off x="4602263" y="4608882"/>
            <a:ext cx="1520838" cy="33209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DELIVERY PERSON AGE &lt;29.5</a:t>
            </a:r>
          </a:p>
        </p:txBody>
      </p:sp>
      <p:sp>
        <p:nvSpPr>
          <p:cNvPr id="21" name="Rettangolo: Angoli arrotondati 18">
            <a:extLst>
              <a:ext uri="{FF2B5EF4-FFF2-40B4-BE49-F238E27FC236}">
                <a16:creationId xmlns:a16="http://schemas.microsoft.com/office/drawing/2014/main" id="{DD90C79E-8CD5-A34C-638F-BF4080AA8EAE}"/>
              </a:ext>
              <a:ext uri="{C183D7F6-B498-43B3-948B-1728B52AA6E4}">
                <adec:decorative xmlns:adec="http://schemas.microsoft.com/office/drawing/2017/decorative" xmlns="" val="1"/>
              </a:ext>
            </a:extLst>
          </p:cNvPr>
          <p:cNvSpPr/>
          <p:nvPr/>
        </p:nvSpPr>
        <p:spPr>
          <a:xfrm>
            <a:off x="7986111" y="4622700"/>
            <a:ext cx="2029207" cy="304455"/>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VEHICLE CONDITION : 1,2</a:t>
            </a:r>
          </a:p>
        </p:txBody>
      </p:sp>
      <p:sp>
        <p:nvSpPr>
          <p:cNvPr id="24" name="Rettangolo: Angoli arrotondati 18">
            <a:extLst>
              <a:ext uri="{FF2B5EF4-FFF2-40B4-BE49-F238E27FC236}">
                <a16:creationId xmlns:a16="http://schemas.microsoft.com/office/drawing/2014/main" id="{1233A8A5-B4D9-A91C-C38F-D0935C974140}"/>
              </a:ext>
              <a:ext uri="{C183D7F6-B498-43B3-948B-1728B52AA6E4}">
                <adec:decorative xmlns:adec="http://schemas.microsoft.com/office/drawing/2017/decorative" xmlns="" val="1"/>
              </a:ext>
            </a:extLst>
          </p:cNvPr>
          <p:cNvSpPr/>
          <p:nvPr/>
        </p:nvSpPr>
        <p:spPr>
          <a:xfrm>
            <a:off x="9994586" y="5162938"/>
            <a:ext cx="1474651" cy="209113"/>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DISTANZA &lt;9.82</a:t>
            </a:r>
          </a:p>
        </p:txBody>
      </p:sp>
      <p:sp>
        <p:nvSpPr>
          <p:cNvPr id="25" name="Rettangolo: Angoli arrotondati 18">
            <a:extLst>
              <a:ext uri="{FF2B5EF4-FFF2-40B4-BE49-F238E27FC236}">
                <a16:creationId xmlns:a16="http://schemas.microsoft.com/office/drawing/2014/main" id="{26D21E40-CF2D-69A0-1DEB-F6EB20AACD4D}"/>
              </a:ext>
              <a:ext uri="{C183D7F6-B498-43B3-948B-1728B52AA6E4}">
                <adec:decorative xmlns:adec="http://schemas.microsoft.com/office/drawing/2017/decorative" xmlns="" val="1"/>
              </a:ext>
            </a:extLst>
          </p:cNvPr>
          <p:cNvSpPr/>
          <p:nvPr/>
        </p:nvSpPr>
        <p:spPr>
          <a:xfrm>
            <a:off x="6390284" y="5098601"/>
            <a:ext cx="1834544" cy="316013"/>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WEATHER CONDITION: SUNNY</a:t>
            </a:r>
          </a:p>
        </p:txBody>
      </p:sp>
      <p:sp>
        <p:nvSpPr>
          <p:cNvPr id="26" name="Rettangolo: Angoli arrotondati 18">
            <a:extLst>
              <a:ext uri="{FF2B5EF4-FFF2-40B4-BE49-F238E27FC236}">
                <a16:creationId xmlns:a16="http://schemas.microsoft.com/office/drawing/2014/main" id="{710FEAB4-3EC3-4C09-5568-C584450421F7}"/>
              </a:ext>
              <a:ext uri="{C183D7F6-B498-43B3-948B-1728B52AA6E4}">
                <adec:decorative xmlns:adec="http://schemas.microsoft.com/office/drawing/2017/decorative" xmlns="" val="1"/>
              </a:ext>
            </a:extLst>
          </p:cNvPr>
          <p:cNvSpPr/>
          <p:nvPr/>
        </p:nvSpPr>
        <p:spPr>
          <a:xfrm>
            <a:off x="5300500" y="5076475"/>
            <a:ext cx="1053054" cy="379738"/>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VEHIC. COND:1,2,</a:t>
            </a:r>
          </a:p>
        </p:txBody>
      </p:sp>
      <p:sp>
        <p:nvSpPr>
          <p:cNvPr id="27" name="Rettangolo: Angoli arrotondati 18">
            <a:extLst>
              <a:ext uri="{FF2B5EF4-FFF2-40B4-BE49-F238E27FC236}">
                <a16:creationId xmlns:a16="http://schemas.microsoft.com/office/drawing/2014/main" id="{B884DBE3-C847-D843-BD51-0F9DDE235695}"/>
              </a:ext>
              <a:ext uri="{C183D7F6-B498-43B3-948B-1728B52AA6E4}">
                <adec:decorative xmlns:adec="http://schemas.microsoft.com/office/drawing/2017/decorative" xmlns="" val="1"/>
              </a:ext>
            </a:extLst>
          </p:cNvPr>
          <p:cNvSpPr/>
          <p:nvPr/>
        </p:nvSpPr>
        <p:spPr>
          <a:xfrm>
            <a:off x="4406461" y="5105154"/>
            <a:ext cx="875445" cy="336779"/>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DIST. &lt;10.2765</a:t>
            </a:r>
          </a:p>
        </p:txBody>
      </p:sp>
      <p:sp>
        <p:nvSpPr>
          <p:cNvPr id="29" name="Rettangolo: Angoli arrotondati 18">
            <a:extLst>
              <a:ext uri="{FF2B5EF4-FFF2-40B4-BE49-F238E27FC236}">
                <a16:creationId xmlns:a16="http://schemas.microsoft.com/office/drawing/2014/main" id="{6C7BC739-FD40-8044-4BD3-17FC368CCCBE}"/>
              </a:ext>
              <a:ext uri="{C183D7F6-B498-43B3-948B-1728B52AA6E4}">
                <adec:decorative xmlns:adec="http://schemas.microsoft.com/office/drawing/2017/decorative" xmlns="" val="1"/>
              </a:ext>
            </a:extLst>
          </p:cNvPr>
          <p:cNvSpPr/>
          <p:nvPr/>
        </p:nvSpPr>
        <p:spPr>
          <a:xfrm>
            <a:off x="1483563" y="5117970"/>
            <a:ext cx="957972" cy="284469"/>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100" b="1">
                <a:solidFill>
                  <a:schemeClr val="bg1"/>
                </a:solidFill>
                <a:latin typeface="+mj-lt"/>
              </a:rPr>
              <a:t>FESTIVAL: NO</a:t>
            </a:r>
          </a:p>
        </p:txBody>
      </p:sp>
      <p:sp>
        <p:nvSpPr>
          <p:cNvPr id="30" name="Rettangolo: Angoli arrotondati 18">
            <a:extLst>
              <a:ext uri="{FF2B5EF4-FFF2-40B4-BE49-F238E27FC236}">
                <a16:creationId xmlns:a16="http://schemas.microsoft.com/office/drawing/2014/main" id="{0D847ACC-616B-192E-1152-270A6AFA1502}"/>
              </a:ext>
              <a:ext uri="{C183D7F6-B498-43B3-948B-1728B52AA6E4}">
                <adec:decorative xmlns:adec="http://schemas.microsoft.com/office/drawing/2017/decorative" xmlns="" val="1"/>
              </a:ext>
            </a:extLst>
          </p:cNvPr>
          <p:cNvSpPr/>
          <p:nvPr/>
        </p:nvSpPr>
        <p:spPr>
          <a:xfrm>
            <a:off x="513672" y="5098601"/>
            <a:ext cx="1000564" cy="35761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900" b="1">
                <a:solidFill>
                  <a:schemeClr val="bg1"/>
                </a:solidFill>
                <a:latin typeface="+mj-lt"/>
              </a:rPr>
              <a:t>DEL. PERS. AGE. &lt;29.5</a:t>
            </a:r>
          </a:p>
        </p:txBody>
      </p:sp>
      <p:sp>
        <p:nvSpPr>
          <p:cNvPr id="31" name="Rettangolo: Angoli arrotondati 18">
            <a:extLst>
              <a:ext uri="{FF2B5EF4-FFF2-40B4-BE49-F238E27FC236}">
                <a16:creationId xmlns:a16="http://schemas.microsoft.com/office/drawing/2014/main" id="{B4AE362A-4460-0DE5-3599-896B8BFA7ADE}"/>
              </a:ext>
              <a:ext uri="{C183D7F6-B498-43B3-948B-1728B52AA6E4}">
                <adec:decorative xmlns:adec="http://schemas.microsoft.com/office/drawing/2017/decorative" xmlns="" val="1"/>
              </a:ext>
            </a:extLst>
          </p:cNvPr>
          <p:cNvSpPr/>
          <p:nvPr/>
        </p:nvSpPr>
        <p:spPr>
          <a:xfrm>
            <a:off x="3777891" y="5046495"/>
            <a:ext cx="672225" cy="409718"/>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900" b="1">
                <a:solidFill>
                  <a:schemeClr val="bg1"/>
                </a:solidFill>
                <a:latin typeface="+mj-lt"/>
              </a:rPr>
              <a:t>VEHICCOND:1,2,</a:t>
            </a:r>
          </a:p>
        </p:txBody>
      </p:sp>
      <p:sp>
        <p:nvSpPr>
          <p:cNvPr id="32" name="Rettangolo: Angoli arrotondati 18">
            <a:extLst>
              <a:ext uri="{FF2B5EF4-FFF2-40B4-BE49-F238E27FC236}">
                <a16:creationId xmlns:a16="http://schemas.microsoft.com/office/drawing/2014/main" id="{27823CA0-7BE2-BF98-7D7E-4C51EB4DF7B0}"/>
              </a:ext>
              <a:ext uri="{C183D7F6-B498-43B3-948B-1728B52AA6E4}">
                <adec:decorative xmlns:adec="http://schemas.microsoft.com/office/drawing/2017/decorative" xmlns="" val="1"/>
              </a:ext>
            </a:extLst>
          </p:cNvPr>
          <p:cNvSpPr/>
          <p:nvPr/>
        </p:nvSpPr>
        <p:spPr>
          <a:xfrm>
            <a:off x="2531047" y="5114372"/>
            <a:ext cx="1256383" cy="284470"/>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900" b="1">
                <a:solidFill>
                  <a:schemeClr val="bg1"/>
                </a:solidFill>
                <a:latin typeface="+mj-lt"/>
              </a:rPr>
              <a:t>CITY: METROP. URB</a:t>
            </a:r>
          </a:p>
        </p:txBody>
      </p:sp>
      <p:cxnSp>
        <p:nvCxnSpPr>
          <p:cNvPr id="36" name="Connettore diritto 35">
            <a:extLst>
              <a:ext uri="{FF2B5EF4-FFF2-40B4-BE49-F238E27FC236}">
                <a16:creationId xmlns:a16="http://schemas.microsoft.com/office/drawing/2014/main" id="{EBDD26C8-4FFD-4432-81D0-73AAB161CE4B}"/>
              </a:ext>
            </a:extLst>
          </p:cNvPr>
          <p:cNvCxnSpPr>
            <a:cxnSpLocks/>
          </p:cNvCxnSpPr>
          <p:nvPr/>
        </p:nvCxnSpPr>
        <p:spPr>
          <a:xfrm flipH="1">
            <a:off x="6408743" y="1133325"/>
            <a:ext cx="1223591" cy="2029111"/>
          </a:xfrm>
          <a:prstGeom prst="line">
            <a:avLst/>
          </a:prstGeom>
          <a:ln w="57150">
            <a:solidFill>
              <a:srgbClr val="0D8295"/>
            </a:solidFill>
          </a:ln>
        </p:spPr>
        <p:style>
          <a:lnRef idx="1">
            <a:schemeClr val="accent1"/>
          </a:lnRef>
          <a:fillRef idx="0">
            <a:schemeClr val="accent1"/>
          </a:fillRef>
          <a:effectRef idx="0">
            <a:schemeClr val="accent1"/>
          </a:effectRef>
          <a:fontRef idx="minor">
            <a:schemeClr val="tx1"/>
          </a:fontRef>
        </p:style>
      </p:cxnSp>
      <p:cxnSp>
        <p:nvCxnSpPr>
          <p:cNvPr id="38" name="Connettore diritto 37">
            <a:extLst>
              <a:ext uri="{FF2B5EF4-FFF2-40B4-BE49-F238E27FC236}">
                <a16:creationId xmlns:a16="http://schemas.microsoft.com/office/drawing/2014/main" id="{313A5E1A-095F-227B-1B47-12684779C68B}"/>
              </a:ext>
            </a:extLst>
          </p:cNvPr>
          <p:cNvCxnSpPr>
            <a:cxnSpLocks/>
          </p:cNvCxnSpPr>
          <p:nvPr/>
        </p:nvCxnSpPr>
        <p:spPr>
          <a:xfrm>
            <a:off x="7632334" y="1133325"/>
            <a:ext cx="592494" cy="2029111"/>
          </a:xfrm>
          <a:prstGeom prst="line">
            <a:avLst/>
          </a:prstGeom>
          <a:ln w="57150">
            <a:solidFill>
              <a:srgbClr val="0D8295"/>
            </a:solidFill>
          </a:ln>
        </p:spPr>
        <p:style>
          <a:lnRef idx="1">
            <a:schemeClr val="accent1"/>
          </a:lnRef>
          <a:fillRef idx="0">
            <a:schemeClr val="accent1"/>
          </a:fillRef>
          <a:effectRef idx="0">
            <a:schemeClr val="accent1"/>
          </a:effectRef>
          <a:fontRef idx="minor">
            <a:schemeClr val="tx1"/>
          </a:fontRef>
        </p:style>
      </p:cxnSp>
      <p:sp>
        <p:nvSpPr>
          <p:cNvPr id="34" name="CasellaDiTesto 33">
            <a:extLst>
              <a:ext uri="{FF2B5EF4-FFF2-40B4-BE49-F238E27FC236}">
                <a16:creationId xmlns:a16="http://schemas.microsoft.com/office/drawing/2014/main" id="{2719370D-E5E4-6769-7E9D-6961A59B722F}"/>
              </a:ext>
            </a:extLst>
          </p:cNvPr>
          <p:cNvSpPr txBox="1"/>
          <p:nvPr/>
        </p:nvSpPr>
        <p:spPr>
          <a:xfrm>
            <a:off x="443228" y="2366286"/>
            <a:ext cx="4703497" cy="707886"/>
          </a:xfrm>
          <a:prstGeom prst="rect">
            <a:avLst/>
          </a:prstGeom>
          <a:noFill/>
        </p:spPr>
        <p:txBody>
          <a:bodyPr wrap="square" rtlCol="0">
            <a:spAutoFit/>
          </a:bodyPr>
          <a:lstStyle/>
          <a:p>
            <a:pPr marL="285750" indent="-285750">
              <a:buFont typeface="Arial" panose="020B0604020202020204" pitchFamily="34" charset="0"/>
              <a:buChar char="•"/>
            </a:pPr>
            <a:r>
              <a:rPr lang="it-IT" sz="2000"/>
              <a:t>Le interazioni sono molto importanti.</a:t>
            </a:r>
          </a:p>
          <a:p>
            <a:pPr marL="285750" indent="-285750">
              <a:buFont typeface="Arial" panose="020B0604020202020204" pitchFamily="34" charset="0"/>
              <a:buChar char="•"/>
            </a:pPr>
            <a:r>
              <a:rPr lang="it-IT" sz="2000"/>
              <a:t>Poco interpretabile</a:t>
            </a:r>
          </a:p>
        </p:txBody>
      </p:sp>
    </p:spTree>
    <p:extLst>
      <p:ext uri="{BB962C8B-B14F-4D97-AF65-F5344CB8AC3E}">
        <p14:creationId xmlns:p14="http://schemas.microsoft.com/office/powerpoint/2010/main" val="39579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fltVal val="0"/>
                                          </p:val>
                                        </p:tav>
                                        <p:tav tm="100000">
                                          <p:val>
                                            <p:strVal val="#ppt_w"/>
                                          </p:val>
                                        </p:tav>
                                      </p:tavLst>
                                    </p:anim>
                                    <p:anim calcmode="lin" valueType="num">
                                      <p:cBhvr>
                                        <p:cTn id="53" dur="500" fill="hold"/>
                                        <p:tgtEl>
                                          <p:spTgt spid="24"/>
                                        </p:tgtEl>
                                        <p:attrNameLst>
                                          <p:attrName>ppt_h</p:attrName>
                                        </p:attrNameLst>
                                      </p:cBhvr>
                                      <p:tavLst>
                                        <p:tav tm="0">
                                          <p:val>
                                            <p:fltVal val="0"/>
                                          </p:val>
                                        </p:tav>
                                        <p:tav tm="100000">
                                          <p:val>
                                            <p:strVal val="#ppt_h"/>
                                          </p:val>
                                        </p:tav>
                                      </p:tavLst>
                                    </p:anim>
                                    <p:animEffect transition="in" filter="fade">
                                      <p:cBhvr>
                                        <p:cTn id="54" dur="500"/>
                                        <p:tgtEl>
                                          <p:spTgt spid="2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ppt_w</p:attrName>
                                        </p:attrNameLst>
                                      </p:cBhvr>
                                      <p:tavLst>
                                        <p:tav tm="0">
                                          <p:val>
                                            <p:fltVal val="0"/>
                                          </p:val>
                                        </p:tav>
                                        <p:tav tm="100000">
                                          <p:val>
                                            <p:strVal val="#ppt_w"/>
                                          </p:val>
                                        </p:tav>
                                      </p:tavLst>
                                    </p:anim>
                                    <p:anim calcmode="lin" valueType="num">
                                      <p:cBhvr>
                                        <p:cTn id="63" dur="500" fill="hold"/>
                                        <p:tgtEl>
                                          <p:spTgt spid="26"/>
                                        </p:tgtEl>
                                        <p:attrNameLst>
                                          <p:attrName>ppt_h</p:attrName>
                                        </p:attrNameLst>
                                      </p:cBhvr>
                                      <p:tavLst>
                                        <p:tav tm="0">
                                          <p:val>
                                            <p:fltVal val="0"/>
                                          </p:val>
                                        </p:tav>
                                        <p:tav tm="100000">
                                          <p:val>
                                            <p:strVal val="#ppt_h"/>
                                          </p:val>
                                        </p:tav>
                                      </p:tavLst>
                                    </p:anim>
                                    <p:animEffect transition="in" filter="fade">
                                      <p:cBhvr>
                                        <p:cTn id="64" dur="500"/>
                                        <p:tgtEl>
                                          <p:spTgt spid="2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fltVal val="0"/>
                                          </p:val>
                                        </p:tav>
                                        <p:tav tm="100000">
                                          <p:val>
                                            <p:strVal val="#ppt_w"/>
                                          </p:val>
                                        </p:tav>
                                      </p:tavLst>
                                    </p:anim>
                                    <p:anim calcmode="lin" valueType="num">
                                      <p:cBhvr>
                                        <p:cTn id="73" dur="500" fill="hold"/>
                                        <p:tgtEl>
                                          <p:spTgt spid="29"/>
                                        </p:tgtEl>
                                        <p:attrNameLst>
                                          <p:attrName>ppt_h</p:attrName>
                                        </p:attrNameLst>
                                      </p:cBhvr>
                                      <p:tavLst>
                                        <p:tav tm="0">
                                          <p:val>
                                            <p:fltVal val="0"/>
                                          </p:val>
                                        </p:tav>
                                        <p:tav tm="100000">
                                          <p:val>
                                            <p:strVal val="#ppt_h"/>
                                          </p:val>
                                        </p:tav>
                                      </p:tavLst>
                                    </p:anim>
                                    <p:animEffect transition="in" filter="fade">
                                      <p:cBhvr>
                                        <p:cTn id="74" dur="500"/>
                                        <p:tgtEl>
                                          <p:spTgt spid="29"/>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Effect transition="in" filter="fade">
                                      <p:cBhvr>
                                        <p:cTn id="79" dur="500"/>
                                        <p:tgtEl>
                                          <p:spTgt spid="30"/>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500" fill="hold"/>
                                        <p:tgtEl>
                                          <p:spTgt spid="32"/>
                                        </p:tgtEl>
                                        <p:attrNameLst>
                                          <p:attrName>ppt_w</p:attrName>
                                        </p:attrNameLst>
                                      </p:cBhvr>
                                      <p:tavLst>
                                        <p:tav tm="0">
                                          <p:val>
                                            <p:fltVal val="0"/>
                                          </p:val>
                                        </p:tav>
                                        <p:tav tm="100000">
                                          <p:val>
                                            <p:strVal val="#ppt_w"/>
                                          </p:val>
                                        </p:tav>
                                      </p:tavLst>
                                    </p:anim>
                                    <p:anim calcmode="lin" valueType="num">
                                      <p:cBhvr>
                                        <p:cTn id="88" dur="500" fill="hold"/>
                                        <p:tgtEl>
                                          <p:spTgt spid="32"/>
                                        </p:tgtEl>
                                        <p:attrNameLst>
                                          <p:attrName>ppt_h</p:attrName>
                                        </p:attrNameLst>
                                      </p:cBhvr>
                                      <p:tavLst>
                                        <p:tav tm="0">
                                          <p:val>
                                            <p:fltVal val="0"/>
                                          </p:val>
                                        </p:tav>
                                        <p:tav tm="100000">
                                          <p:val>
                                            <p:strVal val="#ppt_h"/>
                                          </p:val>
                                        </p:tav>
                                      </p:tavLst>
                                    </p:anim>
                                    <p:animEffect transition="in" filter="fade">
                                      <p:cBhvr>
                                        <p:cTn id="8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4" grpId="0" animBg="1"/>
      <p:bldP spid="25" grpId="0" animBg="1"/>
      <p:bldP spid="26" grpId="0" animBg="1"/>
      <p:bldP spid="27" grpId="0" animBg="1"/>
      <p:bldP spid="29" grpId="0" animBg="1"/>
      <p:bldP spid="30" grpId="0" animBg="1"/>
      <p:bldP spid="31" grpId="0" animBg="1"/>
      <p:bldP spid="3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3D82907-E7A7-27A0-CC78-6E8F2DFD801E}"/>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1893BB2F-85AE-2F9F-94A3-501EA803F49F}"/>
              </a:ext>
            </a:extLst>
          </p:cNvPr>
          <p:cNvSpPr>
            <a:spLocks noGrp="1"/>
          </p:cNvSpPr>
          <p:nvPr>
            <p:ph type="sldNum" sz="quarter" idx="12"/>
          </p:nvPr>
        </p:nvSpPr>
        <p:spPr/>
        <p:txBody>
          <a:bodyPr/>
          <a:lstStyle/>
          <a:p>
            <a:pPr rtl="0"/>
            <a:fld id="{06FEDF93-2BFD-41CA-ABC7-B039102F3792}" type="slidenum">
              <a:rPr lang="it-IT" noProof="0" smtClean="0"/>
              <a:t>51</a:t>
            </a:fld>
            <a:endParaRPr lang="it-IT" noProof="0"/>
          </a:p>
        </p:txBody>
      </p:sp>
      <p:cxnSp>
        <p:nvCxnSpPr>
          <p:cNvPr id="4" name="Connettore diritto 3">
            <a:extLst>
              <a:ext uri="{FF2B5EF4-FFF2-40B4-BE49-F238E27FC236}">
                <a16:creationId xmlns:a16="http://schemas.microsoft.com/office/drawing/2014/main" id="{B126E55D-1375-8C43-EC45-9942C86892C0}"/>
              </a:ext>
              <a:ext uri="{C183D7F6-B498-43B3-948B-1728B52AA6E4}">
                <adec:decorative xmlns:adec="http://schemas.microsoft.com/office/drawing/2017/decorative" xmlns="" val="1"/>
              </a:ext>
            </a:extLst>
          </p:cNvPr>
          <p:cNvCxnSpPr>
            <a:cxnSpLocks/>
          </p:cNvCxnSpPr>
          <p:nvPr/>
        </p:nvCxnSpPr>
        <p:spPr>
          <a:xfrm>
            <a:off x="8153400" y="4847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BB69DDD8-A5F3-4FE1-60C9-5B6376A20B25}"/>
              </a:ext>
            </a:extLst>
          </p:cNvPr>
          <p:cNvSpPr txBox="1">
            <a:spLocks/>
          </p:cNvSpPr>
          <p:nvPr/>
        </p:nvSpPr>
        <p:spPr>
          <a:xfrm>
            <a:off x="173484" y="9196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err="1">
                <a:solidFill>
                  <a:schemeClr val="tx1">
                    <a:lumMod val="75000"/>
                    <a:lumOff val="25000"/>
                  </a:schemeClr>
                </a:solidFill>
              </a:rPr>
              <a:t>Gradient</a:t>
            </a:r>
            <a:r>
              <a:rPr lang="it-IT" sz="2800" b="1">
                <a:solidFill>
                  <a:schemeClr val="tx1">
                    <a:lumMod val="75000"/>
                    <a:lumOff val="25000"/>
                  </a:schemeClr>
                </a:solidFill>
              </a:rPr>
              <a:t> </a:t>
            </a:r>
            <a:r>
              <a:rPr lang="it-IT" sz="2800" b="1" err="1">
                <a:solidFill>
                  <a:schemeClr val="tx1">
                    <a:lumMod val="75000"/>
                    <a:lumOff val="25000"/>
                  </a:schemeClr>
                </a:solidFill>
              </a:rPr>
              <a:t>Boosting</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122ECDDB-22F9-49E2-6CAF-569BD233AD55}"/>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706B5066-6F06-6B89-FCBA-585E84F66EDE}"/>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E8B1F614-7AA5-C7ED-8921-9FFA733C15D1}"/>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86353DA9-932A-7A81-3407-AA192C484B3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pic>
        <p:nvPicPr>
          <p:cNvPr id="11" name="Immagine 10" descr="Immagine che contiene testo, schermata, Diagramma, diagramma&#10;&#10;Descrizione generata automaticamente">
            <a:extLst>
              <a:ext uri="{FF2B5EF4-FFF2-40B4-BE49-F238E27FC236}">
                <a16:creationId xmlns:a16="http://schemas.microsoft.com/office/drawing/2014/main" id="{24C103C5-44D4-7740-DECE-842A178B4374}"/>
              </a:ext>
            </a:extLst>
          </p:cNvPr>
          <p:cNvPicPr>
            <a:picLocks noChangeAspect="1"/>
          </p:cNvPicPr>
          <p:nvPr/>
        </p:nvPicPr>
        <p:blipFill rotWithShape="1">
          <a:blip r:embed="rId4">
            <a:extLst>
              <a:ext uri="{28A0092B-C50C-407E-A947-70E740481C1C}">
                <a14:useLocalDpi xmlns:a14="http://schemas.microsoft.com/office/drawing/2010/main" val="0"/>
              </a:ext>
            </a:extLst>
          </a:blip>
          <a:srcRect l="3210"/>
          <a:stretch/>
        </p:blipFill>
        <p:spPr>
          <a:xfrm>
            <a:off x="4037482" y="774679"/>
            <a:ext cx="7960467" cy="5461041"/>
          </a:xfrm>
          <a:prstGeom prst="rect">
            <a:avLst/>
          </a:prstGeom>
        </p:spPr>
      </p:pic>
      <p:sp>
        <p:nvSpPr>
          <p:cNvPr id="12" name="Elaborazione 11">
            <a:extLst>
              <a:ext uri="{FF2B5EF4-FFF2-40B4-BE49-F238E27FC236}">
                <a16:creationId xmlns:a16="http://schemas.microsoft.com/office/drawing/2014/main" id="{8A723A8C-9DF7-4C95-9056-F5DBA2DE7255}"/>
              </a:ext>
            </a:extLst>
          </p:cNvPr>
          <p:cNvSpPr/>
          <p:nvPr/>
        </p:nvSpPr>
        <p:spPr>
          <a:xfrm>
            <a:off x="6356997" y="5992043"/>
            <a:ext cx="1966619" cy="199972"/>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a:solidFill>
                  <a:schemeClr val="tx1">
                    <a:lumMod val="85000"/>
                    <a:lumOff val="15000"/>
                  </a:schemeClr>
                </a:solidFill>
              </a:rPr>
              <a:t>Numero di Alberi</a:t>
            </a:r>
          </a:p>
        </p:txBody>
      </p:sp>
      <p:sp>
        <p:nvSpPr>
          <p:cNvPr id="13" name="Elaborazione 12">
            <a:extLst>
              <a:ext uri="{FF2B5EF4-FFF2-40B4-BE49-F238E27FC236}">
                <a16:creationId xmlns:a16="http://schemas.microsoft.com/office/drawing/2014/main" id="{E2955C11-13FD-9265-BC87-41F147F5636D}"/>
              </a:ext>
            </a:extLst>
          </p:cNvPr>
          <p:cNvSpPr/>
          <p:nvPr/>
        </p:nvSpPr>
        <p:spPr>
          <a:xfrm>
            <a:off x="10443658" y="2222898"/>
            <a:ext cx="1639957" cy="27657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b="1">
                <a:solidFill>
                  <a:schemeClr val="tx1">
                    <a:lumMod val="85000"/>
                    <a:lumOff val="15000"/>
                  </a:schemeClr>
                </a:solidFill>
              </a:rPr>
              <a:t>Interaction Depth</a:t>
            </a:r>
          </a:p>
        </p:txBody>
      </p:sp>
      <p:sp>
        <p:nvSpPr>
          <p:cNvPr id="14" name="CasellaDiTesto 13">
            <a:extLst>
              <a:ext uri="{FF2B5EF4-FFF2-40B4-BE49-F238E27FC236}">
                <a16:creationId xmlns:a16="http://schemas.microsoft.com/office/drawing/2014/main" id="{BDA57C65-477F-4F56-EC02-201F5AEB70E8}"/>
              </a:ext>
            </a:extLst>
          </p:cNvPr>
          <p:cNvSpPr txBox="1"/>
          <p:nvPr/>
        </p:nvSpPr>
        <p:spPr>
          <a:xfrm>
            <a:off x="387460" y="1181846"/>
            <a:ext cx="3448985" cy="4062651"/>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it-IT" sz="2000"/>
              <a:t>Il numero di alberi che porta un MSE migliore sull’insieme di convalida è 4000.</a:t>
            </a:r>
          </a:p>
          <a:p>
            <a:pPr marL="342900" indent="-342900">
              <a:buFont typeface="Arial" panose="020B0604020202020204" pitchFamily="34" charset="0"/>
              <a:buChar char="•"/>
            </a:pPr>
            <a:r>
              <a:rPr lang="it-IT" sz="2000"/>
              <a:t>Il lambda selezionato è 0.1.</a:t>
            </a:r>
            <a:endParaRPr lang="it-IT" sz="2000">
              <a:cs typeface="Segoe UI Light"/>
            </a:endParaRPr>
          </a:p>
          <a:p>
            <a:pPr marL="342900" indent="-342900">
              <a:buFont typeface="Arial" panose="020B0604020202020204" pitchFamily="34" charset="0"/>
              <a:buChar char="•"/>
            </a:pPr>
            <a:r>
              <a:rPr lang="it-IT" sz="2000"/>
              <a:t>Viene scelta come profondità degli alberi 15.</a:t>
            </a:r>
            <a:endParaRPr lang="it-IT" sz="2000">
              <a:cs typeface="Segoe UI Light"/>
            </a:endParaRPr>
          </a:p>
          <a:p>
            <a:endParaRPr lang="it-IT" sz="2000"/>
          </a:p>
          <a:p>
            <a:r>
              <a:rPr lang="it-IT" sz="2000"/>
              <a:t>È chiaro che per prevedere il tempo di consegna è necessario tenere conto di un alto numero di interazioni</a:t>
            </a:r>
            <a:endParaRPr lang="it-IT" sz="2000">
              <a:latin typeface="MS Shell Dlg 2" panose="020B0604030504040204" pitchFamily="34" charset="0"/>
            </a:endParaRPr>
          </a:p>
          <a:p>
            <a:endParaRPr lang="it-IT"/>
          </a:p>
        </p:txBody>
      </p:sp>
      <p:cxnSp>
        <p:nvCxnSpPr>
          <p:cNvPr id="16" name="Connettore diritto 15">
            <a:extLst>
              <a:ext uri="{FF2B5EF4-FFF2-40B4-BE49-F238E27FC236}">
                <a16:creationId xmlns:a16="http://schemas.microsoft.com/office/drawing/2014/main" id="{9816E7D1-2DE6-3D9C-8537-443DB1FEB9CB}"/>
              </a:ext>
            </a:extLst>
          </p:cNvPr>
          <p:cNvCxnSpPr>
            <a:cxnSpLocks/>
          </p:cNvCxnSpPr>
          <p:nvPr/>
        </p:nvCxnSpPr>
        <p:spPr>
          <a:xfrm>
            <a:off x="9360027" y="3579132"/>
            <a:ext cx="0" cy="213647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1" name="Elemento grafico 20" descr="Stella con riempimento a tinta unita">
            <a:extLst>
              <a:ext uri="{FF2B5EF4-FFF2-40B4-BE49-F238E27FC236}">
                <a16:creationId xmlns:a16="http://schemas.microsoft.com/office/drawing/2014/main" id="{1C2F065B-B095-C041-693E-F4832CBFD53A}"/>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272440" y="5429575"/>
            <a:ext cx="192374" cy="192374"/>
          </a:xfrm>
          <a:prstGeom prst="rect">
            <a:avLst/>
          </a:prstGeom>
        </p:spPr>
      </p:pic>
    </p:spTree>
    <p:extLst>
      <p:ext uri="{BB962C8B-B14F-4D97-AF65-F5344CB8AC3E}">
        <p14:creationId xmlns:p14="http://schemas.microsoft.com/office/powerpoint/2010/main" val="118628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00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20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0CFFAFB-0D5C-789D-91F8-F85DEFDB0988}"/>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2884E74E-AB96-D93E-6EC8-83CFA24E124C}"/>
              </a:ext>
            </a:extLst>
          </p:cNvPr>
          <p:cNvSpPr>
            <a:spLocks noGrp="1"/>
          </p:cNvSpPr>
          <p:nvPr>
            <p:ph type="sldNum" sz="quarter" idx="12"/>
          </p:nvPr>
        </p:nvSpPr>
        <p:spPr/>
        <p:txBody>
          <a:bodyPr/>
          <a:lstStyle/>
          <a:p>
            <a:pPr rtl="0"/>
            <a:fld id="{06FEDF93-2BFD-41CA-ABC7-B039102F3792}" type="slidenum">
              <a:rPr lang="it-IT" noProof="0" dirty="0" smtClean="0"/>
              <a:t>52</a:t>
            </a:fld>
            <a:endParaRPr lang="it-IT" noProof="0"/>
          </a:p>
        </p:txBody>
      </p:sp>
      <p:cxnSp>
        <p:nvCxnSpPr>
          <p:cNvPr id="4" name="Connettore diritto 3">
            <a:extLst>
              <a:ext uri="{FF2B5EF4-FFF2-40B4-BE49-F238E27FC236}">
                <a16:creationId xmlns:a16="http://schemas.microsoft.com/office/drawing/2014/main" id="{F0C61664-88F7-0E84-A38B-B1E2BE7DABF2}"/>
              </a:ext>
              <a:ext uri="{C183D7F6-B498-43B3-948B-1728B52AA6E4}">
                <adec:decorative xmlns:adec="http://schemas.microsoft.com/office/drawing/2017/decorative" xmlns="" val="1"/>
              </a:ext>
            </a:extLst>
          </p:cNvPr>
          <p:cNvCxnSpPr>
            <a:cxnSpLocks/>
          </p:cNvCxnSpPr>
          <p:nvPr/>
        </p:nvCxnSpPr>
        <p:spPr>
          <a:xfrm>
            <a:off x="8153400" y="5228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3473769A-F8BB-5E71-EA3E-75F7C5AD4719}"/>
              </a:ext>
            </a:extLst>
          </p:cNvPr>
          <p:cNvSpPr txBox="1">
            <a:spLocks/>
          </p:cNvSpPr>
          <p:nvPr/>
        </p:nvSpPr>
        <p:spPr>
          <a:xfrm>
            <a:off x="173484" y="9196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err="1">
                <a:solidFill>
                  <a:schemeClr val="tx1">
                    <a:lumMod val="75000"/>
                    <a:lumOff val="25000"/>
                  </a:schemeClr>
                </a:solidFill>
              </a:rPr>
              <a:t>Gradient</a:t>
            </a:r>
            <a:r>
              <a:rPr lang="it-IT" sz="2800" b="1">
                <a:solidFill>
                  <a:schemeClr val="tx1">
                    <a:lumMod val="75000"/>
                    <a:lumOff val="25000"/>
                  </a:schemeClr>
                </a:solidFill>
              </a:rPr>
              <a:t> </a:t>
            </a:r>
            <a:r>
              <a:rPr lang="it-IT" sz="2800" b="1" err="1">
                <a:solidFill>
                  <a:schemeClr val="tx1">
                    <a:lumMod val="75000"/>
                    <a:lumOff val="25000"/>
                  </a:schemeClr>
                </a:solidFill>
              </a:rPr>
              <a:t>Boosting</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400772CA-1BC1-1AB6-3249-9C9E00697AF0}"/>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EBE905DA-9CC1-4CB4-A17C-2CD767C6516A}"/>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03C9C5DE-7D42-7A69-3A76-9D32EC5F9AAB}"/>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161B0DDF-408E-6A58-84D9-D6D21FF67DC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pic>
        <p:nvPicPr>
          <p:cNvPr id="11" name="Immagine 10" descr="Immagine che contiene testo, schermata, linea, Diagramma&#10;&#10;Descrizione generata automaticamente">
            <a:extLst>
              <a:ext uri="{FF2B5EF4-FFF2-40B4-BE49-F238E27FC236}">
                <a16:creationId xmlns:a16="http://schemas.microsoft.com/office/drawing/2014/main" id="{AE327A3A-063A-3E78-7FFA-54EBA9242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178" y="1023614"/>
            <a:ext cx="9375643" cy="5092224"/>
          </a:xfrm>
          <a:prstGeom prst="rect">
            <a:avLst/>
          </a:prstGeom>
        </p:spPr>
      </p:pic>
      <p:grpSp>
        <p:nvGrpSpPr>
          <p:cNvPr id="13" name="Gruppo 12">
            <a:extLst>
              <a:ext uri="{FF2B5EF4-FFF2-40B4-BE49-F238E27FC236}">
                <a16:creationId xmlns:a16="http://schemas.microsoft.com/office/drawing/2014/main" id="{B5DDE6AE-0372-0125-1A9D-522E0594FA38}"/>
              </a:ext>
            </a:extLst>
          </p:cNvPr>
          <p:cNvGrpSpPr/>
          <p:nvPr/>
        </p:nvGrpSpPr>
        <p:grpSpPr>
          <a:xfrm>
            <a:off x="2202375" y="4890150"/>
            <a:ext cx="26640" cy="58680"/>
            <a:chOff x="2202375" y="4890150"/>
            <a:chExt cx="26640" cy="58680"/>
          </a:xfrm>
        </p:grpSpPr>
        <mc:AlternateContent xmlns:mc="http://schemas.openxmlformats.org/markup-compatibility/2006" xmlns:p14="http://schemas.microsoft.com/office/powerpoint/2010/main">
          <mc:Choice Requires="p14">
            <p:contentPart p14:bwMode="auto" r:id="rId5">
              <p14:nvContentPartPr>
                <p14:cNvPr id="10" name="Input penna 9">
                  <a:extLst>
                    <a:ext uri="{FF2B5EF4-FFF2-40B4-BE49-F238E27FC236}">
                      <a16:creationId xmlns:a16="http://schemas.microsoft.com/office/drawing/2014/main" id="{A2B995EF-915C-587A-519D-C21584AE20D5}"/>
                    </a:ext>
                  </a:extLst>
                </p14:cNvPr>
                <p14:cNvContentPartPr/>
                <p14:nvPr/>
              </p14:nvContentPartPr>
              <p14:xfrm>
                <a:off x="2207775" y="4890150"/>
                <a:ext cx="360" cy="360"/>
              </p14:xfrm>
            </p:contentPart>
          </mc:Choice>
          <mc:Fallback xmlns="">
            <p:pic>
              <p:nvPicPr>
                <p:cNvPr id="10" name="Input penna 9">
                  <a:extLst>
                    <a:ext uri="{FF2B5EF4-FFF2-40B4-BE49-F238E27FC236}">
                      <a16:creationId xmlns:a16="http://schemas.microsoft.com/office/drawing/2014/main" id="{A2B995EF-915C-587A-519D-C21584AE20D5}"/>
                    </a:ext>
                  </a:extLst>
                </p:cNvPr>
                <p:cNvPicPr/>
                <p:nvPr/>
              </p:nvPicPr>
              <p:blipFill>
                <a:blip r:embed="rId6"/>
                <a:stretch>
                  <a:fillRect/>
                </a:stretch>
              </p:blipFill>
              <p:spPr>
                <a:xfrm>
                  <a:off x="2198775" y="4881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put penna 11">
                  <a:extLst>
                    <a:ext uri="{FF2B5EF4-FFF2-40B4-BE49-F238E27FC236}">
                      <a16:creationId xmlns:a16="http://schemas.microsoft.com/office/drawing/2014/main" id="{3BB4138E-7EFB-723D-CC98-A764D21CFC71}"/>
                    </a:ext>
                  </a:extLst>
                </p14:cNvPr>
                <p14:cNvContentPartPr/>
                <p14:nvPr/>
              </p14:nvContentPartPr>
              <p14:xfrm>
                <a:off x="2202375" y="4892670"/>
                <a:ext cx="26640" cy="56160"/>
              </p14:xfrm>
            </p:contentPart>
          </mc:Choice>
          <mc:Fallback xmlns="">
            <p:pic>
              <p:nvPicPr>
                <p:cNvPr id="12" name="Input penna 11">
                  <a:extLst>
                    <a:ext uri="{FF2B5EF4-FFF2-40B4-BE49-F238E27FC236}">
                      <a16:creationId xmlns:a16="http://schemas.microsoft.com/office/drawing/2014/main" id="{3BB4138E-7EFB-723D-CC98-A764D21CFC71}"/>
                    </a:ext>
                  </a:extLst>
                </p:cNvPr>
                <p:cNvPicPr/>
                <p:nvPr/>
              </p:nvPicPr>
              <p:blipFill>
                <a:blip r:embed="rId8"/>
                <a:stretch>
                  <a:fillRect/>
                </a:stretch>
              </p:blipFill>
              <p:spPr>
                <a:xfrm>
                  <a:off x="2193375" y="4883727"/>
                  <a:ext cx="44280" cy="73688"/>
                </a:xfrm>
                <a:prstGeom prst="rect">
                  <a:avLst/>
                </a:prstGeom>
              </p:spPr>
            </p:pic>
          </mc:Fallback>
        </mc:AlternateContent>
      </p:grpSp>
    </p:spTree>
    <p:extLst>
      <p:ext uri="{BB962C8B-B14F-4D97-AF65-F5344CB8AC3E}">
        <p14:creationId xmlns:p14="http://schemas.microsoft.com/office/powerpoint/2010/main" val="747760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A489614-0D28-C645-DED7-B0D5D598E78C}"/>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BAE56B0E-CBBB-896F-638D-DAD231A94214}"/>
              </a:ext>
            </a:extLst>
          </p:cNvPr>
          <p:cNvSpPr>
            <a:spLocks noGrp="1"/>
          </p:cNvSpPr>
          <p:nvPr>
            <p:ph type="sldNum" sz="quarter" idx="12"/>
          </p:nvPr>
        </p:nvSpPr>
        <p:spPr/>
        <p:txBody>
          <a:bodyPr/>
          <a:lstStyle/>
          <a:p>
            <a:pPr rtl="0"/>
            <a:fld id="{06FEDF93-2BFD-41CA-ABC7-B039102F3792}" type="slidenum">
              <a:rPr lang="it-IT" noProof="0" dirty="0" smtClean="0"/>
              <a:t>53</a:t>
            </a:fld>
            <a:endParaRPr lang="it-IT" noProof="0"/>
          </a:p>
        </p:txBody>
      </p:sp>
      <p:cxnSp>
        <p:nvCxnSpPr>
          <p:cNvPr id="4" name="Connettore diritto 3">
            <a:extLst>
              <a:ext uri="{FF2B5EF4-FFF2-40B4-BE49-F238E27FC236}">
                <a16:creationId xmlns:a16="http://schemas.microsoft.com/office/drawing/2014/main" id="{9BD360D6-865E-7F5F-8D77-B1AD8030E559}"/>
              </a:ext>
              <a:ext uri="{C183D7F6-B498-43B3-948B-1728B52AA6E4}">
                <adec:decorative xmlns:adec="http://schemas.microsoft.com/office/drawing/2017/decorative" xmlns="" val="1"/>
              </a:ext>
            </a:extLst>
          </p:cNvPr>
          <p:cNvCxnSpPr>
            <a:cxnSpLocks/>
          </p:cNvCxnSpPr>
          <p:nvPr/>
        </p:nvCxnSpPr>
        <p:spPr>
          <a:xfrm>
            <a:off x="8153400" y="5228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F74DB5A6-06F9-8012-EA0C-4CFA06FA79B3}"/>
              </a:ext>
            </a:extLst>
          </p:cNvPr>
          <p:cNvSpPr txBox="1">
            <a:spLocks/>
          </p:cNvSpPr>
          <p:nvPr/>
        </p:nvSpPr>
        <p:spPr>
          <a:xfrm>
            <a:off x="173484" y="9196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err="1">
                <a:solidFill>
                  <a:schemeClr val="tx1">
                    <a:lumMod val="75000"/>
                    <a:lumOff val="25000"/>
                  </a:schemeClr>
                </a:solidFill>
              </a:rPr>
              <a:t>Gradient</a:t>
            </a:r>
            <a:r>
              <a:rPr lang="it-IT" sz="2800" b="1">
                <a:solidFill>
                  <a:schemeClr val="tx1">
                    <a:lumMod val="75000"/>
                    <a:lumOff val="25000"/>
                  </a:schemeClr>
                </a:solidFill>
              </a:rPr>
              <a:t> </a:t>
            </a:r>
            <a:r>
              <a:rPr lang="it-IT" sz="2800" b="1" err="1">
                <a:solidFill>
                  <a:schemeClr val="tx1">
                    <a:lumMod val="75000"/>
                    <a:lumOff val="25000"/>
                  </a:schemeClr>
                </a:solidFill>
              </a:rPr>
              <a:t>Boosting</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5EE20165-CDA0-A14E-942B-933904809215}"/>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173113FD-5393-04D8-76F3-BA1647FA119F}"/>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50CCCB9B-5E47-C491-9626-E18CA40E0CED}"/>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90C8F61E-9644-0D97-13AD-8CF9C5409D9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pic>
        <p:nvPicPr>
          <p:cNvPr id="15" name="Immagine 14" descr="Immagine che contiene testo, diagramma, linea, Diagramma&#10;&#10;Descrizione generata automaticamente">
            <a:extLst>
              <a:ext uri="{FF2B5EF4-FFF2-40B4-BE49-F238E27FC236}">
                <a16:creationId xmlns:a16="http://schemas.microsoft.com/office/drawing/2014/main" id="{CBE49A6A-C9DC-6301-4BFC-3E266513123C}"/>
              </a:ext>
            </a:extLst>
          </p:cNvPr>
          <p:cNvPicPr>
            <a:picLocks noChangeAspect="1"/>
          </p:cNvPicPr>
          <p:nvPr/>
        </p:nvPicPr>
        <p:blipFill rotWithShape="1">
          <a:blip r:embed="rId4">
            <a:extLst>
              <a:ext uri="{28A0092B-C50C-407E-A947-70E740481C1C}">
                <a14:useLocalDpi xmlns:a14="http://schemas.microsoft.com/office/drawing/2010/main" val="0"/>
              </a:ext>
            </a:extLst>
          </a:blip>
          <a:srcRect l="4298" t="5802" r="2685" b="2873"/>
          <a:stretch/>
        </p:blipFill>
        <p:spPr>
          <a:xfrm>
            <a:off x="940964" y="954646"/>
            <a:ext cx="4244887" cy="2716519"/>
          </a:xfrm>
          <a:prstGeom prst="rect">
            <a:avLst/>
          </a:prstGeom>
        </p:spPr>
      </p:pic>
      <p:pic>
        <p:nvPicPr>
          <p:cNvPr id="24" name="Immagine 23" descr="Immagine che contiene testo, schermata, diagramma, linea&#10;&#10;Descrizione generata automaticamente">
            <a:extLst>
              <a:ext uri="{FF2B5EF4-FFF2-40B4-BE49-F238E27FC236}">
                <a16:creationId xmlns:a16="http://schemas.microsoft.com/office/drawing/2014/main" id="{630410F2-6561-6A43-608C-CABA2B1E4D5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730" t="5077" r="13484" b="1778"/>
          <a:stretch/>
        </p:blipFill>
        <p:spPr>
          <a:xfrm>
            <a:off x="6614268" y="3508305"/>
            <a:ext cx="4497106" cy="2716519"/>
          </a:xfrm>
          <a:prstGeom prst="rect">
            <a:avLst/>
          </a:prstGeom>
        </p:spPr>
      </p:pic>
      <p:sp>
        <p:nvSpPr>
          <p:cNvPr id="11" name="Rettangolo: Angoli arrotondati 18">
            <a:extLst>
              <a:ext uri="{FF2B5EF4-FFF2-40B4-BE49-F238E27FC236}">
                <a16:creationId xmlns:a16="http://schemas.microsoft.com/office/drawing/2014/main" id="{114D6A74-38B3-0080-DD26-4CC9AA76F5C3}"/>
              </a:ext>
              <a:ext uri="{C183D7F6-B498-43B3-948B-1728B52AA6E4}">
                <adec:decorative xmlns:adec="http://schemas.microsoft.com/office/drawing/2017/decorative" xmlns="" val="1"/>
              </a:ext>
            </a:extLst>
          </p:cNvPr>
          <p:cNvSpPr/>
          <p:nvPr/>
        </p:nvSpPr>
        <p:spPr>
          <a:xfrm>
            <a:off x="6246920" y="1259619"/>
            <a:ext cx="4864454" cy="1341822"/>
          </a:xfrm>
          <a:prstGeom prst="roundRect">
            <a:avLst>
              <a:gd name="adj" fmla="val 50000"/>
            </a:avLst>
          </a:prstGeom>
          <a:solidFill>
            <a:srgbClr val="35B5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b="1">
                <a:latin typeface="+mj-lt"/>
              </a:rPr>
              <a:t>I fattorini </a:t>
            </a:r>
            <a:r>
              <a:rPr lang="it-IT" sz="1800">
                <a:latin typeface="+mj-lt"/>
              </a:rPr>
              <a:t>con un </a:t>
            </a:r>
            <a:r>
              <a:rPr lang="it-IT" sz="1800" b="1">
                <a:latin typeface="+mj-lt"/>
              </a:rPr>
              <a:t>rating più alto </a:t>
            </a:r>
            <a:r>
              <a:rPr lang="it-IT" sz="1800">
                <a:latin typeface="+mj-lt"/>
              </a:rPr>
              <a:t>sembrano essere quelli che effettuano le consegne con </a:t>
            </a:r>
            <a:r>
              <a:rPr lang="it-IT" sz="1800" b="1">
                <a:latin typeface="+mj-lt"/>
              </a:rPr>
              <a:t>tempi minori</a:t>
            </a:r>
          </a:p>
        </p:txBody>
      </p:sp>
      <p:sp>
        <p:nvSpPr>
          <p:cNvPr id="14" name="Rettangolo: Angoli arrotondati 18">
            <a:extLst>
              <a:ext uri="{FF2B5EF4-FFF2-40B4-BE49-F238E27FC236}">
                <a16:creationId xmlns:a16="http://schemas.microsoft.com/office/drawing/2014/main" id="{34BB9E79-7D99-6AEC-1365-6BBB2AF03490}"/>
              </a:ext>
              <a:ext uri="{C183D7F6-B498-43B3-948B-1728B52AA6E4}">
                <adec:decorative xmlns:adec="http://schemas.microsoft.com/office/drawing/2017/decorative" xmlns="" val="1"/>
              </a:ext>
            </a:extLst>
          </p:cNvPr>
          <p:cNvSpPr/>
          <p:nvPr/>
        </p:nvSpPr>
        <p:spPr>
          <a:xfrm>
            <a:off x="731473" y="3802691"/>
            <a:ext cx="4846260" cy="1961718"/>
          </a:xfrm>
          <a:prstGeom prst="roundRect">
            <a:avLst>
              <a:gd name="adj" fmla="val 50000"/>
            </a:avLst>
          </a:prstGeom>
          <a:solidFill>
            <a:srgbClr val="11A8C1">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a:latin typeface="+mj-lt"/>
              </a:rPr>
              <a:t>Marginalmente sembra che il </a:t>
            </a:r>
            <a:r>
              <a:rPr lang="it-IT" sz="1800" b="1">
                <a:latin typeface="+mj-lt"/>
              </a:rPr>
              <a:t>tempo di consegna </a:t>
            </a:r>
            <a:r>
              <a:rPr lang="it-IT" sz="1800">
                <a:latin typeface="+mj-lt"/>
              </a:rPr>
              <a:t>si </a:t>
            </a:r>
            <a:r>
              <a:rPr lang="it-IT" sz="1800" b="1">
                <a:latin typeface="+mj-lt"/>
              </a:rPr>
              <a:t>alzi</a:t>
            </a:r>
            <a:r>
              <a:rPr lang="it-IT" sz="1800">
                <a:latin typeface="+mj-lt"/>
              </a:rPr>
              <a:t> vertiginosamente </a:t>
            </a:r>
            <a:r>
              <a:rPr lang="it-IT" sz="1800" b="1">
                <a:latin typeface="+mj-lt"/>
              </a:rPr>
              <a:t>nei giorni di nebbia e nuvolosi</a:t>
            </a:r>
            <a:r>
              <a:rPr lang="it-IT" sz="1800">
                <a:latin typeface="+mj-lt"/>
              </a:rPr>
              <a:t>, mentre nei giorni di sole le consegne sono più rapide</a:t>
            </a:r>
          </a:p>
        </p:txBody>
      </p:sp>
    </p:spTree>
    <p:extLst>
      <p:ext uri="{BB962C8B-B14F-4D97-AF65-F5344CB8AC3E}">
        <p14:creationId xmlns:p14="http://schemas.microsoft.com/office/powerpoint/2010/main" val="2863832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0D972A6-F486-C2C3-0FF9-A8AD52B9A21C}"/>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C6E503AF-DA71-4410-5F45-6129ABF2D662}"/>
              </a:ext>
            </a:extLst>
          </p:cNvPr>
          <p:cNvSpPr>
            <a:spLocks noGrp="1"/>
          </p:cNvSpPr>
          <p:nvPr>
            <p:ph type="sldNum" sz="quarter" idx="12"/>
          </p:nvPr>
        </p:nvSpPr>
        <p:spPr/>
        <p:txBody>
          <a:bodyPr/>
          <a:lstStyle/>
          <a:p>
            <a:pPr rtl="0"/>
            <a:fld id="{06FEDF93-2BFD-41CA-ABC7-B039102F3792}" type="slidenum">
              <a:rPr lang="it-IT" noProof="0" dirty="0" smtClean="0"/>
              <a:t>54</a:t>
            </a:fld>
            <a:endParaRPr lang="it-IT" noProof="0"/>
          </a:p>
        </p:txBody>
      </p:sp>
      <p:cxnSp>
        <p:nvCxnSpPr>
          <p:cNvPr id="4" name="Connettore diritto 3">
            <a:extLst>
              <a:ext uri="{FF2B5EF4-FFF2-40B4-BE49-F238E27FC236}">
                <a16:creationId xmlns:a16="http://schemas.microsoft.com/office/drawing/2014/main" id="{2D66EE28-D32A-7763-AD47-EFED1B8C1018}"/>
              </a:ext>
              <a:ext uri="{C183D7F6-B498-43B3-948B-1728B52AA6E4}">
                <adec:decorative xmlns:adec="http://schemas.microsoft.com/office/drawing/2017/decorative" xmlns="" val="1"/>
              </a:ext>
            </a:extLst>
          </p:cNvPr>
          <p:cNvCxnSpPr>
            <a:cxnSpLocks/>
          </p:cNvCxnSpPr>
          <p:nvPr/>
        </p:nvCxnSpPr>
        <p:spPr>
          <a:xfrm>
            <a:off x="8153400" y="5228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FE04F148-BECC-FF34-FF3E-2AC2465D3D61}"/>
              </a:ext>
            </a:extLst>
          </p:cNvPr>
          <p:cNvSpPr txBox="1">
            <a:spLocks/>
          </p:cNvSpPr>
          <p:nvPr/>
        </p:nvSpPr>
        <p:spPr>
          <a:xfrm>
            <a:off x="173484" y="91964"/>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err="1">
                <a:solidFill>
                  <a:schemeClr val="tx1">
                    <a:lumMod val="75000"/>
                    <a:lumOff val="25000"/>
                  </a:schemeClr>
                </a:solidFill>
              </a:rPr>
              <a:t>Gradient</a:t>
            </a:r>
            <a:r>
              <a:rPr lang="it-IT" sz="2800" b="1">
                <a:solidFill>
                  <a:schemeClr val="tx1">
                    <a:lumMod val="75000"/>
                    <a:lumOff val="25000"/>
                  </a:schemeClr>
                </a:solidFill>
              </a:rPr>
              <a:t> </a:t>
            </a:r>
            <a:r>
              <a:rPr lang="it-IT" sz="2800" b="1" err="1">
                <a:solidFill>
                  <a:schemeClr val="tx1">
                    <a:lumMod val="75000"/>
                    <a:lumOff val="25000"/>
                  </a:schemeClr>
                </a:solidFill>
              </a:rPr>
              <a:t>Boosting</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B7909979-E225-3E7A-DD9D-DD92F57093DC}"/>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093621E1-C1D5-8ED2-C1AF-50DD0B8F5C83}"/>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61D41883-6BEB-14C0-2FB3-3D624D20732C}"/>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826C3080-EF33-65C3-26B7-DC8EFD05554B}"/>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grpSp>
        <p:nvGrpSpPr>
          <p:cNvPr id="17" name="Gruppo 16">
            <a:extLst>
              <a:ext uri="{FF2B5EF4-FFF2-40B4-BE49-F238E27FC236}">
                <a16:creationId xmlns:a16="http://schemas.microsoft.com/office/drawing/2014/main" id="{CE993830-791D-B434-525A-76474FA85EE4}"/>
              </a:ext>
            </a:extLst>
          </p:cNvPr>
          <p:cNvGrpSpPr/>
          <p:nvPr/>
        </p:nvGrpSpPr>
        <p:grpSpPr>
          <a:xfrm>
            <a:off x="515798" y="794991"/>
            <a:ext cx="4593950" cy="2994330"/>
            <a:chOff x="1158315" y="3429000"/>
            <a:chExt cx="4593950" cy="2994330"/>
          </a:xfrm>
        </p:grpSpPr>
        <p:pic>
          <p:nvPicPr>
            <p:cNvPr id="18" name="Immagine 17" descr="Immagine che contiene testo, diagramma, linea, Diagramma&#10;&#10;Descrizione generata automaticamente">
              <a:extLst>
                <a:ext uri="{FF2B5EF4-FFF2-40B4-BE49-F238E27FC236}">
                  <a16:creationId xmlns:a16="http://schemas.microsoft.com/office/drawing/2014/main" id="{0BCAB118-8E83-DD27-65BA-0366EFD4D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315" y="3429000"/>
              <a:ext cx="4593950" cy="2994330"/>
            </a:xfrm>
            <a:prstGeom prst="rect">
              <a:avLst/>
            </a:prstGeom>
          </p:spPr>
        </p:pic>
        <p:pic>
          <p:nvPicPr>
            <p:cNvPr id="19" name="Immagine 18" descr="Immagine che contiene testo, diagramma, linea, Diagramma&#10;&#10;Descrizione generata automaticamente">
              <a:extLst>
                <a:ext uri="{FF2B5EF4-FFF2-40B4-BE49-F238E27FC236}">
                  <a16:creationId xmlns:a16="http://schemas.microsoft.com/office/drawing/2014/main" id="{6D0572F3-131B-070A-D1E6-0099BD0964AD}"/>
                </a:ext>
              </a:extLst>
            </p:cNvPr>
            <p:cNvPicPr>
              <a:picLocks noChangeAspect="1"/>
            </p:cNvPicPr>
            <p:nvPr/>
          </p:nvPicPr>
          <p:blipFill rotWithShape="1">
            <a:blip r:embed="rId4">
              <a:extLst>
                <a:ext uri="{28A0092B-C50C-407E-A947-70E740481C1C}">
                  <a14:useLocalDpi xmlns:a14="http://schemas.microsoft.com/office/drawing/2010/main" val="0"/>
                </a:ext>
              </a:extLst>
            </a:blip>
            <a:srcRect l="47581" t="84956" r="51244" b="10061"/>
            <a:stretch/>
          </p:blipFill>
          <p:spPr>
            <a:xfrm>
              <a:off x="2427121" y="5981825"/>
              <a:ext cx="55638" cy="153894"/>
            </a:xfrm>
            <a:prstGeom prst="rect">
              <a:avLst/>
            </a:prstGeom>
          </p:spPr>
        </p:pic>
        <p:pic>
          <p:nvPicPr>
            <p:cNvPr id="20" name="Immagine 19" descr="Immagine che contiene testo, schizzo, bianco e nero, schermata&#10;&#10;Descrizione generata automaticamente">
              <a:extLst>
                <a:ext uri="{FF2B5EF4-FFF2-40B4-BE49-F238E27FC236}">
                  <a16:creationId xmlns:a16="http://schemas.microsoft.com/office/drawing/2014/main" id="{7AAE9510-D05B-615F-E8CA-14D44078D28A}"/>
                </a:ext>
              </a:extLst>
            </p:cNvPr>
            <p:cNvPicPr>
              <a:picLocks noChangeAspect="1"/>
            </p:cNvPicPr>
            <p:nvPr/>
          </p:nvPicPr>
          <p:blipFill rotWithShape="1">
            <a:blip r:embed="rId5">
              <a:extLst>
                <a:ext uri="{28A0092B-C50C-407E-A947-70E740481C1C}">
                  <a14:useLocalDpi xmlns:a14="http://schemas.microsoft.com/office/drawing/2010/main" val="0"/>
                </a:ext>
              </a:extLst>
            </a:blip>
            <a:srcRect l="18183" t="80532" b="11702"/>
            <a:stretch/>
          </p:blipFill>
          <p:spPr>
            <a:xfrm>
              <a:off x="1704420" y="5997599"/>
              <a:ext cx="3873314" cy="140295"/>
            </a:xfrm>
            <a:prstGeom prst="rect">
              <a:avLst/>
            </a:prstGeom>
          </p:spPr>
        </p:pic>
      </p:grpSp>
      <p:pic>
        <p:nvPicPr>
          <p:cNvPr id="38" name="Immagine 37" descr="Immagine che contiene testo, diagramma, Rettangolo, linea&#10;&#10;Descrizione generata automaticamente">
            <a:extLst>
              <a:ext uri="{FF2B5EF4-FFF2-40B4-BE49-F238E27FC236}">
                <a16:creationId xmlns:a16="http://schemas.microsoft.com/office/drawing/2014/main" id="{849C18CD-BFF1-3A4B-F7D8-05FC20B0EAB9}"/>
              </a:ext>
            </a:extLst>
          </p:cNvPr>
          <p:cNvPicPr>
            <a:picLocks noChangeAspect="1"/>
          </p:cNvPicPr>
          <p:nvPr/>
        </p:nvPicPr>
        <p:blipFill rotWithShape="1">
          <a:blip r:embed="rId6">
            <a:extLst>
              <a:ext uri="{28A0092B-C50C-407E-A947-70E740481C1C}">
                <a14:useLocalDpi xmlns:a14="http://schemas.microsoft.com/office/drawing/2010/main" val="0"/>
              </a:ext>
            </a:extLst>
          </a:blip>
          <a:srcRect l="4553" t="5591"/>
          <a:stretch/>
        </p:blipFill>
        <p:spPr>
          <a:xfrm>
            <a:off x="6622409" y="3531433"/>
            <a:ext cx="4427632" cy="2922262"/>
          </a:xfrm>
          <a:prstGeom prst="rect">
            <a:avLst/>
          </a:prstGeom>
        </p:spPr>
      </p:pic>
      <p:sp>
        <p:nvSpPr>
          <p:cNvPr id="10" name="Rettangolo: Angoli arrotondati 18">
            <a:extLst>
              <a:ext uri="{FF2B5EF4-FFF2-40B4-BE49-F238E27FC236}">
                <a16:creationId xmlns:a16="http://schemas.microsoft.com/office/drawing/2014/main" id="{3B717968-36BC-B0F1-AA66-13A44343F440}"/>
              </a:ext>
              <a:ext uri="{C183D7F6-B498-43B3-948B-1728B52AA6E4}">
                <adec:decorative xmlns:adec="http://schemas.microsoft.com/office/drawing/2017/decorative" xmlns="" val="1"/>
              </a:ext>
            </a:extLst>
          </p:cNvPr>
          <p:cNvSpPr/>
          <p:nvPr/>
        </p:nvSpPr>
        <p:spPr>
          <a:xfrm>
            <a:off x="5668968" y="1082534"/>
            <a:ext cx="6007233" cy="2137083"/>
          </a:xfrm>
          <a:prstGeom prst="roundRect">
            <a:avLst>
              <a:gd name="adj" fmla="val 50000"/>
            </a:avLst>
          </a:prstGeom>
          <a:solidFill>
            <a:srgbClr val="35B5CA">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a:latin typeface="+mj-lt"/>
              </a:rPr>
              <a:t>Come è facile aspettarsi i tempi di consegna aumentano per luoghi più lontani.</a:t>
            </a:r>
          </a:p>
          <a:p>
            <a:pPr algn="ctr"/>
            <a:r>
              <a:rPr lang="it-IT" sz="1800">
                <a:latin typeface="+mj-lt"/>
              </a:rPr>
              <a:t>I tempi non sono particolarmente diversi per distanze entro 1km.</a:t>
            </a:r>
          </a:p>
          <a:p>
            <a:pPr algn="ctr"/>
            <a:r>
              <a:rPr lang="it-IT" sz="1800">
                <a:latin typeface="+mj-lt"/>
              </a:rPr>
              <a:t>Aumento vertiginoso per consegne a distanze maggiori di 1Km e ritorno ad uno stallo</a:t>
            </a:r>
          </a:p>
        </p:txBody>
      </p:sp>
      <p:sp>
        <p:nvSpPr>
          <p:cNvPr id="11" name="Rettangolo: Angoli arrotondati 18">
            <a:extLst>
              <a:ext uri="{FF2B5EF4-FFF2-40B4-BE49-F238E27FC236}">
                <a16:creationId xmlns:a16="http://schemas.microsoft.com/office/drawing/2014/main" id="{96656AD0-A285-59BE-677B-672A434CECE5}"/>
              </a:ext>
              <a:ext uri="{C183D7F6-B498-43B3-948B-1728B52AA6E4}">
                <adec:decorative xmlns:adec="http://schemas.microsoft.com/office/drawing/2017/decorative" xmlns="" val="1"/>
              </a:ext>
            </a:extLst>
          </p:cNvPr>
          <p:cNvSpPr/>
          <p:nvPr/>
        </p:nvSpPr>
        <p:spPr>
          <a:xfrm>
            <a:off x="327659" y="3989045"/>
            <a:ext cx="5341310" cy="1597877"/>
          </a:xfrm>
          <a:prstGeom prst="roundRect">
            <a:avLst>
              <a:gd name="adj" fmla="val 50000"/>
            </a:avLst>
          </a:prstGeom>
          <a:solidFill>
            <a:srgbClr val="35B5CA">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800">
                <a:latin typeface="+mj-lt"/>
              </a:rPr>
              <a:t>I fattorini più giovani effettuano consegne più rapide.</a:t>
            </a:r>
          </a:p>
          <a:p>
            <a:pPr algn="ctr"/>
            <a:r>
              <a:rPr lang="it-IT" sz="1800">
                <a:latin typeface="+mj-lt"/>
              </a:rPr>
              <a:t>Dopo i 30 anni i tempi di consegna aumentano di 5 minuti</a:t>
            </a:r>
          </a:p>
        </p:txBody>
      </p:sp>
    </p:spTree>
    <p:extLst>
      <p:ext uri="{BB962C8B-B14F-4D97-AF65-F5344CB8AC3E}">
        <p14:creationId xmlns:p14="http://schemas.microsoft.com/office/powerpoint/2010/main" val="2831946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1F3D6D1-3756-5BC2-E4B8-D3C57D624065}"/>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1B07AC0E-E5FA-E6DF-30AE-B28D3048286E}"/>
              </a:ext>
            </a:extLst>
          </p:cNvPr>
          <p:cNvSpPr>
            <a:spLocks noGrp="1"/>
          </p:cNvSpPr>
          <p:nvPr>
            <p:ph type="sldNum" sz="quarter" idx="12"/>
          </p:nvPr>
        </p:nvSpPr>
        <p:spPr/>
        <p:txBody>
          <a:bodyPr/>
          <a:lstStyle/>
          <a:p>
            <a:pPr rtl="0"/>
            <a:fld id="{06FEDF93-2BFD-41CA-ABC7-B039102F3792}" type="slidenum">
              <a:rPr lang="it-IT" noProof="0" smtClean="0"/>
              <a:t>55</a:t>
            </a:fld>
            <a:endParaRPr lang="it-IT" noProof="0"/>
          </a:p>
        </p:txBody>
      </p:sp>
      <p:cxnSp>
        <p:nvCxnSpPr>
          <p:cNvPr id="4" name="Connettore diritto 3">
            <a:extLst>
              <a:ext uri="{FF2B5EF4-FFF2-40B4-BE49-F238E27FC236}">
                <a16:creationId xmlns:a16="http://schemas.microsoft.com/office/drawing/2014/main" id="{3D60B927-4E3F-4B09-B1F9-1F3A848718C8}"/>
              </a:ext>
              <a:ext uri="{C183D7F6-B498-43B3-948B-1728B52AA6E4}">
                <adec:decorative xmlns:adec="http://schemas.microsoft.com/office/drawing/2017/decorative" xmlns="" val="1"/>
              </a:ext>
            </a:extLst>
          </p:cNvPr>
          <p:cNvCxnSpPr>
            <a:cxnSpLocks/>
          </p:cNvCxnSpPr>
          <p:nvPr/>
        </p:nvCxnSpPr>
        <p:spPr>
          <a:xfrm>
            <a:off x="8842944" y="5228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06592F70-99E2-5100-4FEA-36CE472FCE2E}"/>
              </a:ext>
            </a:extLst>
          </p:cNvPr>
          <p:cNvSpPr txBox="1">
            <a:spLocks/>
          </p:cNvSpPr>
          <p:nvPr/>
        </p:nvSpPr>
        <p:spPr>
          <a:xfrm>
            <a:off x="500602" y="13937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Previsione prima dell’ordine</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DE8EF987-3E1C-E821-0A0C-BA6E8AB93163}"/>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514C03D5-48D6-A9CD-A569-2CD6BA493FD6}"/>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298D642F-9241-94B4-AB26-17A7ADB5981E}"/>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404F9502-FE52-9938-7D81-21787E6433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sp>
        <p:nvSpPr>
          <p:cNvPr id="11" name="CasellaDiTesto 10">
            <a:extLst>
              <a:ext uri="{FF2B5EF4-FFF2-40B4-BE49-F238E27FC236}">
                <a16:creationId xmlns:a16="http://schemas.microsoft.com/office/drawing/2014/main" id="{55117C59-BA8F-BC4D-23B2-0A37BCF82FEF}"/>
              </a:ext>
            </a:extLst>
          </p:cNvPr>
          <p:cNvSpPr txBox="1"/>
          <p:nvPr/>
        </p:nvSpPr>
        <p:spPr>
          <a:xfrm>
            <a:off x="944380" y="942512"/>
            <a:ext cx="10409420" cy="5293757"/>
          </a:xfrm>
          <a:prstGeom prst="rect">
            <a:avLst/>
          </a:prstGeom>
          <a:noFill/>
        </p:spPr>
        <p:txBody>
          <a:bodyPr wrap="square" lIns="91440" tIns="45720" rIns="91440" bIns="45720" rtlCol="0" anchor="t">
            <a:spAutoFit/>
          </a:bodyPr>
          <a:lstStyle/>
          <a:p>
            <a:r>
              <a:rPr lang="it-IT" sz="2000">
                <a:latin typeface="+mj-lt"/>
              </a:rPr>
              <a:t>Le variabili riguardanti il fattorino risultano essere estremamente importanti nella previsione del tempo di consegna.</a:t>
            </a:r>
          </a:p>
          <a:p>
            <a:endParaRPr lang="it-IT" sz="2000">
              <a:latin typeface="+mj-lt"/>
            </a:endParaRPr>
          </a:p>
          <a:p>
            <a:endParaRPr lang="it-IT" sz="2000">
              <a:latin typeface="+mj-lt"/>
            </a:endParaRPr>
          </a:p>
          <a:p>
            <a:endParaRPr lang="it-IT" sz="2000">
              <a:latin typeface="+mj-lt"/>
            </a:endParaRPr>
          </a:p>
          <a:p>
            <a:endParaRPr lang="it-IT" sz="2000">
              <a:latin typeface="+mj-lt"/>
            </a:endParaRPr>
          </a:p>
          <a:p>
            <a:endParaRPr lang="it-IT" sz="2000">
              <a:latin typeface="+mj-lt"/>
            </a:endParaRPr>
          </a:p>
          <a:p>
            <a:r>
              <a:rPr lang="it-IT" sz="2000">
                <a:latin typeface="+mj-lt"/>
              </a:rPr>
              <a:t>La previsione presumibilmente risulterà più approssimativa ma permette all’utente di avere un’idea del </a:t>
            </a:r>
            <a:r>
              <a:rPr lang="it-IT" sz="2000" b="1">
                <a:latin typeface="+mj-lt"/>
              </a:rPr>
              <a:t>tempo di consegna prima di ordinare</a:t>
            </a:r>
            <a:r>
              <a:rPr lang="it-IT" sz="2000">
                <a:latin typeface="+mj-lt"/>
              </a:rPr>
              <a:t>.</a:t>
            </a:r>
          </a:p>
          <a:p>
            <a:r>
              <a:rPr lang="it-IT" sz="2000">
                <a:latin typeface="+mj-lt"/>
              </a:rPr>
              <a:t>Vengono </a:t>
            </a:r>
            <a:r>
              <a:rPr lang="it-IT" sz="2000" b="1">
                <a:latin typeface="+mj-lt"/>
              </a:rPr>
              <a:t>rimosse</a:t>
            </a:r>
            <a:r>
              <a:rPr lang="it-IT" sz="2000">
                <a:latin typeface="+mj-lt"/>
              </a:rPr>
              <a:t> quindi </a:t>
            </a:r>
            <a:r>
              <a:rPr lang="it-IT" sz="2000" b="1">
                <a:latin typeface="+mj-lt"/>
              </a:rPr>
              <a:t>le variabili legate al fattorino</a:t>
            </a:r>
            <a:r>
              <a:rPr lang="it-IT" sz="2000">
                <a:latin typeface="+mj-lt"/>
              </a:rPr>
              <a:t>:</a:t>
            </a:r>
          </a:p>
          <a:p>
            <a:endParaRPr lang="it-IT" sz="2000">
              <a:latin typeface="+mj-lt"/>
            </a:endParaRPr>
          </a:p>
          <a:p>
            <a:pPr marL="1257300" lvl="2" indent="-342900">
              <a:buBlip>
                <a:blip r:embed="rId4">
                  <a:extLst>
                    <a:ext uri="{96DAC541-7B7A-43D3-8B79-37D633B846F1}">
                      <asvg:svgBlip xmlns:asvg="http://schemas.microsoft.com/office/drawing/2016/SVG/main" xmlns="" r:embed="rId5"/>
                    </a:ext>
                  </a:extLst>
                </a:blip>
              </a:buBlip>
            </a:pPr>
            <a:r>
              <a:rPr lang="it-IT" sz="2000">
                <a:latin typeface="+mj-lt"/>
              </a:rPr>
              <a:t>Rating fattorino</a:t>
            </a:r>
          </a:p>
          <a:p>
            <a:pPr marL="1257300" lvl="2" indent="-342900">
              <a:buBlip>
                <a:blip r:embed="rId4">
                  <a:extLst>
                    <a:ext uri="{96DAC541-7B7A-43D3-8B79-37D633B846F1}">
                      <asvg:svgBlip xmlns:asvg="http://schemas.microsoft.com/office/drawing/2016/SVG/main" xmlns="" r:embed="rId5"/>
                    </a:ext>
                  </a:extLst>
                </a:blip>
              </a:buBlip>
            </a:pPr>
            <a:r>
              <a:rPr lang="it-IT" sz="2000">
                <a:latin typeface="+mj-lt"/>
              </a:rPr>
              <a:t>Età fattorino</a:t>
            </a:r>
          </a:p>
          <a:p>
            <a:pPr marL="1257300" lvl="2" indent="-342900">
              <a:buBlip>
                <a:blip r:embed="rId4">
                  <a:extLst>
                    <a:ext uri="{96DAC541-7B7A-43D3-8B79-37D633B846F1}">
                      <asvg:svgBlip xmlns:asvg="http://schemas.microsoft.com/office/drawing/2016/SVG/main" xmlns="" r:embed="rId5"/>
                    </a:ext>
                  </a:extLst>
                </a:blip>
              </a:buBlip>
            </a:pPr>
            <a:r>
              <a:rPr lang="it-IT" sz="2000">
                <a:latin typeface="+mj-lt"/>
              </a:rPr>
              <a:t>Tipo di veicolo</a:t>
            </a:r>
          </a:p>
          <a:p>
            <a:pPr marL="1257300" lvl="2" indent="-342900">
              <a:buBlip>
                <a:blip r:embed="rId4">
                  <a:extLst>
                    <a:ext uri="{96DAC541-7B7A-43D3-8B79-37D633B846F1}">
                      <asvg:svgBlip xmlns:asvg="http://schemas.microsoft.com/office/drawing/2016/SVG/main" xmlns="" r:embed="rId5"/>
                    </a:ext>
                  </a:extLst>
                </a:blip>
              </a:buBlip>
            </a:pPr>
            <a:r>
              <a:rPr lang="it-IT" sz="2000">
                <a:latin typeface="+mj-lt"/>
              </a:rPr>
              <a:t>Condizione veicolo</a:t>
            </a:r>
          </a:p>
          <a:p>
            <a:pPr marL="1257300" lvl="2" indent="-342900">
              <a:buBlip>
                <a:blip r:embed="rId4">
                  <a:extLst>
                    <a:ext uri="{96DAC541-7B7A-43D3-8B79-37D633B846F1}">
                      <asvg:svgBlip xmlns:asvg="http://schemas.microsoft.com/office/drawing/2016/SVG/main" xmlns="" r:embed="rId5"/>
                    </a:ext>
                  </a:extLst>
                </a:blip>
              </a:buBlip>
            </a:pPr>
            <a:r>
              <a:rPr lang="it-IT" sz="2000">
                <a:latin typeface="+mj-lt"/>
              </a:rPr>
              <a:t>Consegne multiple</a:t>
            </a:r>
          </a:p>
          <a:p>
            <a:pPr marL="285750" indent="-285750" algn="ctr">
              <a:buFont typeface="Arial" panose="020B0604020202020204" pitchFamily="34" charset="0"/>
              <a:buChar char="•"/>
            </a:pPr>
            <a:endParaRPr lang="it-IT"/>
          </a:p>
        </p:txBody>
      </p:sp>
      <p:sp>
        <p:nvSpPr>
          <p:cNvPr id="18" name="Rettangolo: Angoli arrotondati 18">
            <a:extLst>
              <a:ext uri="{FF2B5EF4-FFF2-40B4-BE49-F238E27FC236}">
                <a16:creationId xmlns:a16="http://schemas.microsoft.com/office/drawing/2014/main" id="{7E8428E6-1AA5-E009-D4D9-A84A9442E33A}"/>
              </a:ext>
              <a:ext uri="{C183D7F6-B498-43B3-948B-1728B52AA6E4}">
                <adec:decorative xmlns:adec="http://schemas.microsoft.com/office/drawing/2017/decorative" xmlns="" val="1"/>
              </a:ext>
            </a:extLst>
          </p:cNvPr>
          <p:cNvSpPr/>
          <p:nvPr/>
        </p:nvSpPr>
        <p:spPr>
          <a:xfrm>
            <a:off x="1139252" y="1844152"/>
            <a:ext cx="9549984" cy="107929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2000">
                <a:latin typeface="+mj-lt"/>
              </a:rPr>
              <a:t>Oltre alle previsioni già considerate </a:t>
            </a:r>
            <a:r>
              <a:rPr lang="it-IT" sz="2000" b="1">
                <a:latin typeface="+mj-lt"/>
              </a:rPr>
              <a:t>si vuole quindi proporre un modello che preveda il tempo di consegna prima che l'ordine venga assegnato al fattorino</a:t>
            </a:r>
          </a:p>
        </p:txBody>
      </p:sp>
    </p:spTree>
    <p:extLst>
      <p:ext uri="{BB962C8B-B14F-4D97-AF65-F5344CB8AC3E}">
        <p14:creationId xmlns:p14="http://schemas.microsoft.com/office/powerpoint/2010/main" val="1364863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346C1C55-BAB1-40C5-3437-7A1D77F7DAE9}"/>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167DCE86-6EFD-0167-1769-75207F57EA25}"/>
              </a:ext>
            </a:extLst>
          </p:cNvPr>
          <p:cNvSpPr>
            <a:spLocks noGrp="1"/>
          </p:cNvSpPr>
          <p:nvPr>
            <p:ph type="sldNum" sz="quarter" idx="12"/>
          </p:nvPr>
        </p:nvSpPr>
        <p:spPr/>
        <p:txBody>
          <a:bodyPr/>
          <a:lstStyle/>
          <a:p>
            <a:pPr rtl="0"/>
            <a:fld id="{06FEDF93-2BFD-41CA-ABC7-B039102F3792}" type="slidenum">
              <a:rPr lang="it-IT" noProof="0" smtClean="0"/>
              <a:t>56</a:t>
            </a:fld>
            <a:endParaRPr lang="it-IT" noProof="0"/>
          </a:p>
        </p:txBody>
      </p:sp>
      <p:cxnSp>
        <p:nvCxnSpPr>
          <p:cNvPr id="4" name="Connettore diritto 3">
            <a:extLst>
              <a:ext uri="{FF2B5EF4-FFF2-40B4-BE49-F238E27FC236}">
                <a16:creationId xmlns:a16="http://schemas.microsoft.com/office/drawing/2014/main" id="{644ECF79-D2B6-DE81-8BE5-D328FFA34F15}"/>
              </a:ext>
              <a:ext uri="{C183D7F6-B498-43B3-948B-1728B52AA6E4}">
                <adec:decorative xmlns:adec="http://schemas.microsoft.com/office/drawing/2017/decorative" xmlns="" val="1"/>
              </a:ext>
            </a:extLst>
          </p:cNvPr>
          <p:cNvCxnSpPr>
            <a:cxnSpLocks/>
          </p:cNvCxnSpPr>
          <p:nvPr/>
        </p:nvCxnSpPr>
        <p:spPr>
          <a:xfrm>
            <a:off x="8153400" y="5228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87A6865F-D6E9-E6EF-3BCE-34102F145413}"/>
              </a:ext>
            </a:extLst>
          </p:cNvPr>
          <p:cNvSpPr txBox="1">
            <a:spLocks/>
          </p:cNvSpPr>
          <p:nvPr/>
        </p:nvSpPr>
        <p:spPr>
          <a:xfrm>
            <a:off x="173484" y="1669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Confronto tra modelli</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A253ED06-5DEE-ED00-64C7-98194C3208D1}"/>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5EA15EE0-1DD6-667D-DB6D-6D1515F8F1DE}"/>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1359517A-D9E1-7AA5-1651-FDB8E99D49E0}"/>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7CFF35DF-4BB7-47DC-5EA1-A1BA959DEF8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graphicFrame>
        <p:nvGraphicFramePr>
          <p:cNvPr id="10" name="Tabella 10">
            <a:extLst>
              <a:ext uri="{FF2B5EF4-FFF2-40B4-BE49-F238E27FC236}">
                <a16:creationId xmlns:a16="http://schemas.microsoft.com/office/drawing/2014/main" id="{CDF3E552-177A-B35D-8025-478BD7339F87}"/>
              </a:ext>
            </a:extLst>
          </p:cNvPr>
          <p:cNvGraphicFramePr>
            <a:graphicFrameLocks noGrp="1"/>
          </p:cNvGraphicFramePr>
          <p:nvPr>
            <p:extLst>
              <p:ext uri="{D42A27DB-BD31-4B8C-83A1-F6EECF244321}">
                <p14:modId xmlns:p14="http://schemas.microsoft.com/office/powerpoint/2010/main" val="1165784632"/>
              </p:ext>
            </p:extLst>
          </p:nvPr>
        </p:nvGraphicFramePr>
        <p:xfrm>
          <a:off x="1611649" y="1105027"/>
          <a:ext cx="8858469" cy="4678663"/>
        </p:xfrm>
        <a:graphic>
          <a:graphicData uri="http://schemas.openxmlformats.org/drawingml/2006/table">
            <a:tbl>
              <a:tblPr firstRow="1" bandRow="1">
                <a:tableStyleId>{5C22544A-7EE6-4342-B048-85BDC9FD1C3A}</a:tableStyleId>
              </a:tblPr>
              <a:tblGrid>
                <a:gridCol w="2952823">
                  <a:extLst>
                    <a:ext uri="{9D8B030D-6E8A-4147-A177-3AD203B41FA5}">
                      <a16:colId xmlns:a16="http://schemas.microsoft.com/office/drawing/2014/main" val="4294145183"/>
                    </a:ext>
                  </a:extLst>
                </a:gridCol>
                <a:gridCol w="2952823">
                  <a:extLst>
                    <a:ext uri="{9D8B030D-6E8A-4147-A177-3AD203B41FA5}">
                      <a16:colId xmlns:a16="http://schemas.microsoft.com/office/drawing/2014/main" val="2206265121"/>
                    </a:ext>
                  </a:extLst>
                </a:gridCol>
                <a:gridCol w="2952823">
                  <a:extLst>
                    <a:ext uri="{9D8B030D-6E8A-4147-A177-3AD203B41FA5}">
                      <a16:colId xmlns:a16="http://schemas.microsoft.com/office/drawing/2014/main" val="3636761622"/>
                    </a:ext>
                  </a:extLst>
                </a:gridCol>
              </a:tblGrid>
              <a:tr h="425333">
                <a:tc>
                  <a:txBody>
                    <a:bodyPr/>
                    <a:lstStyle/>
                    <a:p>
                      <a:pPr algn="ctr"/>
                      <a:endParaRPr lang="it-IT" b="1">
                        <a:solidFill>
                          <a:schemeClr val="bg1"/>
                        </a:solidFill>
                        <a:latin typeface="+mj-lt"/>
                      </a:endParaRPr>
                    </a:p>
                  </a:txBody>
                  <a:tcPr>
                    <a:solidFill>
                      <a:schemeClr val="bg1"/>
                    </a:solidFill>
                  </a:tcPr>
                </a:tc>
                <a:tc>
                  <a:txBody>
                    <a:bodyPr/>
                    <a:lstStyle/>
                    <a:p>
                      <a:pPr algn="ctr"/>
                      <a:r>
                        <a:rPr lang="it-IT" b="1">
                          <a:solidFill>
                            <a:schemeClr val="bg1"/>
                          </a:solidFill>
                          <a:latin typeface="+mj-lt"/>
                        </a:rPr>
                        <a:t>MSE</a:t>
                      </a:r>
                    </a:p>
                  </a:txBody>
                  <a:tcPr>
                    <a:solidFill>
                      <a:srgbClr val="0D8295"/>
                    </a:solidFill>
                  </a:tcPr>
                </a:tc>
                <a:tc>
                  <a:txBody>
                    <a:bodyPr/>
                    <a:lstStyle/>
                    <a:p>
                      <a:pPr algn="ctr"/>
                      <a:r>
                        <a:rPr lang="it-IT" b="1">
                          <a:solidFill>
                            <a:schemeClr val="bg1"/>
                          </a:solidFill>
                          <a:latin typeface="+mj-lt"/>
                        </a:rPr>
                        <a:t>MAE</a:t>
                      </a:r>
                    </a:p>
                  </a:txBody>
                  <a:tcPr>
                    <a:solidFill>
                      <a:srgbClr val="0D8295"/>
                    </a:solidFill>
                  </a:tcPr>
                </a:tc>
                <a:extLst>
                  <a:ext uri="{0D108BD9-81ED-4DB2-BD59-A6C34878D82A}">
                    <a16:rowId xmlns:a16="http://schemas.microsoft.com/office/drawing/2014/main" val="1543774909"/>
                  </a:ext>
                </a:extLst>
              </a:tr>
              <a:tr h="425333">
                <a:tc>
                  <a:txBody>
                    <a:bodyPr/>
                    <a:lstStyle/>
                    <a:p>
                      <a:pPr algn="ctr"/>
                      <a:r>
                        <a:rPr lang="it-IT" b="1">
                          <a:solidFill>
                            <a:schemeClr val="bg1"/>
                          </a:solidFill>
                          <a:latin typeface="+mj-lt"/>
                        </a:rPr>
                        <a:t>Mod. Lineare</a:t>
                      </a:r>
                    </a:p>
                  </a:txBody>
                  <a:tcPr>
                    <a:solidFill>
                      <a:srgbClr val="258E9F"/>
                    </a:solidFill>
                  </a:tcPr>
                </a:tc>
                <a:tc>
                  <a:txBody>
                    <a:bodyPr/>
                    <a:lstStyle/>
                    <a:p>
                      <a:pPr algn="ctr"/>
                      <a:r>
                        <a:rPr lang="it-IT" b="0">
                          <a:solidFill>
                            <a:srgbClr val="074651"/>
                          </a:solidFill>
                          <a:latin typeface="+mj-lt"/>
                        </a:rPr>
                        <a:t>52.36</a:t>
                      </a:r>
                    </a:p>
                  </a:txBody>
                  <a:tcPr>
                    <a:solidFill>
                      <a:srgbClr val="9ECDD5"/>
                    </a:solidFill>
                  </a:tcPr>
                </a:tc>
                <a:tc>
                  <a:txBody>
                    <a:bodyPr/>
                    <a:lstStyle/>
                    <a:p>
                      <a:pPr algn="ctr"/>
                      <a:r>
                        <a:rPr lang="en-US" b="0">
                          <a:solidFill>
                            <a:srgbClr val="074651"/>
                          </a:solidFill>
                          <a:latin typeface="+mj-lt"/>
                        </a:rPr>
                        <a:t>5</a:t>
                      </a:r>
                      <a:r>
                        <a:rPr lang="it-IT" b="0">
                          <a:solidFill>
                            <a:srgbClr val="074651"/>
                          </a:solidFill>
                          <a:latin typeface="+mj-lt"/>
                        </a:rPr>
                        <a:t>.81</a:t>
                      </a:r>
                    </a:p>
                  </a:txBody>
                  <a:tcPr>
                    <a:solidFill>
                      <a:srgbClr val="9ECDD5"/>
                    </a:solidFill>
                  </a:tcPr>
                </a:tc>
                <a:extLst>
                  <a:ext uri="{0D108BD9-81ED-4DB2-BD59-A6C34878D82A}">
                    <a16:rowId xmlns:a16="http://schemas.microsoft.com/office/drawing/2014/main" val="52152874"/>
                  </a:ext>
                </a:extLst>
              </a:tr>
              <a:tr h="425333">
                <a:tc>
                  <a:txBody>
                    <a:bodyPr/>
                    <a:lstStyle/>
                    <a:p>
                      <a:pPr algn="ctr"/>
                      <a:r>
                        <a:rPr lang="it-IT" b="1">
                          <a:solidFill>
                            <a:schemeClr val="bg1"/>
                          </a:solidFill>
                          <a:latin typeface="+mj-lt"/>
                        </a:rPr>
                        <a:t>Ridge</a:t>
                      </a:r>
                    </a:p>
                  </a:txBody>
                  <a:tcPr>
                    <a:solidFill>
                      <a:srgbClr val="0D8295">
                        <a:alpha val="90000"/>
                      </a:srgbClr>
                    </a:solidFill>
                  </a:tcPr>
                </a:tc>
                <a:tc>
                  <a:txBody>
                    <a:bodyPr/>
                    <a:lstStyle/>
                    <a:p>
                      <a:pPr algn="ctr"/>
                      <a:r>
                        <a:rPr lang="it-IT" b="0">
                          <a:solidFill>
                            <a:srgbClr val="074651"/>
                          </a:solidFill>
                          <a:latin typeface="+mj-lt"/>
                        </a:rPr>
                        <a:t>52.80</a:t>
                      </a:r>
                    </a:p>
                  </a:txBody>
                  <a:tcPr>
                    <a:solidFill>
                      <a:srgbClr val="9ECDD5"/>
                    </a:solidFill>
                  </a:tcPr>
                </a:tc>
                <a:tc>
                  <a:txBody>
                    <a:bodyPr/>
                    <a:lstStyle/>
                    <a:p>
                      <a:pPr algn="ctr"/>
                      <a:r>
                        <a:rPr lang="en-US" b="0">
                          <a:solidFill>
                            <a:srgbClr val="074651"/>
                          </a:solidFill>
                          <a:latin typeface="+mj-lt"/>
                        </a:rPr>
                        <a:t>5.83</a:t>
                      </a:r>
                      <a:endParaRPr lang="it-IT" b="0">
                        <a:solidFill>
                          <a:srgbClr val="074651"/>
                        </a:solidFill>
                        <a:latin typeface="+mj-lt"/>
                      </a:endParaRPr>
                    </a:p>
                  </a:txBody>
                  <a:tcPr>
                    <a:solidFill>
                      <a:srgbClr val="9ECDD5"/>
                    </a:solidFill>
                  </a:tcPr>
                </a:tc>
                <a:extLst>
                  <a:ext uri="{0D108BD9-81ED-4DB2-BD59-A6C34878D82A}">
                    <a16:rowId xmlns:a16="http://schemas.microsoft.com/office/drawing/2014/main" val="164869293"/>
                  </a:ext>
                </a:extLst>
              </a:tr>
              <a:tr h="425333">
                <a:tc>
                  <a:txBody>
                    <a:bodyPr/>
                    <a:lstStyle/>
                    <a:p>
                      <a:pPr algn="ctr"/>
                      <a:r>
                        <a:rPr lang="it-IT" b="1">
                          <a:solidFill>
                            <a:schemeClr val="bg1"/>
                          </a:solidFill>
                          <a:latin typeface="+mj-lt"/>
                        </a:rPr>
                        <a:t>Lasso</a:t>
                      </a:r>
                    </a:p>
                  </a:txBody>
                  <a:tcPr>
                    <a:solidFill>
                      <a:srgbClr val="0D8295">
                        <a:alpha val="90000"/>
                      </a:srgbClr>
                    </a:solidFill>
                  </a:tcPr>
                </a:tc>
                <a:tc>
                  <a:txBody>
                    <a:bodyPr/>
                    <a:lstStyle/>
                    <a:p>
                      <a:pPr algn="ctr"/>
                      <a:r>
                        <a:rPr lang="it-IT" b="0">
                          <a:solidFill>
                            <a:srgbClr val="074651"/>
                          </a:solidFill>
                          <a:latin typeface="+mj-lt"/>
                        </a:rPr>
                        <a:t>52.72</a:t>
                      </a:r>
                    </a:p>
                  </a:txBody>
                  <a:tcPr>
                    <a:solidFill>
                      <a:srgbClr val="9ECDD5"/>
                    </a:solidFill>
                  </a:tcPr>
                </a:tc>
                <a:tc>
                  <a:txBody>
                    <a:bodyPr/>
                    <a:lstStyle/>
                    <a:p>
                      <a:pPr algn="ctr"/>
                      <a:r>
                        <a:rPr lang="en-US" b="0">
                          <a:solidFill>
                            <a:srgbClr val="074651"/>
                          </a:solidFill>
                          <a:latin typeface="+mj-lt"/>
                        </a:rPr>
                        <a:t>5</a:t>
                      </a:r>
                      <a:r>
                        <a:rPr lang="it-IT" b="0">
                          <a:solidFill>
                            <a:srgbClr val="074651"/>
                          </a:solidFill>
                          <a:latin typeface="+mj-lt"/>
                        </a:rPr>
                        <a:t>.82</a:t>
                      </a:r>
                    </a:p>
                  </a:txBody>
                  <a:tcPr>
                    <a:solidFill>
                      <a:srgbClr val="9ECDD5"/>
                    </a:solidFill>
                  </a:tcPr>
                </a:tc>
                <a:extLst>
                  <a:ext uri="{0D108BD9-81ED-4DB2-BD59-A6C34878D82A}">
                    <a16:rowId xmlns:a16="http://schemas.microsoft.com/office/drawing/2014/main" val="2473521709"/>
                  </a:ext>
                </a:extLst>
              </a:tr>
              <a:tr h="425333">
                <a:tc>
                  <a:txBody>
                    <a:bodyPr/>
                    <a:lstStyle/>
                    <a:p>
                      <a:pPr algn="ctr"/>
                      <a:r>
                        <a:rPr lang="it-IT" b="1">
                          <a:solidFill>
                            <a:schemeClr val="bg1"/>
                          </a:solidFill>
                          <a:latin typeface="+mj-lt"/>
                        </a:rPr>
                        <a:t>Ridge con interazioni</a:t>
                      </a:r>
                    </a:p>
                  </a:txBody>
                  <a:tcPr>
                    <a:solidFill>
                      <a:srgbClr val="0D8295">
                        <a:alpha val="90000"/>
                      </a:srgbClr>
                    </a:solidFill>
                  </a:tcPr>
                </a:tc>
                <a:tc>
                  <a:txBody>
                    <a:bodyPr/>
                    <a:lstStyle/>
                    <a:p>
                      <a:pPr algn="ctr"/>
                      <a:r>
                        <a:rPr lang="it-IT" b="0">
                          <a:solidFill>
                            <a:srgbClr val="074651"/>
                          </a:solidFill>
                          <a:latin typeface="+mj-lt"/>
                        </a:rPr>
                        <a:t>45.17</a:t>
                      </a:r>
                    </a:p>
                  </a:txBody>
                  <a:tcPr>
                    <a:solidFill>
                      <a:srgbClr val="9ECDD5"/>
                    </a:solidFill>
                  </a:tcPr>
                </a:tc>
                <a:tc>
                  <a:txBody>
                    <a:bodyPr/>
                    <a:lstStyle/>
                    <a:p>
                      <a:pPr algn="ctr"/>
                      <a:r>
                        <a:rPr lang="en-US" b="0">
                          <a:solidFill>
                            <a:srgbClr val="074651"/>
                          </a:solidFill>
                          <a:latin typeface="+mj-lt"/>
                        </a:rPr>
                        <a:t>5.34</a:t>
                      </a:r>
                      <a:endParaRPr lang="it-IT" b="0">
                        <a:solidFill>
                          <a:srgbClr val="074651"/>
                        </a:solidFill>
                        <a:latin typeface="+mj-lt"/>
                      </a:endParaRPr>
                    </a:p>
                  </a:txBody>
                  <a:tcPr>
                    <a:solidFill>
                      <a:srgbClr val="9ECDD5"/>
                    </a:solidFill>
                  </a:tcPr>
                </a:tc>
                <a:extLst>
                  <a:ext uri="{0D108BD9-81ED-4DB2-BD59-A6C34878D82A}">
                    <a16:rowId xmlns:a16="http://schemas.microsoft.com/office/drawing/2014/main" val="2558983220"/>
                  </a:ext>
                </a:extLst>
              </a:tr>
              <a:tr h="425333">
                <a:tc>
                  <a:txBody>
                    <a:bodyPr/>
                    <a:lstStyle/>
                    <a:p>
                      <a:pPr algn="ctr"/>
                      <a:r>
                        <a:rPr lang="it-IT" b="1">
                          <a:solidFill>
                            <a:schemeClr val="bg1"/>
                          </a:solidFill>
                          <a:latin typeface="+mj-lt"/>
                        </a:rPr>
                        <a:t>Lasso con interazioni</a:t>
                      </a:r>
                    </a:p>
                  </a:txBody>
                  <a:tcPr>
                    <a:solidFill>
                      <a:srgbClr val="0D8295">
                        <a:alpha val="90000"/>
                      </a:srgbClr>
                    </a:solidFill>
                  </a:tcPr>
                </a:tc>
                <a:tc>
                  <a:txBody>
                    <a:bodyPr/>
                    <a:lstStyle/>
                    <a:p>
                      <a:pPr algn="ctr"/>
                      <a:r>
                        <a:rPr lang="it-IT" b="0">
                          <a:solidFill>
                            <a:srgbClr val="074651"/>
                          </a:solidFill>
                          <a:latin typeface="+mj-lt"/>
                        </a:rPr>
                        <a:t>45.23</a:t>
                      </a:r>
                    </a:p>
                  </a:txBody>
                  <a:tcPr>
                    <a:solidFill>
                      <a:srgbClr val="9ECDD5"/>
                    </a:solidFill>
                  </a:tcPr>
                </a:tc>
                <a:tc>
                  <a:txBody>
                    <a:bodyPr/>
                    <a:lstStyle/>
                    <a:p>
                      <a:pPr algn="ctr"/>
                      <a:r>
                        <a:rPr lang="en-US" b="0">
                          <a:solidFill>
                            <a:srgbClr val="074651"/>
                          </a:solidFill>
                          <a:latin typeface="+mj-lt"/>
                        </a:rPr>
                        <a:t>5</a:t>
                      </a:r>
                      <a:r>
                        <a:rPr lang="it-IT" b="0">
                          <a:solidFill>
                            <a:srgbClr val="074651"/>
                          </a:solidFill>
                          <a:latin typeface="+mj-lt"/>
                        </a:rPr>
                        <a:t>.33</a:t>
                      </a:r>
                    </a:p>
                  </a:txBody>
                  <a:tcPr>
                    <a:solidFill>
                      <a:srgbClr val="9ECDD5"/>
                    </a:solidFill>
                  </a:tcPr>
                </a:tc>
                <a:extLst>
                  <a:ext uri="{0D108BD9-81ED-4DB2-BD59-A6C34878D82A}">
                    <a16:rowId xmlns:a16="http://schemas.microsoft.com/office/drawing/2014/main" val="2053992121"/>
                  </a:ext>
                </a:extLst>
              </a:tr>
              <a:tr h="425333">
                <a:tc>
                  <a:txBody>
                    <a:bodyPr/>
                    <a:lstStyle/>
                    <a:p>
                      <a:pPr algn="ctr"/>
                      <a:r>
                        <a:rPr lang="it-IT" b="1">
                          <a:solidFill>
                            <a:schemeClr val="bg1"/>
                          </a:solidFill>
                          <a:latin typeface="+mj-lt"/>
                        </a:rPr>
                        <a:t>GAM</a:t>
                      </a:r>
                    </a:p>
                  </a:txBody>
                  <a:tcPr>
                    <a:solidFill>
                      <a:srgbClr val="0D8295">
                        <a:alpha val="90000"/>
                      </a:srgbClr>
                    </a:solidFill>
                  </a:tcPr>
                </a:tc>
                <a:tc>
                  <a:txBody>
                    <a:bodyPr/>
                    <a:lstStyle/>
                    <a:p>
                      <a:pPr algn="ctr"/>
                      <a:r>
                        <a:rPr lang="it-IT" b="0">
                          <a:solidFill>
                            <a:srgbClr val="074651"/>
                          </a:solidFill>
                          <a:latin typeface="+mj-lt"/>
                        </a:rPr>
                        <a:t>51.10</a:t>
                      </a:r>
                    </a:p>
                  </a:txBody>
                  <a:tcPr>
                    <a:solidFill>
                      <a:srgbClr val="9ECDD5"/>
                    </a:solidFill>
                  </a:tcPr>
                </a:tc>
                <a:tc>
                  <a:txBody>
                    <a:bodyPr/>
                    <a:lstStyle/>
                    <a:p>
                      <a:pPr algn="ctr"/>
                      <a:r>
                        <a:rPr lang="en-US" b="0">
                          <a:solidFill>
                            <a:srgbClr val="074651"/>
                          </a:solidFill>
                          <a:latin typeface="+mj-lt"/>
                        </a:rPr>
                        <a:t>5</a:t>
                      </a:r>
                      <a:r>
                        <a:rPr lang="it-IT" b="0">
                          <a:solidFill>
                            <a:srgbClr val="074651"/>
                          </a:solidFill>
                          <a:latin typeface="+mj-lt"/>
                        </a:rPr>
                        <a:t>.75</a:t>
                      </a:r>
                    </a:p>
                  </a:txBody>
                  <a:tcPr>
                    <a:solidFill>
                      <a:srgbClr val="9ECDD5"/>
                    </a:solidFill>
                  </a:tcPr>
                </a:tc>
                <a:extLst>
                  <a:ext uri="{0D108BD9-81ED-4DB2-BD59-A6C34878D82A}">
                    <a16:rowId xmlns:a16="http://schemas.microsoft.com/office/drawing/2014/main" val="1436508338"/>
                  </a:ext>
                </a:extLst>
              </a:tr>
              <a:tr h="425333">
                <a:tc>
                  <a:txBody>
                    <a:bodyPr/>
                    <a:lstStyle/>
                    <a:p>
                      <a:pPr algn="ctr"/>
                      <a:r>
                        <a:rPr lang="it-IT" b="1">
                          <a:solidFill>
                            <a:schemeClr val="bg1"/>
                          </a:solidFill>
                          <a:latin typeface="+mj-lt"/>
                        </a:rPr>
                        <a:t>Mars</a:t>
                      </a:r>
                    </a:p>
                  </a:txBody>
                  <a:tcPr>
                    <a:solidFill>
                      <a:srgbClr val="0D8295">
                        <a:alpha val="90000"/>
                      </a:srgbClr>
                    </a:solidFill>
                  </a:tcPr>
                </a:tc>
                <a:tc>
                  <a:txBody>
                    <a:bodyPr/>
                    <a:lstStyle/>
                    <a:p>
                      <a:pPr algn="ctr"/>
                      <a:r>
                        <a:rPr lang="it-IT" b="0">
                          <a:solidFill>
                            <a:srgbClr val="074651"/>
                          </a:solidFill>
                          <a:latin typeface="+mj-lt"/>
                        </a:rPr>
                        <a:t>44.04</a:t>
                      </a:r>
                    </a:p>
                  </a:txBody>
                  <a:tcPr>
                    <a:solidFill>
                      <a:srgbClr val="9ECDD5"/>
                    </a:solidFill>
                  </a:tcPr>
                </a:tc>
                <a:tc>
                  <a:txBody>
                    <a:bodyPr/>
                    <a:lstStyle/>
                    <a:p>
                      <a:pPr algn="ctr"/>
                      <a:r>
                        <a:rPr lang="en-US" b="0">
                          <a:solidFill>
                            <a:srgbClr val="074651"/>
                          </a:solidFill>
                          <a:latin typeface="+mj-lt"/>
                        </a:rPr>
                        <a:t>5</a:t>
                      </a:r>
                      <a:r>
                        <a:rPr lang="it-IT" b="0">
                          <a:solidFill>
                            <a:srgbClr val="074651"/>
                          </a:solidFill>
                          <a:latin typeface="+mj-lt"/>
                        </a:rPr>
                        <a:t>.26</a:t>
                      </a:r>
                    </a:p>
                  </a:txBody>
                  <a:tcPr>
                    <a:solidFill>
                      <a:srgbClr val="9ECDD5"/>
                    </a:solidFill>
                  </a:tcPr>
                </a:tc>
                <a:extLst>
                  <a:ext uri="{0D108BD9-81ED-4DB2-BD59-A6C34878D82A}">
                    <a16:rowId xmlns:a16="http://schemas.microsoft.com/office/drawing/2014/main" val="300818587"/>
                  </a:ext>
                </a:extLst>
              </a:tr>
              <a:tr h="425333">
                <a:tc>
                  <a:txBody>
                    <a:bodyPr/>
                    <a:lstStyle/>
                    <a:p>
                      <a:pPr algn="ctr"/>
                      <a:r>
                        <a:rPr lang="it-IT" b="1">
                          <a:solidFill>
                            <a:schemeClr val="bg1"/>
                          </a:solidFill>
                          <a:latin typeface="+mj-lt"/>
                        </a:rPr>
                        <a:t>Albero</a:t>
                      </a:r>
                    </a:p>
                  </a:txBody>
                  <a:tcPr>
                    <a:solidFill>
                      <a:srgbClr val="CB7A09"/>
                    </a:solidFill>
                  </a:tcPr>
                </a:tc>
                <a:tc>
                  <a:txBody>
                    <a:bodyPr/>
                    <a:lstStyle/>
                    <a:p>
                      <a:pPr algn="ctr"/>
                      <a:r>
                        <a:rPr lang="it-IT" b="1">
                          <a:solidFill>
                            <a:srgbClr val="074651"/>
                          </a:solidFill>
                          <a:latin typeface="+mj-lt"/>
                        </a:rPr>
                        <a:t>40.90</a:t>
                      </a:r>
                    </a:p>
                  </a:txBody>
                  <a:tcPr>
                    <a:solidFill>
                      <a:srgbClr val="F59F26"/>
                    </a:solidFill>
                  </a:tcPr>
                </a:tc>
                <a:tc>
                  <a:txBody>
                    <a:bodyPr/>
                    <a:lstStyle/>
                    <a:p>
                      <a:pPr algn="ctr"/>
                      <a:r>
                        <a:rPr lang="en-US" b="1">
                          <a:solidFill>
                            <a:srgbClr val="074651"/>
                          </a:solidFill>
                          <a:latin typeface="+mj-lt"/>
                        </a:rPr>
                        <a:t>5</a:t>
                      </a:r>
                      <a:r>
                        <a:rPr lang="it-IT" b="1">
                          <a:solidFill>
                            <a:srgbClr val="074651"/>
                          </a:solidFill>
                          <a:latin typeface="+mj-lt"/>
                        </a:rPr>
                        <a:t>.03</a:t>
                      </a:r>
                    </a:p>
                  </a:txBody>
                  <a:tcPr>
                    <a:solidFill>
                      <a:srgbClr val="F59F26"/>
                    </a:solidFill>
                  </a:tcPr>
                </a:tc>
                <a:extLst>
                  <a:ext uri="{0D108BD9-81ED-4DB2-BD59-A6C34878D82A}">
                    <a16:rowId xmlns:a16="http://schemas.microsoft.com/office/drawing/2014/main" val="3403080710"/>
                  </a:ext>
                </a:extLst>
              </a:tr>
              <a:tr h="425333">
                <a:tc>
                  <a:txBody>
                    <a:bodyPr/>
                    <a:lstStyle/>
                    <a:p>
                      <a:pPr algn="ctr"/>
                      <a:r>
                        <a:rPr lang="it-IT" b="1">
                          <a:solidFill>
                            <a:schemeClr val="bg1"/>
                          </a:solidFill>
                          <a:latin typeface="+mj-lt"/>
                        </a:rPr>
                        <a:t>Random </a:t>
                      </a:r>
                      <a:r>
                        <a:rPr lang="it-IT" b="1" err="1">
                          <a:solidFill>
                            <a:schemeClr val="bg1"/>
                          </a:solidFill>
                          <a:latin typeface="+mj-lt"/>
                        </a:rPr>
                        <a:t>Forest</a:t>
                      </a:r>
                      <a:endParaRPr lang="it-IT" b="1">
                        <a:solidFill>
                          <a:schemeClr val="bg1"/>
                        </a:solidFill>
                        <a:latin typeface="+mj-lt"/>
                      </a:endParaRPr>
                    </a:p>
                  </a:txBody>
                  <a:tcPr>
                    <a:solidFill>
                      <a:srgbClr val="0D8295">
                        <a:alpha val="90000"/>
                      </a:srgbClr>
                    </a:solidFill>
                  </a:tcPr>
                </a:tc>
                <a:tc>
                  <a:txBody>
                    <a:bodyPr/>
                    <a:lstStyle/>
                    <a:p>
                      <a:pPr algn="ctr"/>
                      <a:r>
                        <a:rPr lang="it-IT" b="0">
                          <a:solidFill>
                            <a:srgbClr val="074651"/>
                          </a:solidFill>
                          <a:latin typeface="+mj-lt"/>
                        </a:rPr>
                        <a:t>43.88</a:t>
                      </a:r>
                    </a:p>
                  </a:txBody>
                  <a:tcPr>
                    <a:solidFill>
                      <a:srgbClr val="9ECDD5"/>
                    </a:solidFill>
                  </a:tcPr>
                </a:tc>
                <a:tc>
                  <a:txBody>
                    <a:bodyPr/>
                    <a:lstStyle/>
                    <a:p>
                      <a:pPr algn="ctr"/>
                      <a:r>
                        <a:rPr lang="en-US" b="0">
                          <a:solidFill>
                            <a:srgbClr val="074651"/>
                          </a:solidFill>
                          <a:latin typeface="+mj-lt"/>
                        </a:rPr>
                        <a:t>5</a:t>
                      </a:r>
                      <a:r>
                        <a:rPr lang="it-IT" b="0">
                          <a:solidFill>
                            <a:srgbClr val="074651"/>
                          </a:solidFill>
                          <a:latin typeface="+mj-lt"/>
                        </a:rPr>
                        <a:t>.19</a:t>
                      </a:r>
                    </a:p>
                  </a:txBody>
                  <a:tcPr>
                    <a:solidFill>
                      <a:srgbClr val="9ECDD5"/>
                    </a:solidFill>
                  </a:tcPr>
                </a:tc>
                <a:extLst>
                  <a:ext uri="{0D108BD9-81ED-4DB2-BD59-A6C34878D82A}">
                    <a16:rowId xmlns:a16="http://schemas.microsoft.com/office/drawing/2014/main" val="1363798714"/>
                  </a:ext>
                </a:extLst>
              </a:tr>
              <a:tr h="425333">
                <a:tc>
                  <a:txBody>
                    <a:bodyPr/>
                    <a:lstStyle/>
                    <a:p>
                      <a:pPr algn="ctr"/>
                      <a:r>
                        <a:rPr lang="it-IT" b="1">
                          <a:solidFill>
                            <a:schemeClr val="bg1"/>
                          </a:solidFill>
                          <a:latin typeface="+mj-lt"/>
                        </a:rPr>
                        <a:t>Gradient Boosting</a:t>
                      </a:r>
                      <a:endParaRPr lang="it-IT" b="1" err="1">
                        <a:solidFill>
                          <a:schemeClr val="bg1"/>
                        </a:solidFill>
                        <a:latin typeface="+mj-lt"/>
                      </a:endParaRPr>
                    </a:p>
                  </a:txBody>
                  <a:tcPr>
                    <a:solidFill>
                      <a:srgbClr val="CB7A09">
                        <a:alpha val="85000"/>
                      </a:srgbClr>
                    </a:solidFill>
                  </a:tcPr>
                </a:tc>
                <a:tc>
                  <a:txBody>
                    <a:bodyPr/>
                    <a:lstStyle/>
                    <a:p>
                      <a:pPr algn="ctr"/>
                      <a:r>
                        <a:rPr lang="it-IT" b="1">
                          <a:solidFill>
                            <a:srgbClr val="074651"/>
                          </a:solidFill>
                          <a:latin typeface="+mj-lt"/>
                        </a:rPr>
                        <a:t>40.84</a:t>
                      </a:r>
                    </a:p>
                  </a:txBody>
                  <a:tcPr>
                    <a:solidFill>
                      <a:srgbClr val="F59F26">
                        <a:alpha val="85000"/>
                      </a:srgbClr>
                    </a:solidFill>
                  </a:tcPr>
                </a:tc>
                <a:tc>
                  <a:txBody>
                    <a:bodyPr/>
                    <a:lstStyle/>
                    <a:p>
                      <a:pPr algn="ctr"/>
                      <a:r>
                        <a:rPr lang="en-US" b="1">
                          <a:solidFill>
                            <a:srgbClr val="074651"/>
                          </a:solidFill>
                          <a:latin typeface="+mj-lt"/>
                        </a:rPr>
                        <a:t>5</a:t>
                      </a:r>
                      <a:r>
                        <a:rPr lang="it-IT" b="1">
                          <a:solidFill>
                            <a:srgbClr val="074651"/>
                          </a:solidFill>
                          <a:latin typeface="+mj-lt"/>
                        </a:rPr>
                        <a:t>.01</a:t>
                      </a:r>
                    </a:p>
                  </a:txBody>
                  <a:tcPr>
                    <a:solidFill>
                      <a:srgbClr val="F59F26">
                        <a:alpha val="85000"/>
                      </a:srgbClr>
                    </a:solidFill>
                  </a:tcPr>
                </a:tc>
                <a:extLst>
                  <a:ext uri="{0D108BD9-81ED-4DB2-BD59-A6C34878D82A}">
                    <a16:rowId xmlns:a16="http://schemas.microsoft.com/office/drawing/2014/main" val="2720251758"/>
                  </a:ext>
                </a:extLst>
              </a:tr>
            </a:tbl>
          </a:graphicData>
        </a:graphic>
      </p:graphicFrame>
    </p:spTree>
    <p:extLst>
      <p:ext uri="{BB962C8B-B14F-4D97-AF65-F5344CB8AC3E}">
        <p14:creationId xmlns:p14="http://schemas.microsoft.com/office/powerpoint/2010/main" val="2896675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EF2EC1B8-F9AF-662C-29E4-A442F0DB89DE}"/>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1ACD7F5F-3E4B-F9D3-12DA-2D5AFC652A4B}"/>
              </a:ext>
            </a:extLst>
          </p:cNvPr>
          <p:cNvSpPr>
            <a:spLocks noGrp="1"/>
          </p:cNvSpPr>
          <p:nvPr>
            <p:ph type="sldNum" sz="quarter" idx="12"/>
          </p:nvPr>
        </p:nvSpPr>
        <p:spPr/>
        <p:txBody>
          <a:bodyPr/>
          <a:lstStyle/>
          <a:p>
            <a:pPr rtl="0"/>
            <a:fld id="{06FEDF93-2BFD-41CA-ABC7-B039102F3792}" type="slidenum">
              <a:rPr lang="it-IT" noProof="0" smtClean="0"/>
              <a:t>57</a:t>
            </a:fld>
            <a:endParaRPr lang="it-IT" noProof="0"/>
          </a:p>
        </p:txBody>
      </p:sp>
      <p:cxnSp>
        <p:nvCxnSpPr>
          <p:cNvPr id="4" name="Connettore diritto 3">
            <a:extLst>
              <a:ext uri="{FF2B5EF4-FFF2-40B4-BE49-F238E27FC236}">
                <a16:creationId xmlns:a16="http://schemas.microsoft.com/office/drawing/2014/main" id="{33A9DC84-9FC7-605E-B6CA-93EA9E6B0954}"/>
              </a:ext>
              <a:ext uri="{C183D7F6-B498-43B3-948B-1728B52AA6E4}">
                <adec:decorative xmlns:adec="http://schemas.microsoft.com/office/drawing/2017/decorative" xmlns="" val="1"/>
              </a:ext>
            </a:extLst>
          </p:cNvPr>
          <p:cNvCxnSpPr>
            <a:cxnSpLocks/>
          </p:cNvCxnSpPr>
          <p:nvPr/>
        </p:nvCxnSpPr>
        <p:spPr>
          <a:xfrm>
            <a:off x="8153400" y="5228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F315CCD6-B304-4CE9-2372-ECF641F724C3}"/>
              </a:ext>
            </a:extLst>
          </p:cNvPr>
          <p:cNvSpPr txBox="1">
            <a:spLocks/>
          </p:cNvSpPr>
          <p:nvPr/>
        </p:nvSpPr>
        <p:spPr>
          <a:xfrm>
            <a:off x="173484" y="1669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Confronto tra modelli</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8D417729-5B13-5DC0-7653-2EC453F97BA4}"/>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7E0231D2-74C2-5C65-300A-9C1EF3D482FE}"/>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1C21BF98-7601-9B5B-1D3F-F73B50936B1F}"/>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02F120F5-DFC7-B7B8-B79D-28C9C199DEF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pic>
        <p:nvPicPr>
          <p:cNvPr id="11" name="Immagine 10" descr="Immagine che contiene testo, schermata, diagramma, linea&#10;&#10;Descrizione generata automaticamente">
            <a:extLst>
              <a:ext uri="{FF2B5EF4-FFF2-40B4-BE49-F238E27FC236}">
                <a16:creationId xmlns:a16="http://schemas.microsoft.com/office/drawing/2014/main" id="{3CDA6B45-AE49-DFD9-2FAE-B7DE2FE15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283" y="827013"/>
            <a:ext cx="8244693" cy="5414626"/>
          </a:xfrm>
          <a:prstGeom prst="rect">
            <a:avLst/>
          </a:prstGeom>
        </p:spPr>
      </p:pic>
    </p:spTree>
    <p:extLst>
      <p:ext uri="{BB962C8B-B14F-4D97-AF65-F5344CB8AC3E}">
        <p14:creationId xmlns:p14="http://schemas.microsoft.com/office/powerpoint/2010/main" val="812914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45FD1B4F-3989-EEC0-9513-35577C55D98D}"/>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623CF96C-5505-A515-104F-033151DC9474}"/>
              </a:ext>
            </a:extLst>
          </p:cNvPr>
          <p:cNvSpPr>
            <a:spLocks noGrp="1"/>
          </p:cNvSpPr>
          <p:nvPr>
            <p:ph type="sldNum" sz="quarter" idx="12"/>
          </p:nvPr>
        </p:nvSpPr>
        <p:spPr/>
        <p:txBody>
          <a:bodyPr/>
          <a:lstStyle/>
          <a:p>
            <a:pPr rtl="0"/>
            <a:fld id="{06FEDF93-2BFD-41CA-ABC7-B039102F3792}" type="slidenum">
              <a:rPr lang="it-IT" noProof="0" smtClean="0"/>
              <a:t>58</a:t>
            </a:fld>
            <a:endParaRPr lang="it-IT" noProof="0"/>
          </a:p>
        </p:txBody>
      </p:sp>
      <p:cxnSp>
        <p:nvCxnSpPr>
          <p:cNvPr id="4" name="Connettore diritto 3">
            <a:extLst>
              <a:ext uri="{FF2B5EF4-FFF2-40B4-BE49-F238E27FC236}">
                <a16:creationId xmlns:a16="http://schemas.microsoft.com/office/drawing/2014/main" id="{0BA86F89-C0EB-E31F-2047-430BF402ED3D}"/>
              </a:ext>
              <a:ext uri="{C183D7F6-B498-43B3-948B-1728B52AA6E4}">
                <adec:decorative xmlns:adec="http://schemas.microsoft.com/office/drawing/2017/decorative" xmlns="" val="1"/>
              </a:ext>
            </a:extLst>
          </p:cNvPr>
          <p:cNvCxnSpPr>
            <a:cxnSpLocks/>
          </p:cNvCxnSpPr>
          <p:nvPr/>
        </p:nvCxnSpPr>
        <p:spPr>
          <a:xfrm>
            <a:off x="8153400" y="522898"/>
            <a:ext cx="466270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90E9B183-1948-2025-3BE1-999151BF8D5B}"/>
              </a:ext>
            </a:extLst>
          </p:cNvPr>
          <p:cNvSpPr txBox="1">
            <a:spLocks/>
          </p:cNvSpPr>
          <p:nvPr/>
        </p:nvSpPr>
        <p:spPr>
          <a:xfrm>
            <a:off x="173484" y="1669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Risultati Ottenuti</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AF123DAA-9E71-9616-39AE-589E29E2CAA8}"/>
              </a:ext>
              <a:ext uri="{C183D7F6-B498-43B3-948B-1728B52AA6E4}">
                <adec:decorative xmlns:adec="http://schemas.microsoft.com/office/drawing/2017/decorative" xmlns="" val="1"/>
              </a:ext>
            </a:extLst>
          </p:cNvPr>
          <p:cNvCxnSpPr>
            <a:cxnSpLocks/>
          </p:cNvCxnSpPr>
          <p:nvPr/>
        </p:nvCxnSpPr>
        <p:spPr>
          <a:xfrm flipV="1">
            <a:off x="-522515" y="510490"/>
            <a:ext cx="4450883" cy="12408"/>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8">
            <a:extLst>
              <a:ext uri="{FF2B5EF4-FFF2-40B4-BE49-F238E27FC236}">
                <a16:creationId xmlns:a16="http://schemas.microsoft.com/office/drawing/2014/main" id="{5116726D-AA06-EA59-4330-8BCA73E41D01}"/>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8" name="Ovale 7">
            <a:extLst>
              <a:ext uri="{FF2B5EF4-FFF2-40B4-BE49-F238E27FC236}">
                <a16:creationId xmlns:a16="http://schemas.microsoft.com/office/drawing/2014/main" id="{BE09E180-95F0-2EC1-1181-BFB6271A3245}"/>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9" name="Elemento grafico 8" descr="Orologio con riempimento a tinta unita">
            <a:extLst>
              <a:ext uri="{FF2B5EF4-FFF2-40B4-BE49-F238E27FC236}">
                <a16:creationId xmlns:a16="http://schemas.microsoft.com/office/drawing/2014/main" id="{EDB4E4FA-AC4D-FDEF-EE96-AD5802C704B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54034" y="96384"/>
            <a:ext cx="347250" cy="347250"/>
          </a:xfrm>
          <a:prstGeom prst="rect">
            <a:avLst/>
          </a:prstGeom>
        </p:spPr>
      </p:pic>
      <p:sp>
        <p:nvSpPr>
          <p:cNvPr id="10" name="Rettangolo: Angoli arrotondati 18">
            <a:extLst>
              <a:ext uri="{FF2B5EF4-FFF2-40B4-BE49-F238E27FC236}">
                <a16:creationId xmlns:a16="http://schemas.microsoft.com/office/drawing/2014/main" id="{1C9D25CA-D8A6-ED66-5D96-964D7072F3E1}"/>
              </a:ext>
              <a:ext uri="{C183D7F6-B498-43B3-948B-1728B52AA6E4}">
                <adec:decorative xmlns:adec="http://schemas.microsoft.com/office/drawing/2017/decorative" xmlns="" val="1"/>
              </a:ext>
            </a:extLst>
          </p:cNvPr>
          <p:cNvSpPr/>
          <p:nvPr/>
        </p:nvSpPr>
        <p:spPr>
          <a:xfrm>
            <a:off x="2135946" y="1556609"/>
            <a:ext cx="7809875" cy="1381463"/>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2000" b="1">
                <a:solidFill>
                  <a:schemeClr val="bg1"/>
                </a:solidFill>
                <a:latin typeface="+mj-lt"/>
              </a:rPr>
              <a:t>Previsione del tempo di consegna prima dell’ordine con un errore di circa:</a:t>
            </a:r>
          </a:p>
          <a:p>
            <a:pPr algn="ctr" rtl="0"/>
            <a:r>
              <a:rPr lang="it-IT" sz="2000" b="1">
                <a:solidFill>
                  <a:schemeClr val="bg1"/>
                </a:solidFill>
                <a:latin typeface="+mj-lt"/>
              </a:rPr>
              <a:t>5 minuti </a:t>
            </a:r>
          </a:p>
        </p:txBody>
      </p:sp>
      <p:sp>
        <p:nvSpPr>
          <p:cNvPr id="11" name="Rettangolo: Angoli arrotondati 18">
            <a:extLst>
              <a:ext uri="{FF2B5EF4-FFF2-40B4-BE49-F238E27FC236}">
                <a16:creationId xmlns:a16="http://schemas.microsoft.com/office/drawing/2014/main" id="{8A1B7839-D28A-1ABC-5EAE-14198E4CE567}"/>
              </a:ext>
              <a:ext uri="{C183D7F6-B498-43B3-948B-1728B52AA6E4}">
                <adec:decorative xmlns:adec="http://schemas.microsoft.com/office/drawing/2017/decorative" xmlns="" val="1"/>
              </a:ext>
            </a:extLst>
          </p:cNvPr>
          <p:cNvSpPr/>
          <p:nvPr/>
        </p:nvSpPr>
        <p:spPr>
          <a:xfrm>
            <a:off x="2191062" y="3670058"/>
            <a:ext cx="7809875" cy="1381463"/>
          </a:xfrm>
          <a:prstGeom prst="roundRect">
            <a:avLst>
              <a:gd name="adj" fmla="val 50000"/>
            </a:avLst>
          </a:prstGeom>
          <a:solidFill>
            <a:srgbClr val="11A8C1"/>
          </a:solidFill>
          <a:ln>
            <a:solidFill>
              <a:srgbClr val="35B5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2000" b="1">
                <a:solidFill>
                  <a:schemeClr val="bg1"/>
                </a:solidFill>
                <a:latin typeface="+mj-lt"/>
              </a:rPr>
              <a:t>Previsione del tempo di consegna dopo l’assegnazione dell’ordine al fattorino con errore di:</a:t>
            </a:r>
          </a:p>
          <a:p>
            <a:pPr algn="ctr" rtl="0"/>
            <a:r>
              <a:rPr lang="it-IT" sz="2000" b="1">
                <a:solidFill>
                  <a:schemeClr val="bg1"/>
                </a:solidFill>
                <a:latin typeface="+mj-lt"/>
              </a:rPr>
              <a:t>3 minuti</a:t>
            </a:r>
          </a:p>
        </p:txBody>
      </p:sp>
      <p:grpSp>
        <p:nvGrpSpPr>
          <p:cNvPr id="19" name="Gruppo 18">
            <a:extLst>
              <a:ext uri="{FF2B5EF4-FFF2-40B4-BE49-F238E27FC236}">
                <a16:creationId xmlns:a16="http://schemas.microsoft.com/office/drawing/2014/main" id="{51AB5D87-1221-9EA9-5BA6-79AAB2A97679}"/>
              </a:ext>
            </a:extLst>
          </p:cNvPr>
          <p:cNvGrpSpPr/>
          <p:nvPr/>
        </p:nvGrpSpPr>
        <p:grpSpPr>
          <a:xfrm>
            <a:off x="1737156" y="3356800"/>
            <a:ext cx="795127" cy="775596"/>
            <a:chOff x="507893" y="1840662"/>
            <a:chExt cx="487681" cy="470736"/>
          </a:xfrm>
        </p:grpSpPr>
        <p:sp>
          <p:nvSpPr>
            <p:cNvPr id="13" name="Ovale 12">
              <a:extLst>
                <a:ext uri="{FF2B5EF4-FFF2-40B4-BE49-F238E27FC236}">
                  <a16:creationId xmlns:a16="http://schemas.microsoft.com/office/drawing/2014/main" id="{9247C400-C77D-1DBF-DE20-C569F5802529}"/>
                </a:ext>
                <a:ext uri="{C183D7F6-B498-43B3-948B-1728B52AA6E4}">
                  <adec:decorative xmlns:adec="http://schemas.microsoft.com/office/drawing/2017/decorative" xmlns="" val="1"/>
                </a:ext>
              </a:extLst>
            </p:cNvPr>
            <p:cNvSpPr/>
            <p:nvPr/>
          </p:nvSpPr>
          <p:spPr>
            <a:xfrm>
              <a:off x="507893" y="1840662"/>
              <a:ext cx="487681" cy="470736"/>
            </a:xfrm>
            <a:prstGeom prst="ellipse">
              <a:avLst/>
            </a:prstGeom>
            <a:solidFill>
              <a:srgbClr val="0D8295"/>
            </a:solidFill>
            <a:ln>
              <a:solidFill>
                <a:srgbClr val="0D82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4" name="Elemento grafico 13" descr="Orologio con riempimento a tinta unita">
              <a:extLst>
                <a:ext uri="{FF2B5EF4-FFF2-40B4-BE49-F238E27FC236}">
                  <a16:creationId xmlns:a16="http://schemas.microsoft.com/office/drawing/2014/main" id="{4AB0996C-5672-6C90-E0CE-DD37FB3664E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85728" y="1897292"/>
              <a:ext cx="347250" cy="347250"/>
            </a:xfrm>
            <a:prstGeom prst="rect">
              <a:avLst/>
            </a:prstGeom>
          </p:spPr>
        </p:pic>
      </p:grpSp>
      <p:grpSp>
        <p:nvGrpSpPr>
          <p:cNvPr id="20" name="Gruppo 19">
            <a:extLst>
              <a:ext uri="{FF2B5EF4-FFF2-40B4-BE49-F238E27FC236}">
                <a16:creationId xmlns:a16="http://schemas.microsoft.com/office/drawing/2014/main" id="{CB513AB9-6E65-63FD-BEB6-C26C71BFDED9}"/>
              </a:ext>
            </a:extLst>
          </p:cNvPr>
          <p:cNvGrpSpPr/>
          <p:nvPr/>
        </p:nvGrpSpPr>
        <p:grpSpPr>
          <a:xfrm>
            <a:off x="1737156" y="1244601"/>
            <a:ext cx="795127" cy="775595"/>
            <a:chOff x="375631" y="4142723"/>
            <a:chExt cx="487681" cy="470736"/>
          </a:xfrm>
        </p:grpSpPr>
        <p:sp>
          <p:nvSpPr>
            <p:cNvPr id="15" name="Ovale 14">
              <a:extLst>
                <a:ext uri="{FF2B5EF4-FFF2-40B4-BE49-F238E27FC236}">
                  <a16:creationId xmlns:a16="http://schemas.microsoft.com/office/drawing/2014/main" id="{F42DE339-729D-FB18-7B8E-66A4F4AE5EF9}"/>
                </a:ext>
                <a:ext uri="{C183D7F6-B498-43B3-948B-1728B52AA6E4}">
                  <adec:decorative xmlns:adec="http://schemas.microsoft.com/office/drawing/2017/decorative" xmlns="" val="1"/>
                </a:ext>
              </a:extLst>
            </p:cNvPr>
            <p:cNvSpPr/>
            <p:nvPr/>
          </p:nvSpPr>
          <p:spPr>
            <a:xfrm>
              <a:off x="375631" y="4142723"/>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6" name="Elemento grafico 15" descr="Orologio con riempimento a tinta unita">
              <a:extLst>
                <a:ext uri="{FF2B5EF4-FFF2-40B4-BE49-F238E27FC236}">
                  <a16:creationId xmlns:a16="http://schemas.microsoft.com/office/drawing/2014/main" id="{A7D8FEC2-639A-3BC7-6047-5D601C1CF4E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45846" y="4199353"/>
              <a:ext cx="347250" cy="347250"/>
            </a:xfrm>
            <a:prstGeom prst="rect">
              <a:avLst/>
            </a:prstGeom>
          </p:spPr>
        </p:pic>
      </p:grpSp>
    </p:spTree>
    <p:extLst>
      <p:ext uri="{BB962C8B-B14F-4D97-AF65-F5344CB8AC3E}">
        <p14:creationId xmlns:p14="http://schemas.microsoft.com/office/powerpoint/2010/main" val="4225732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86DDC3B-FD4A-F0AF-1263-CC4ADCC83642}"/>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982F2D39-20FD-6C7C-BF1F-6CD79536AB35}"/>
              </a:ext>
            </a:extLst>
          </p:cNvPr>
          <p:cNvSpPr>
            <a:spLocks noGrp="1"/>
          </p:cNvSpPr>
          <p:nvPr>
            <p:ph type="sldNum" sz="quarter" idx="12"/>
          </p:nvPr>
        </p:nvSpPr>
        <p:spPr/>
        <p:txBody>
          <a:bodyPr/>
          <a:lstStyle/>
          <a:p>
            <a:pPr rtl="0"/>
            <a:fld id="{06FEDF93-2BFD-41CA-ABC7-B039102F3792}" type="slidenum">
              <a:rPr lang="it-IT" noProof="0" smtClean="0"/>
              <a:t>59</a:t>
            </a:fld>
            <a:endParaRPr lang="it-IT" noProof="0"/>
          </a:p>
        </p:txBody>
      </p:sp>
      <p:graphicFrame>
        <p:nvGraphicFramePr>
          <p:cNvPr id="15" name="CasellaDiTesto 4">
            <a:extLst>
              <a:ext uri="{FF2B5EF4-FFF2-40B4-BE49-F238E27FC236}">
                <a16:creationId xmlns:a16="http://schemas.microsoft.com/office/drawing/2014/main" id="{21277F6D-4A19-6DA1-73A4-ECE3D0DA3A0E}"/>
              </a:ext>
            </a:extLst>
          </p:cNvPr>
          <p:cNvGraphicFramePr/>
          <p:nvPr>
            <p:extLst>
              <p:ext uri="{D42A27DB-BD31-4B8C-83A1-F6EECF244321}">
                <p14:modId xmlns:p14="http://schemas.microsoft.com/office/powerpoint/2010/main" val="1515603201"/>
              </p:ext>
            </p:extLst>
          </p:nvPr>
        </p:nvGraphicFramePr>
        <p:xfrm>
          <a:off x="1024889" y="910694"/>
          <a:ext cx="9852660" cy="52115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Connettore diritto 3">
            <a:extLst>
              <a:ext uri="{FF2B5EF4-FFF2-40B4-BE49-F238E27FC236}">
                <a16:creationId xmlns:a16="http://schemas.microsoft.com/office/drawing/2014/main" id="{4E1B8360-6934-95F4-6062-BD8459B8F986}"/>
              </a:ext>
              <a:ext uri="{C183D7F6-B498-43B3-948B-1728B52AA6E4}">
                <adec:decorative xmlns:adec="http://schemas.microsoft.com/office/drawing/2017/decorative" xmlns="" val="1"/>
              </a:ext>
            </a:extLst>
          </p:cNvPr>
          <p:cNvCxnSpPr>
            <a:cxnSpLocks/>
          </p:cNvCxnSpPr>
          <p:nvPr/>
        </p:nvCxnSpPr>
        <p:spPr>
          <a:xfrm>
            <a:off x="7474857" y="522898"/>
            <a:ext cx="492033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7EC0DF8A-E11F-5CCE-EF17-E8043F84AA4B}"/>
              </a:ext>
            </a:extLst>
          </p:cNvPr>
          <p:cNvSpPr txBox="1">
            <a:spLocks/>
          </p:cNvSpPr>
          <p:nvPr/>
        </p:nvSpPr>
        <p:spPr>
          <a:xfrm>
            <a:off x="83819" y="135097"/>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Conclusioni</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8" name="Connettore diritto 7">
            <a:extLst>
              <a:ext uri="{FF2B5EF4-FFF2-40B4-BE49-F238E27FC236}">
                <a16:creationId xmlns:a16="http://schemas.microsoft.com/office/drawing/2014/main" id="{8219CBA6-1C8A-8F92-321A-BE9DE68F7B4F}"/>
              </a:ext>
              <a:ext uri="{C183D7F6-B498-43B3-948B-1728B52AA6E4}">
                <adec:decorative xmlns:adec="http://schemas.microsoft.com/office/drawing/2017/decorative" xmlns="" val="1"/>
              </a:ext>
            </a:extLst>
          </p:cNvPr>
          <p:cNvCxnSpPr>
            <a:cxnSpLocks/>
          </p:cNvCxnSpPr>
          <p:nvPr/>
        </p:nvCxnSpPr>
        <p:spPr>
          <a:xfrm>
            <a:off x="-304802" y="522898"/>
            <a:ext cx="468811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Rettangolo: Angoli arrotondati 18">
            <a:extLst>
              <a:ext uri="{FF2B5EF4-FFF2-40B4-BE49-F238E27FC236}">
                <a16:creationId xmlns:a16="http://schemas.microsoft.com/office/drawing/2014/main" id="{0B4576E1-73C6-EE22-900A-FE7F2DEC86FB}"/>
              </a:ext>
              <a:ext uri="{C183D7F6-B498-43B3-948B-1728B52AA6E4}">
                <adec:decorative xmlns:adec="http://schemas.microsoft.com/office/drawing/2017/decorative" xmlns="" val="1"/>
              </a:ext>
            </a:extLst>
          </p:cNvPr>
          <p:cNvSpPr/>
          <p:nvPr/>
        </p:nvSpPr>
        <p:spPr>
          <a:xfrm>
            <a:off x="443228" y="83978"/>
            <a:ext cx="3485140" cy="372062"/>
          </a:xfrm>
          <a:prstGeom prst="roundRect">
            <a:avLst>
              <a:gd name="adj" fmla="val 50000"/>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it-IT" sz="1700" b="1">
                <a:solidFill>
                  <a:schemeClr val="bg1"/>
                </a:solidFill>
                <a:latin typeface="+mj-lt"/>
              </a:rPr>
              <a:t>Previsione tempo di consegna</a:t>
            </a:r>
            <a:endParaRPr lang="it-IT" sz="1700">
              <a:solidFill>
                <a:schemeClr val="bg1"/>
              </a:solidFill>
              <a:latin typeface="+mj-lt"/>
            </a:endParaRPr>
          </a:p>
        </p:txBody>
      </p:sp>
      <p:sp>
        <p:nvSpPr>
          <p:cNvPr id="10" name="Ovale 9">
            <a:extLst>
              <a:ext uri="{FF2B5EF4-FFF2-40B4-BE49-F238E27FC236}">
                <a16:creationId xmlns:a16="http://schemas.microsoft.com/office/drawing/2014/main" id="{A8373DCC-B5B6-9ECC-4926-74B95C51C76D}"/>
              </a:ext>
              <a:ext uri="{C183D7F6-B498-43B3-948B-1728B52AA6E4}">
                <adec:decorative xmlns:adec="http://schemas.microsoft.com/office/drawing/2017/decorative" xmlns="" val="1"/>
              </a:ext>
            </a:extLst>
          </p:cNvPr>
          <p:cNvSpPr/>
          <p:nvPr/>
        </p:nvSpPr>
        <p:spPr>
          <a:xfrm>
            <a:off x="83819" y="39754"/>
            <a:ext cx="487681" cy="470736"/>
          </a:xfrm>
          <a:prstGeom prst="ellipse">
            <a:avLst/>
          </a:prstGeom>
          <a:solidFill>
            <a:srgbClr val="CB7A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2" name="Elemento grafico 11" descr="Orologio con riempimento a tinta unita">
            <a:extLst>
              <a:ext uri="{FF2B5EF4-FFF2-40B4-BE49-F238E27FC236}">
                <a16:creationId xmlns:a16="http://schemas.microsoft.com/office/drawing/2014/main" id="{0C511E60-EE0E-4016-6493-5739B1D23A1F}"/>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54034" y="96384"/>
            <a:ext cx="347250" cy="347250"/>
          </a:xfrm>
          <a:prstGeom prst="rect">
            <a:avLst/>
          </a:prstGeom>
        </p:spPr>
      </p:pic>
    </p:spTree>
    <p:extLst>
      <p:ext uri="{BB962C8B-B14F-4D97-AF65-F5344CB8AC3E}">
        <p14:creationId xmlns:p14="http://schemas.microsoft.com/office/powerpoint/2010/main" val="129692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0B1E13EF-B73A-441D-911B-42B089E3412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022071" y="-246373"/>
            <a:ext cx="1438357" cy="2033477"/>
          </a:xfrm>
          <a:prstGeom prst="rect">
            <a:avLst/>
          </a:prstGeom>
        </p:spPr>
      </p:pic>
      <p:sp>
        <p:nvSpPr>
          <p:cNvPr id="2" name="Segnaposto piè di pagina 1">
            <a:extLst>
              <a:ext uri="{FF2B5EF4-FFF2-40B4-BE49-F238E27FC236}">
                <a16:creationId xmlns:a16="http://schemas.microsoft.com/office/drawing/2014/main" id="{857621CD-433B-FDA3-FCFE-805E76CD61B8}"/>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A5DC36EB-CA81-FB0F-95F0-AE6AE7B3952A}"/>
              </a:ext>
            </a:extLst>
          </p:cNvPr>
          <p:cNvSpPr>
            <a:spLocks noGrp="1"/>
          </p:cNvSpPr>
          <p:nvPr>
            <p:ph type="sldNum" sz="quarter" idx="12"/>
          </p:nvPr>
        </p:nvSpPr>
        <p:spPr/>
        <p:txBody>
          <a:bodyPr/>
          <a:lstStyle/>
          <a:p>
            <a:pPr rtl="0"/>
            <a:fld id="{06FEDF93-2BFD-41CA-ABC7-B039102F3792}" type="slidenum">
              <a:rPr lang="it-IT" noProof="0" smtClean="0"/>
              <a:t>6</a:t>
            </a:fld>
            <a:endParaRPr lang="it-IT" noProof="0"/>
          </a:p>
        </p:txBody>
      </p:sp>
      <p:pic>
        <p:nvPicPr>
          <p:cNvPr id="14" name="Immagine 13">
            <a:extLst>
              <a:ext uri="{FF2B5EF4-FFF2-40B4-BE49-F238E27FC236}">
                <a16:creationId xmlns:a16="http://schemas.microsoft.com/office/drawing/2014/main" id="{052FCE16-0FC0-8E72-1C89-48941DF02D83}"/>
              </a:ext>
            </a:extLst>
          </p:cNvPr>
          <p:cNvPicPr>
            <a:picLocks noChangeAspect="1"/>
          </p:cNvPicPr>
          <p:nvPr/>
        </p:nvPicPr>
        <p:blipFill>
          <a:blip r:embed="rId3"/>
          <a:stretch>
            <a:fillRect/>
          </a:stretch>
        </p:blipFill>
        <p:spPr>
          <a:xfrm>
            <a:off x="3389738" y="1421471"/>
            <a:ext cx="4539724" cy="4502381"/>
          </a:xfrm>
          <a:prstGeom prst="rect">
            <a:avLst/>
          </a:prstGeom>
        </p:spPr>
      </p:pic>
      <p:sp>
        <p:nvSpPr>
          <p:cNvPr id="15" name="Ovale 14">
            <a:extLst>
              <a:ext uri="{FF2B5EF4-FFF2-40B4-BE49-F238E27FC236}">
                <a16:creationId xmlns:a16="http://schemas.microsoft.com/office/drawing/2014/main" id="{E0094729-1DB5-A200-BD8C-8C62B5B2A647}"/>
              </a:ext>
            </a:extLst>
          </p:cNvPr>
          <p:cNvSpPr/>
          <p:nvPr/>
        </p:nvSpPr>
        <p:spPr>
          <a:xfrm>
            <a:off x="5045276" y="4631614"/>
            <a:ext cx="894080" cy="599440"/>
          </a:xfrm>
          <a:prstGeom prst="ellipse">
            <a:avLst/>
          </a:prstGeom>
          <a:solidFill>
            <a:srgbClr val="0D8295">
              <a:alpha val="20000"/>
            </a:srgbClr>
          </a:solidFill>
          <a:ln w="38100">
            <a:solidFill>
              <a:srgbClr val="0D82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diritto 15">
            <a:extLst>
              <a:ext uri="{FF2B5EF4-FFF2-40B4-BE49-F238E27FC236}">
                <a16:creationId xmlns:a16="http://schemas.microsoft.com/office/drawing/2014/main" id="{1F0195F2-B268-5D72-B325-0D6EB4903D31}"/>
              </a:ext>
              <a:ext uri="{C183D7F6-B498-43B3-948B-1728B52AA6E4}">
                <adec:decorative xmlns:adec="http://schemas.microsoft.com/office/drawing/2017/decorative" xmlns="" val="1"/>
              </a:ext>
            </a:extLst>
          </p:cNvPr>
          <p:cNvCxnSpPr>
            <a:cxnSpLocks/>
          </p:cNvCxnSpPr>
          <p:nvPr/>
        </p:nvCxnSpPr>
        <p:spPr>
          <a:xfrm>
            <a:off x="8153400" y="400490"/>
            <a:ext cx="455473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4E97E90C-4E77-0452-5E36-40D6FC1E514F}"/>
              </a:ext>
              <a:ext uri="{C183D7F6-B498-43B3-948B-1728B52AA6E4}">
                <adec:decorative xmlns:adec="http://schemas.microsoft.com/office/drawing/2017/decorative" xmlns="" val="1"/>
              </a:ext>
            </a:extLst>
          </p:cNvPr>
          <p:cNvCxnSpPr>
            <a:cxnSpLocks/>
          </p:cNvCxnSpPr>
          <p:nvPr/>
        </p:nvCxnSpPr>
        <p:spPr>
          <a:xfrm>
            <a:off x="-1190114" y="400490"/>
            <a:ext cx="389439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8" name="Titolo 1">
            <a:extLst>
              <a:ext uri="{FF2B5EF4-FFF2-40B4-BE49-F238E27FC236}">
                <a16:creationId xmlns:a16="http://schemas.microsoft.com/office/drawing/2014/main" id="{5C5ECC6C-ED4B-A2D2-7B1C-09E83AEED22F}"/>
              </a:ext>
            </a:extLst>
          </p:cNvPr>
          <p:cNvSpPr txBox="1">
            <a:spLocks/>
          </p:cNvSpPr>
          <p:nvPr/>
        </p:nvSpPr>
        <p:spPr>
          <a:xfrm>
            <a:off x="404624" y="213376"/>
            <a:ext cx="11203493"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a:t>CMP Consulting</a:t>
            </a:r>
            <a:r>
              <a:rPr lang="it-IT" sz="2800"/>
              <a:t/>
            </a:r>
            <a:br>
              <a:rPr lang="it-IT" sz="2800"/>
            </a:br>
            <a:endParaRPr lang="it-IT" sz="2800">
              <a:solidFill>
                <a:schemeClr val="tx1">
                  <a:lumMod val="75000"/>
                  <a:lumOff val="25000"/>
                </a:schemeClr>
              </a:solidFill>
            </a:endParaRPr>
          </a:p>
        </p:txBody>
      </p:sp>
    </p:spTree>
    <p:extLst>
      <p:ext uri="{BB962C8B-B14F-4D97-AF65-F5344CB8AC3E}">
        <p14:creationId xmlns:p14="http://schemas.microsoft.com/office/powerpoint/2010/main" val="179010067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5000"/>
                                  </p:stCondLst>
                                  <p:childTnLst>
                                    <p:set>
                                      <p:cBhvr>
                                        <p:cTn id="9"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extLst>
    <p:ext uri="{6950BFC3-D8DA-4A85-94F7-54DA5524770B}">
      <p188:commentRel xmlns:p188="http://schemas.microsoft.com/office/powerpoint/2018/8/main" xmlns="" r:id="rId4"/>
    </p:ext>
  </p:extLst>
</p:sld>
</file>

<file path=ppt/slides/slide6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Rombo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3" name="Rombo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grpSp>
      <p:sp>
        <p:nvSpPr>
          <p:cNvPr id="15" name="Titolo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rtlCol="0" anchor="ctr">
            <a:spAutoFit/>
          </a:bodyPr>
          <a:lstStyle/>
          <a:p>
            <a:pPr rtl="0"/>
            <a:r>
              <a:rPr lang="it-IT" sz="7200" b="1">
                <a:solidFill>
                  <a:schemeClr val="bg1"/>
                </a:solidFill>
              </a:rPr>
              <a:t>Grazie</a:t>
            </a:r>
            <a:endParaRPr lang="it-IT" sz="7200">
              <a:solidFill>
                <a:schemeClr val="accent4"/>
              </a:solidFill>
            </a:endParaRPr>
          </a:p>
        </p:txBody>
      </p:sp>
      <p:sp>
        <p:nvSpPr>
          <p:cNvPr id="2" name="Segnaposto piè di pagina 1">
            <a:extLst>
              <a:ext uri="{FF2B5EF4-FFF2-40B4-BE49-F238E27FC236}">
                <a16:creationId xmlns:a16="http://schemas.microsoft.com/office/drawing/2014/main" id="{7AA5B2E6-525F-22D6-8A40-795605489FCA}"/>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66760C3C-9CA7-2053-263C-8F3F72DE6019}"/>
              </a:ext>
            </a:extLst>
          </p:cNvPr>
          <p:cNvSpPr>
            <a:spLocks noGrp="1"/>
          </p:cNvSpPr>
          <p:nvPr>
            <p:ph type="sldNum" sz="quarter" idx="12"/>
          </p:nvPr>
        </p:nvSpPr>
        <p:spPr/>
        <p:txBody>
          <a:bodyPr/>
          <a:lstStyle/>
          <a:p>
            <a:pPr rtl="0"/>
            <a:fld id="{06FEDF93-2BFD-41CA-ABC7-B039102F3792}" type="slidenum">
              <a:rPr lang="it-IT" noProof="0" dirty="0" smtClean="0"/>
              <a:t>60</a:t>
            </a:fld>
            <a:endParaRPr lang="it-IT" noProof="0"/>
          </a:p>
        </p:txBody>
      </p:sp>
    </p:spTree>
    <p:extLst>
      <p:ext uri="{BB962C8B-B14F-4D97-AF65-F5344CB8AC3E}">
        <p14:creationId xmlns:p14="http://schemas.microsoft.com/office/powerpoint/2010/main" val="192303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22C8CB92-E6F0-290E-100A-E39DBFB39BC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22071" y="-246373"/>
            <a:ext cx="1438357" cy="2033477"/>
          </a:xfrm>
          <a:prstGeom prst="rect">
            <a:avLst/>
          </a:prstGeom>
        </p:spPr>
      </p:pic>
      <p:sp>
        <p:nvSpPr>
          <p:cNvPr id="2" name="Segnaposto piè di pagina 1">
            <a:extLst>
              <a:ext uri="{FF2B5EF4-FFF2-40B4-BE49-F238E27FC236}">
                <a16:creationId xmlns:a16="http://schemas.microsoft.com/office/drawing/2014/main" id="{857621CD-433B-FDA3-FCFE-805E76CD61B8}"/>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A5DC36EB-CA81-FB0F-95F0-AE6AE7B3952A}"/>
              </a:ext>
            </a:extLst>
          </p:cNvPr>
          <p:cNvSpPr>
            <a:spLocks noGrp="1"/>
          </p:cNvSpPr>
          <p:nvPr>
            <p:ph type="sldNum" sz="quarter" idx="12"/>
          </p:nvPr>
        </p:nvSpPr>
        <p:spPr/>
        <p:txBody>
          <a:bodyPr/>
          <a:lstStyle/>
          <a:p>
            <a:pPr rtl="0"/>
            <a:fld id="{06FEDF93-2BFD-41CA-ABC7-B039102F3792}" type="slidenum">
              <a:rPr lang="it-IT" noProof="0" smtClean="0"/>
              <a:t>7</a:t>
            </a:fld>
            <a:endParaRPr lang="it-IT" noProof="0"/>
          </a:p>
        </p:txBody>
      </p:sp>
      <p:cxnSp>
        <p:nvCxnSpPr>
          <p:cNvPr id="4" name="Connettore diritto 3">
            <a:extLst>
              <a:ext uri="{FF2B5EF4-FFF2-40B4-BE49-F238E27FC236}">
                <a16:creationId xmlns:a16="http://schemas.microsoft.com/office/drawing/2014/main" id="{795FC4DD-74E6-A088-8C1D-03998B58ADFE}"/>
              </a:ext>
              <a:ext uri="{C183D7F6-B498-43B3-948B-1728B52AA6E4}">
                <adec:decorative xmlns:adec="http://schemas.microsoft.com/office/drawing/2017/decorative" xmlns="" val="1"/>
              </a:ext>
            </a:extLst>
          </p:cNvPr>
          <p:cNvCxnSpPr>
            <a:cxnSpLocks/>
          </p:cNvCxnSpPr>
          <p:nvPr/>
        </p:nvCxnSpPr>
        <p:spPr>
          <a:xfrm>
            <a:off x="8153400" y="400490"/>
            <a:ext cx="455473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CA4EFEEF-3C85-C94C-71DD-FECC3E45AE5A}"/>
              </a:ext>
              <a:ext uri="{C183D7F6-B498-43B3-948B-1728B52AA6E4}">
                <adec:decorative xmlns:adec="http://schemas.microsoft.com/office/drawing/2017/decorative" xmlns="" val="1"/>
              </a:ext>
            </a:extLst>
          </p:cNvPr>
          <p:cNvCxnSpPr>
            <a:cxnSpLocks/>
          </p:cNvCxnSpPr>
          <p:nvPr/>
        </p:nvCxnSpPr>
        <p:spPr>
          <a:xfrm>
            <a:off x="-1190114" y="400490"/>
            <a:ext cx="389439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itolo 1">
            <a:extLst>
              <a:ext uri="{FF2B5EF4-FFF2-40B4-BE49-F238E27FC236}">
                <a16:creationId xmlns:a16="http://schemas.microsoft.com/office/drawing/2014/main" id="{8773B111-70F8-6E97-5D63-24A49BBCE09E}"/>
              </a:ext>
            </a:extLst>
          </p:cNvPr>
          <p:cNvSpPr txBox="1">
            <a:spLocks/>
          </p:cNvSpPr>
          <p:nvPr/>
        </p:nvSpPr>
        <p:spPr>
          <a:xfrm>
            <a:off x="404624" y="213376"/>
            <a:ext cx="11203493"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a:t>CMP Consulting</a:t>
            </a:r>
            <a:r>
              <a:rPr lang="it-IT" sz="2800"/>
              <a:t/>
            </a:r>
            <a:br>
              <a:rPr lang="it-IT" sz="2800"/>
            </a:br>
            <a:endParaRPr lang="it-IT" sz="2800">
              <a:solidFill>
                <a:schemeClr val="tx1">
                  <a:lumMod val="75000"/>
                  <a:lumOff val="25000"/>
                </a:schemeClr>
              </a:solidFill>
            </a:endParaRPr>
          </a:p>
        </p:txBody>
      </p:sp>
      <p:sp>
        <p:nvSpPr>
          <p:cNvPr id="12" name="CasellaDiTesto 11">
            <a:extLst>
              <a:ext uri="{FF2B5EF4-FFF2-40B4-BE49-F238E27FC236}">
                <a16:creationId xmlns:a16="http://schemas.microsoft.com/office/drawing/2014/main" id="{5F72CB0A-47A0-DE68-10BA-9D9679318C38}"/>
              </a:ext>
            </a:extLst>
          </p:cNvPr>
          <p:cNvSpPr txBox="1"/>
          <p:nvPr/>
        </p:nvSpPr>
        <p:spPr>
          <a:xfrm>
            <a:off x="891319" y="1118017"/>
            <a:ext cx="8721795" cy="3354765"/>
          </a:xfrm>
          <a:prstGeom prst="rect">
            <a:avLst/>
          </a:prstGeom>
          <a:noFill/>
        </p:spPr>
        <p:txBody>
          <a:bodyPr wrap="square">
            <a:spAutoFit/>
          </a:bodyPr>
          <a:lstStyle/>
          <a:p>
            <a:pPr marL="285750" lvl="0" indent="-285750">
              <a:buFont typeface="Arial" panose="020B0604020202020204" pitchFamily="34" charset="0"/>
              <a:buChar char="•"/>
            </a:pPr>
            <a:r>
              <a:rPr lang="it-IT" sz="2000">
                <a:latin typeface="+mj-lt"/>
              </a:rPr>
              <a:t>La </a:t>
            </a:r>
            <a:r>
              <a:rPr lang="it-IT" sz="2000" i="1">
                <a:latin typeface="+mj-lt"/>
              </a:rPr>
              <a:t>CMP Consulting </a:t>
            </a:r>
            <a:r>
              <a:rPr lang="it-IT" sz="2000">
                <a:latin typeface="+mj-lt"/>
              </a:rPr>
              <a:t>è una </a:t>
            </a:r>
            <a:r>
              <a:rPr lang="it-IT" sz="2000" b="1">
                <a:latin typeface="+mj-lt"/>
              </a:rPr>
              <a:t>società di consulenza </a:t>
            </a:r>
            <a:r>
              <a:rPr lang="it-IT" sz="2000">
                <a:latin typeface="+mj-lt"/>
              </a:rPr>
              <a:t>che è stata contattata da </a:t>
            </a:r>
            <a:r>
              <a:rPr lang="it-IT" sz="2000" b="1">
                <a:latin typeface="+mj-lt"/>
              </a:rPr>
              <a:t>un’azienda indiana di food delivery </a:t>
            </a:r>
            <a:r>
              <a:rPr lang="it-IT" sz="2000">
                <a:solidFill>
                  <a:srgbClr val="000000"/>
                </a:solidFill>
                <a:latin typeface="Century Gothic"/>
              </a:rPr>
              <a:t>con sede nel Bangalore </a:t>
            </a:r>
            <a:r>
              <a:rPr lang="it-IT" sz="2000">
                <a:latin typeface="+mj-lt"/>
              </a:rPr>
              <a:t>che vuole </a:t>
            </a:r>
            <a:r>
              <a:rPr lang="it-IT" sz="2000" b="1">
                <a:latin typeface="+mj-lt"/>
              </a:rPr>
              <a:t>migliorare il proprio servizio</a:t>
            </a:r>
          </a:p>
          <a:p>
            <a:pPr marL="285750" indent="-285750">
              <a:buFont typeface="Arial" panose="020B0604020202020204" pitchFamily="34" charset="0"/>
              <a:buChar char="•"/>
            </a:pPr>
            <a:endParaRPr lang="it-IT" sz="2000" b="1">
              <a:latin typeface="+mj-lt"/>
            </a:endParaRPr>
          </a:p>
          <a:p>
            <a:pPr marL="285750" indent="-285750">
              <a:buFont typeface="Arial" panose="020B0604020202020204" pitchFamily="34" charset="0"/>
              <a:buChar char="•"/>
            </a:pPr>
            <a:r>
              <a:rPr lang="it-IT" sz="2000" b="1">
                <a:latin typeface="+mj-lt"/>
              </a:rPr>
              <a:t>L’azienda è già affermata a livello nazionale ed è in un momento di stallo.</a:t>
            </a:r>
            <a:endParaRPr lang="it-IT" sz="2000">
              <a:latin typeface="+mj-lt"/>
            </a:endParaRPr>
          </a:p>
          <a:p>
            <a:pPr marL="285750" indent="-285750">
              <a:buFont typeface="Arial" panose="020B0604020202020204" pitchFamily="34" charset="0"/>
              <a:buChar char="•"/>
            </a:pPr>
            <a:r>
              <a:rPr lang="it-IT" sz="2000">
                <a:latin typeface="+mj-lt"/>
              </a:rPr>
              <a:t>Ci ha chiesto di:</a:t>
            </a:r>
          </a:p>
          <a:p>
            <a:pPr marL="1085850" lvl="2" indent="-171450">
              <a:buBlip>
                <a:blip r:embed="rId4">
                  <a:extLst>
                    <a:ext uri="{96DAC541-7B7A-43D3-8B79-37D633B846F1}">
                      <asvg:svgBlip xmlns:asvg="http://schemas.microsoft.com/office/drawing/2016/SVG/main" xmlns="" r:embed="rId5"/>
                    </a:ext>
                  </a:extLst>
                </a:blip>
              </a:buBlip>
            </a:pPr>
            <a:r>
              <a:rPr lang="it-IT" sz="2000" b="1">
                <a:latin typeface="+mj-lt"/>
              </a:rPr>
              <a:t> </a:t>
            </a:r>
            <a:r>
              <a:rPr lang="it-IT" sz="2000">
                <a:latin typeface="+mj-lt"/>
              </a:rPr>
              <a:t>individuare </a:t>
            </a:r>
            <a:r>
              <a:rPr lang="it-IT" sz="2000" b="1">
                <a:latin typeface="+mj-lt"/>
              </a:rPr>
              <a:t>i propri punti di forza e debolezza</a:t>
            </a:r>
          </a:p>
          <a:p>
            <a:pPr marL="1085850" lvl="2" indent="-171450">
              <a:buBlip>
                <a:blip r:embed="rId4">
                  <a:extLst>
                    <a:ext uri="{96DAC541-7B7A-43D3-8B79-37D633B846F1}">
                      <asvg:svgBlip xmlns:asvg="http://schemas.microsoft.com/office/drawing/2016/SVG/main" xmlns="" r:embed="rId5"/>
                    </a:ext>
                  </a:extLst>
                </a:blip>
              </a:buBlip>
            </a:pPr>
            <a:r>
              <a:rPr lang="it-IT" sz="2000">
                <a:latin typeface="+mj-lt"/>
              </a:rPr>
              <a:t> trovare dei modi per </a:t>
            </a:r>
            <a:r>
              <a:rPr lang="it-IT" sz="2000" b="1">
                <a:latin typeface="+mj-lt"/>
              </a:rPr>
              <a:t>migliorare la propria app</a:t>
            </a:r>
            <a:r>
              <a:rPr lang="it-IT" sz="2000">
                <a:latin typeface="+mj-lt"/>
              </a:rPr>
              <a:t> e </a:t>
            </a:r>
            <a:r>
              <a:rPr lang="it-IT" sz="2000" b="1">
                <a:latin typeface="+mj-lt"/>
              </a:rPr>
              <a:t>l’esperienza complessiva del cliente</a:t>
            </a:r>
          </a:p>
          <a:p>
            <a:pPr marL="742950" lvl="1" indent="-285750">
              <a:buBlip>
                <a:blip r:embed="rId6">
                  <a:extLst>
                    <a:ext uri="{837473B0-CC2E-450A-ABE3-18F120FF3D39}">
                      <a1611:picAttrSrcUrl xmlns:a1611="http://schemas.microsoft.com/office/drawing/2016/11/main" xmlns="" r:id="rId7"/>
                    </a:ext>
                  </a:extLst>
                </a:blip>
              </a:buBlip>
            </a:pPr>
            <a:endParaRPr lang="it-IT" sz="1200" b="1">
              <a:latin typeface="+mj-lt"/>
            </a:endParaRPr>
          </a:p>
        </p:txBody>
      </p:sp>
      <p:sp>
        <p:nvSpPr>
          <p:cNvPr id="13" name="CasellaDiTesto 12">
            <a:extLst>
              <a:ext uri="{FF2B5EF4-FFF2-40B4-BE49-F238E27FC236}">
                <a16:creationId xmlns:a16="http://schemas.microsoft.com/office/drawing/2014/main" id="{121FD4AE-26E9-AB81-4922-8373D6C7F702}"/>
              </a:ext>
            </a:extLst>
          </p:cNvPr>
          <p:cNvSpPr txBox="1"/>
          <p:nvPr/>
        </p:nvSpPr>
        <p:spPr>
          <a:xfrm>
            <a:off x="1258038" y="4645384"/>
            <a:ext cx="8994964" cy="1015663"/>
          </a:xfrm>
          <a:prstGeom prst="rect">
            <a:avLst/>
          </a:prstGeom>
          <a:solidFill>
            <a:srgbClr val="F59F26"/>
          </a:solidFill>
        </p:spPr>
        <p:txBody>
          <a:bodyPr wrap="square" rtlCol="0">
            <a:spAutoFit/>
          </a:bodyPr>
          <a:lstStyle/>
          <a:p>
            <a:r>
              <a:rPr lang="it-IT" sz="2000">
                <a:solidFill>
                  <a:schemeClr val="bg1"/>
                </a:solidFill>
                <a:latin typeface="+mj-lt"/>
              </a:rPr>
              <a:t>Si vuole dare un </a:t>
            </a:r>
            <a:r>
              <a:rPr lang="it-IT" sz="2000" b="1">
                <a:solidFill>
                  <a:schemeClr val="bg1"/>
                </a:solidFill>
                <a:latin typeface="+mj-lt"/>
              </a:rPr>
              <a:t>valore aggiunto rispetto alle multinazionali</a:t>
            </a:r>
            <a:r>
              <a:rPr lang="it-IT" sz="2000">
                <a:solidFill>
                  <a:schemeClr val="bg1"/>
                </a:solidFill>
                <a:latin typeface="+mj-lt"/>
              </a:rPr>
              <a:t>, offrendo un </a:t>
            </a:r>
            <a:r>
              <a:rPr lang="it-IT" sz="2000" b="1">
                <a:solidFill>
                  <a:schemeClr val="bg1"/>
                </a:solidFill>
                <a:latin typeface="+mj-lt"/>
              </a:rPr>
              <a:t>servizio più personalizzato </a:t>
            </a:r>
            <a:r>
              <a:rPr lang="it-IT" sz="2000">
                <a:solidFill>
                  <a:schemeClr val="bg1"/>
                </a:solidFill>
                <a:latin typeface="+mj-lt"/>
              </a:rPr>
              <a:t>e </a:t>
            </a:r>
            <a:r>
              <a:rPr lang="it-IT" sz="2000" b="1">
                <a:solidFill>
                  <a:schemeClr val="bg1"/>
                </a:solidFill>
                <a:latin typeface="+mj-lt"/>
              </a:rPr>
              <a:t>accurato</a:t>
            </a:r>
            <a:r>
              <a:rPr lang="it-IT" sz="2000">
                <a:solidFill>
                  <a:schemeClr val="bg1"/>
                </a:solidFill>
                <a:latin typeface="+mj-lt"/>
              </a:rPr>
              <a:t>, diverso rispetto a quello standardizzato delle grandi aziende già affermate.</a:t>
            </a:r>
          </a:p>
        </p:txBody>
      </p:sp>
      <p:sp>
        <p:nvSpPr>
          <p:cNvPr id="10" name="Rettangolo con angoli arrotondati 9">
            <a:extLst>
              <a:ext uri="{FF2B5EF4-FFF2-40B4-BE49-F238E27FC236}">
                <a16:creationId xmlns:a16="http://schemas.microsoft.com/office/drawing/2014/main" id="{3B770D25-7BCF-08BF-9DFA-9AB4A55957D7}"/>
              </a:ext>
            </a:extLst>
          </p:cNvPr>
          <p:cNvSpPr/>
          <p:nvPr/>
        </p:nvSpPr>
        <p:spPr>
          <a:xfrm>
            <a:off x="10084942" y="3352946"/>
            <a:ext cx="1834773" cy="775596"/>
          </a:xfrm>
          <a:prstGeom prst="roundRect">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a:latin typeface="+mj-lt"/>
              </a:rPr>
              <a:t>fase di maturità </a:t>
            </a:r>
          </a:p>
          <a:p>
            <a:r>
              <a:rPr lang="it-IT" sz="1600" b="1">
                <a:latin typeface="+mj-lt"/>
              </a:rPr>
              <a:t>del servizio</a:t>
            </a:r>
          </a:p>
        </p:txBody>
      </p:sp>
      <p:sp>
        <p:nvSpPr>
          <p:cNvPr id="11" name="Freccia a destra 10">
            <a:extLst>
              <a:ext uri="{FF2B5EF4-FFF2-40B4-BE49-F238E27FC236}">
                <a16:creationId xmlns:a16="http://schemas.microsoft.com/office/drawing/2014/main" id="{340F4A2F-FD58-C76C-E5D7-DBDBA3DA4786}"/>
              </a:ext>
            </a:extLst>
          </p:cNvPr>
          <p:cNvSpPr/>
          <p:nvPr/>
        </p:nvSpPr>
        <p:spPr>
          <a:xfrm rot="1767326">
            <a:off x="9449138" y="2986649"/>
            <a:ext cx="553253" cy="245802"/>
          </a:xfrm>
          <a:prstGeom prst="rightArrow">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Immagine 14">
            <a:extLst>
              <a:ext uri="{FF2B5EF4-FFF2-40B4-BE49-F238E27FC236}">
                <a16:creationId xmlns:a16="http://schemas.microsoft.com/office/drawing/2014/main" id="{44C56ED8-485C-D2FE-EDEE-5F8D243011DA}"/>
              </a:ext>
            </a:extLst>
          </p:cNvPr>
          <p:cNvPicPr>
            <a:picLocks noChangeAspect="1"/>
          </p:cNvPicPr>
          <p:nvPr/>
        </p:nvPicPr>
        <p:blipFill>
          <a:blip r:embed="rId8"/>
          <a:stretch>
            <a:fillRect/>
          </a:stretch>
        </p:blipFill>
        <p:spPr>
          <a:xfrm>
            <a:off x="9785877" y="508259"/>
            <a:ext cx="2148588" cy="2130914"/>
          </a:xfrm>
          <a:prstGeom prst="rect">
            <a:avLst/>
          </a:prstGeom>
        </p:spPr>
      </p:pic>
    </p:spTree>
    <p:extLst>
      <p:ext uri="{BB962C8B-B14F-4D97-AF65-F5344CB8AC3E}">
        <p14:creationId xmlns:p14="http://schemas.microsoft.com/office/powerpoint/2010/main" val="396483207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017A2345-7BC1-635C-6798-9CA442FEB808}"/>
              </a:ext>
            </a:extLst>
          </p:cNvPr>
          <p:cNvSpPr>
            <a:spLocks noGrp="1"/>
          </p:cNvSpPr>
          <p:nvPr>
            <p:ph type="ftr" sz="quarter" idx="11"/>
          </p:nvPr>
        </p:nvSpPr>
        <p:spPr/>
        <p:txBody>
          <a:bodyPr/>
          <a:lstStyle/>
          <a:p>
            <a:pPr rtl="0"/>
            <a:r>
              <a:rPr lang="it-IT" noProof="0"/>
              <a:t>Daniele Cugnigni, Simone Meneghello, Gaia Penta</a:t>
            </a:r>
          </a:p>
        </p:txBody>
      </p:sp>
      <p:sp>
        <p:nvSpPr>
          <p:cNvPr id="3" name="Segnaposto numero diapositiva 2">
            <a:extLst>
              <a:ext uri="{FF2B5EF4-FFF2-40B4-BE49-F238E27FC236}">
                <a16:creationId xmlns:a16="http://schemas.microsoft.com/office/drawing/2014/main" id="{72CA4448-77D8-F921-7A58-B76D91E0A2AA}"/>
              </a:ext>
            </a:extLst>
          </p:cNvPr>
          <p:cNvSpPr>
            <a:spLocks noGrp="1"/>
          </p:cNvSpPr>
          <p:nvPr>
            <p:ph type="sldNum" sz="quarter" idx="12"/>
          </p:nvPr>
        </p:nvSpPr>
        <p:spPr/>
        <p:txBody>
          <a:bodyPr/>
          <a:lstStyle/>
          <a:p>
            <a:pPr rtl="0"/>
            <a:fld id="{06FEDF93-2BFD-41CA-ABC7-B039102F3792}" type="slidenum">
              <a:rPr lang="it-IT" noProof="0" smtClean="0"/>
              <a:t>8</a:t>
            </a:fld>
            <a:endParaRPr lang="it-IT" noProof="0"/>
          </a:p>
        </p:txBody>
      </p:sp>
      <p:sp>
        <p:nvSpPr>
          <p:cNvPr id="4" name="Ovale 3">
            <a:extLst>
              <a:ext uri="{FF2B5EF4-FFF2-40B4-BE49-F238E27FC236}">
                <a16:creationId xmlns:a16="http://schemas.microsoft.com/office/drawing/2014/main" id="{D6C5F222-DE36-F2B4-D1CC-5AFB6A372A63}"/>
              </a:ext>
              <a:ext uri="{C183D7F6-B498-43B3-948B-1728B52AA6E4}">
                <adec:decorative xmlns:adec="http://schemas.microsoft.com/office/drawing/2017/decorative" xmlns="" val="1"/>
              </a:ext>
            </a:extLst>
          </p:cNvPr>
          <p:cNvSpPr/>
          <p:nvPr/>
        </p:nvSpPr>
        <p:spPr>
          <a:xfrm>
            <a:off x="363639" y="2635250"/>
            <a:ext cx="1587500" cy="1587500"/>
          </a:xfrm>
          <a:prstGeom prst="ellipse">
            <a:avLst/>
          </a:prstGeom>
          <a:solidFill>
            <a:srgbClr val="B0A6DA"/>
          </a:solidFill>
          <a:ln/>
        </p:spPr>
        <p:style>
          <a:lnRef idx="3">
            <a:schemeClr val="lt1"/>
          </a:lnRef>
          <a:fillRef idx="1">
            <a:schemeClr val="accent2"/>
          </a:fillRef>
          <a:effectRef idx="1">
            <a:schemeClr val="accent2"/>
          </a:effectRef>
          <a:fontRef idx="minor">
            <a:schemeClr val="lt1"/>
          </a:fontRef>
        </p:style>
        <p:txBody>
          <a:bodyPr rtlCol="0" anchor="ctr"/>
          <a:lstStyle/>
          <a:p>
            <a:pPr algn="ctr" rtl="0"/>
            <a:endParaRPr lang="it-IT">
              <a:solidFill>
                <a:schemeClr val="tx1">
                  <a:lumMod val="95000"/>
                  <a:lumOff val="5000"/>
                </a:schemeClr>
              </a:solidFill>
              <a:latin typeface="+mj-lt"/>
            </a:endParaRPr>
          </a:p>
        </p:txBody>
      </p:sp>
      <p:sp>
        <p:nvSpPr>
          <p:cNvPr id="5" name="Ovale 4">
            <a:extLst>
              <a:ext uri="{FF2B5EF4-FFF2-40B4-BE49-F238E27FC236}">
                <a16:creationId xmlns:a16="http://schemas.microsoft.com/office/drawing/2014/main" id="{6B1BE9F9-DA06-5FD2-E940-495CAF42E661}"/>
              </a:ext>
              <a:ext uri="{C183D7F6-B498-43B3-948B-1728B52AA6E4}">
                <adec:decorative xmlns:adec="http://schemas.microsoft.com/office/drawing/2017/decorative" xmlns="" val="1"/>
              </a:ext>
            </a:extLst>
          </p:cNvPr>
          <p:cNvSpPr/>
          <p:nvPr/>
        </p:nvSpPr>
        <p:spPr>
          <a:xfrm>
            <a:off x="2749651" y="2635250"/>
            <a:ext cx="1587500" cy="15875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it-IT">
              <a:latin typeface="+mj-lt"/>
            </a:endParaRPr>
          </a:p>
        </p:txBody>
      </p:sp>
      <p:sp>
        <p:nvSpPr>
          <p:cNvPr id="6" name="Ovale 5">
            <a:extLst>
              <a:ext uri="{FF2B5EF4-FFF2-40B4-BE49-F238E27FC236}">
                <a16:creationId xmlns:a16="http://schemas.microsoft.com/office/drawing/2014/main" id="{33A97C80-5E1F-A474-C5AA-823742E95E91}"/>
              </a:ext>
              <a:ext uri="{C183D7F6-B498-43B3-948B-1728B52AA6E4}">
                <adec:decorative xmlns:adec="http://schemas.microsoft.com/office/drawing/2017/decorative" xmlns="" val="1"/>
              </a:ext>
            </a:extLst>
          </p:cNvPr>
          <p:cNvSpPr/>
          <p:nvPr/>
        </p:nvSpPr>
        <p:spPr>
          <a:xfrm>
            <a:off x="2749651" y="814269"/>
            <a:ext cx="1587500" cy="15875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it-IT">
              <a:latin typeface="+mj-lt"/>
            </a:endParaRPr>
          </a:p>
        </p:txBody>
      </p:sp>
      <p:sp>
        <p:nvSpPr>
          <p:cNvPr id="7" name="Ovale 6">
            <a:extLst>
              <a:ext uri="{FF2B5EF4-FFF2-40B4-BE49-F238E27FC236}">
                <a16:creationId xmlns:a16="http://schemas.microsoft.com/office/drawing/2014/main" id="{5C6D65BB-F574-5105-EFF6-57F021194C83}"/>
              </a:ext>
              <a:ext uri="{C183D7F6-B498-43B3-948B-1728B52AA6E4}">
                <adec:decorative xmlns:adec="http://schemas.microsoft.com/office/drawing/2017/decorative" xmlns="" val="1"/>
              </a:ext>
            </a:extLst>
          </p:cNvPr>
          <p:cNvSpPr/>
          <p:nvPr/>
        </p:nvSpPr>
        <p:spPr>
          <a:xfrm>
            <a:off x="2749651" y="4456231"/>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latin typeface="+mj-lt"/>
            </a:endParaRPr>
          </a:p>
        </p:txBody>
      </p:sp>
      <p:cxnSp>
        <p:nvCxnSpPr>
          <p:cNvPr id="8" name="Connettore diritto con freccia 78">
            <a:extLst>
              <a:ext uri="{FF2B5EF4-FFF2-40B4-BE49-F238E27FC236}">
                <a16:creationId xmlns:a16="http://schemas.microsoft.com/office/drawing/2014/main" id="{93C7A3CC-C1A5-241D-386C-8AF9734DEBE1}"/>
              </a:ext>
              <a:ext uri="{C183D7F6-B498-43B3-948B-1728B52AA6E4}">
                <adec:decorative xmlns:adec="http://schemas.microsoft.com/office/drawing/2017/decorative" xmlns="" val="1"/>
              </a:ext>
            </a:extLst>
          </p:cNvPr>
          <p:cNvCxnSpPr>
            <a:cxnSpLocks/>
            <a:stCxn id="4" idx="6"/>
            <a:endCxn id="5" idx="2"/>
          </p:cNvCxnSpPr>
          <p:nvPr/>
        </p:nvCxnSpPr>
        <p:spPr>
          <a:xfrm>
            <a:off x="1951139" y="3429000"/>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Connettore: Gomito 20">
            <a:extLst>
              <a:ext uri="{FF2B5EF4-FFF2-40B4-BE49-F238E27FC236}">
                <a16:creationId xmlns:a16="http://schemas.microsoft.com/office/drawing/2014/main" id="{EC616CDC-2787-711F-B8FF-54B749F5DA8D}"/>
              </a:ext>
              <a:ext uri="{C183D7F6-B498-43B3-948B-1728B52AA6E4}">
                <adec:decorative xmlns:adec="http://schemas.microsoft.com/office/drawing/2017/decorative" xmlns="" val="1"/>
              </a:ext>
            </a:extLst>
          </p:cNvPr>
          <p:cNvCxnSpPr>
            <a:stCxn id="6" idx="2"/>
            <a:endCxn id="7" idx="2"/>
          </p:cNvCxnSpPr>
          <p:nvPr/>
        </p:nvCxnSpPr>
        <p:spPr>
          <a:xfrm rot="10800000" flipV="1">
            <a:off x="2749651" y="1608019"/>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ED3FD867-4724-A4A9-9C7F-2CE22F8D1C15}"/>
              </a:ext>
            </a:extLst>
          </p:cNvPr>
          <p:cNvSpPr/>
          <p:nvPr/>
        </p:nvSpPr>
        <p:spPr>
          <a:xfrm>
            <a:off x="419202" y="3182779"/>
            <a:ext cx="1474788" cy="492443"/>
          </a:xfrm>
          <a:prstGeom prst="rect">
            <a:avLst/>
          </a:prstGeom>
        </p:spPr>
        <p:txBody>
          <a:bodyPr wrap="square" lIns="0" tIns="0" rIns="0" bIns="0" rtlCol="0" anchor="ctr">
            <a:spAutoFit/>
          </a:bodyPr>
          <a:lstStyle/>
          <a:p>
            <a:pPr algn="ctr" rtl="0"/>
            <a:r>
              <a:rPr lang="it-IT" sz="1600" b="1">
                <a:solidFill>
                  <a:schemeClr val="bg1"/>
                </a:solidFill>
                <a:latin typeface="+mj-lt"/>
              </a:rPr>
              <a:t>Domande di Business</a:t>
            </a:r>
          </a:p>
        </p:txBody>
      </p:sp>
      <p:sp>
        <p:nvSpPr>
          <p:cNvPr id="11" name="Rettangolo 10">
            <a:extLst>
              <a:ext uri="{FF2B5EF4-FFF2-40B4-BE49-F238E27FC236}">
                <a16:creationId xmlns:a16="http://schemas.microsoft.com/office/drawing/2014/main" id="{ED99CD41-E5E7-C01C-4A7D-453780B164C0}"/>
              </a:ext>
            </a:extLst>
          </p:cNvPr>
          <p:cNvSpPr/>
          <p:nvPr/>
        </p:nvSpPr>
        <p:spPr>
          <a:xfrm>
            <a:off x="2857601" y="3321278"/>
            <a:ext cx="1371600" cy="215444"/>
          </a:xfrm>
          <a:prstGeom prst="rect">
            <a:avLst/>
          </a:prstGeom>
        </p:spPr>
        <p:txBody>
          <a:bodyPr wrap="square" lIns="0" tIns="0" rIns="0" bIns="0" rtlCol="0" anchor="ctr">
            <a:spAutoFit/>
          </a:bodyPr>
          <a:lstStyle/>
          <a:p>
            <a:pPr algn="ctr" rtl="0"/>
            <a:r>
              <a:rPr lang="it-IT" sz="1400">
                <a:solidFill>
                  <a:schemeClr val="bg1"/>
                </a:solidFill>
                <a:latin typeface="+mj-lt"/>
              </a:rPr>
              <a:t>Segmentazione</a:t>
            </a:r>
          </a:p>
        </p:txBody>
      </p:sp>
      <p:sp>
        <p:nvSpPr>
          <p:cNvPr id="12" name="Rettangolo 11">
            <a:extLst>
              <a:ext uri="{FF2B5EF4-FFF2-40B4-BE49-F238E27FC236}">
                <a16:creationId xmlns:a16="http://schemas.microsoft.com/office/drawing/2014/main" id="{C14951DD-F945-D180-5BD3-D7EC27F0EA18}"/>
              </a:ext>
            </a:extLst>
          </p:cNvPr>
          <p:cNvSpPr/>
          <p:nvPr/>
        </p:nvSpPr>
        <p:spPr>
          <a:xfrm>
            <a:off x="2857601" y="1500296"/>
            <a:ext cx="1371600" cy="215444"/>
          </a:xfrm>
          <a:prstGeom prst="rect">
            <a:avLst/>
          </a:prstGeom>
        </p:spPr>
        <p:txBody>
          <a:bodyPr wrap="square" lIns="0" tIns="0" rIns="0" bIns="0" rtlCol="0" anchor="ctr">
            <a:spAutoFit/>
          </a:bodyPr>
          <a:lstStyle/>
          <a:p>
            <a:pPr algn="ctr" rtl="0"/>
            <a:r>
              <a:rPr lang="it-IT" sz="1400">
                <a:solidFill>
                  <a:schemeClr val="bg1"/>
                </a:solidFill>
                <a:latin typeface="+mj-lt"/>
              </a:rPr>
              <a:t>Fidelizzazione</a:t>
            </a:r>
          </a:p>
        </p:txBody>
      </p:sp>
      <p:sp>
        <p:nvSpPr>
          <p:cNvPr id="13" name="Rettangolo 12">
            <a:extLst>
              <a:ext uri="{FF2B5EF4-FFF2-40B4-BE49-F238E27FC236}">
                <a16:creationId xmlns:a16="http://schemas.microsoft.com/office/drawing/2014/main" id="{EE2B0297-0CD2-10CA-89CA-9367B90DA471}"/>
              </a:ext>
            </a:extLst>
          </p:cNvPr>
          <p:cNvSpPr/>
          <p:nvPr/>
        </p:nvSpPr>
        <p:spPr>
          <a:xfrm>
            <a:off x="2857601" y="4926816"/>
            <a:ext cx="1371600" cy="646331"/>
          </a:xfrm>
          <a:prstGeom prst="rect">
            <a:avLst/>
          </a:prstGeom>
        </p:spPr>
        <p:txBody>
          <a:bodyPr wrap="square" lIns="0" tIns="0" rIns="0" bIns="0" rtlCol="0" anchor="ctr">
            <a:spAutoFit/>
          </a:bodyPr>
          <a:lstStyle/>
          <a:p>
            <a:pPr algn="ctr" rtl="0"/>
            <a:r>
              <a:rPr lang="it-IT" sz="1400">
                <a:solidFill>
                  <a:schemeClr val="bg1"/>
                </a:solidFill>
                <a:latin typeface="+mj-lt"/>
              </a:rPr>
              <a:t>Previsione tempo di consegna</a:t>
            </a:r>
          </a:p>
        </p:txBody>
      </p:sp>
      <p:cxnSp>
        <p:nvCxnSpPr>
          <p:cNvPr id="19" name="Connettore: Gomito 9">
            <a:extLst>
              <a:ext uri="{FF2B5EF4-FFF2-40B4-BE49-F238E27FC236}">
                <a16:creationId xmlns:a16="http://schemas.microsoft.com/office/drawing/2014/main" id="{C9918D4F-4E49-65F4-023A-9A8A648D4890}"/>
              </a:ext>
              <a:ext uri="{C183D7F6-B498-43B3-948B-1728B52AA6E4}">
                <adec:decorative xmlns:adec="http://schemas.microsoft.com/office/drawing/2017/decorative" xmlns="" val="1"/>
              </a:ext>
            </a:extLst>
          </p:cNvPr>
          <p:cNvCxnSpPr/>
          <p:nvPr/>
        </p:nvCxnSpPr>
        <p:spPr>
          <a:xfrm>
            <a:off x="4281621" y="1390199"/>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nettore diritto con freccia 12">
            <a:extLst>
              <a:ext uri="{FF2B5EF4-FFF2-40B4-BE49-F238E27FC236}">
                <a16:creationId xmlns:a16="http://schemas.microsoft.com/office/drawing/2014/main" id="{B4048A67-C624-ED4F-BD10-E754C85C4DF4}"/>
              </a:ext>
              <a:ext uri="{C183D7F6-B498-43B3-948B-1728B52AA6E4}">
                <adec:decorative xmlns:adec="http://schemas.microsoft.com/office/drawing/2017/decorative" xmlns="" val="1"/>
              </a:ext>
            </a:extLst>
          </p:cNvPr>
          <p:cNvCxnSpPr>
            <a:cxnSpLocks/>
          </p:cNvCxnSpPr>
          <p:nvPr/>
        </p:nvCxnSpPr>
        <p:spPr>
          <a:xfrm>
            <a:off x="4499773" y="2458241"/>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ttore diritto con freccia 12">
            <a:extLst>
              <a:ext uri="{FF2B5EF4-FFF2-40B4-BE49-F238E27FC236}">
                <a16:creationId xmlns:a16="http://schemas.microsoft.com/office/drawing/2014/main" id="{BCC77EEB-54F4-6FEE-E90D-074D8E932B5B}"/>
              </a:ext>
              <a:ext uri="{C183D7F6-B498-43B3-948B-1728B52AA6E4}">
                <adec:decorative xmlns:adec="http://schemas.microsoft.com/office/drawing/2017/decorative" xmlns="" val="1"/>
              </a:ext>
            </a:extLst>
          </p:cNvPr>
          <p:cNvCxnSpPr>
            <a:cxnSpLocks/>
          </p:cNvCxnSpPr>
          <p:nvPr/>
        </p:nvCxnSpPr>
        <p:spPr>
          <a:xfrm>
            <a:off x="4337151" y="5249981"/>
            <a:ext cx="731741"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4" name="Ovale 23">
            <a:extLst>
              <a:ext uri="{FF2B5EF4-FFF2-40B4-BE49-F238E27FC236}">
                <a16:creationId xmlns:a16="http://schemas.microsoft.com/office/drawing/2014/main" id="{EF831C57-A384-C78C-8A34-AAFF6B070088}"/>
              </a:ext>
              <a:ext uri="{C183D7F6-B498-43B3-948B-1728B52AA6E4}">
                <adec:decorative xmlns:adec="http://schemas.microsoft.com/office/drawing/2017/decorative" xmlns="" val="1"/>
              </a:ext>
            </a:extLst>
          </p:cNvPr>
          <p:cNvSpPr/>
          <p:nvPr/>
        </p:nvSpPr>
        <p:spPr>
          <a:xfrm>
            <a:off x="5112615" y="1608019"/>
            <a:ext cx="1587500" cy="1587500"/>
          </a:xfrm>
          <a:prstGeom prst="ellipse">
            <a:avLst/>
          </a:prstGeom>
          <a:solidFill>
            <a:srgbClr val="36D4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sz="1400">
              <a:latin typeface="+mj-lt"/>
            </a:endParaRPr>
          </a:p>
        </p:txBody>
      </p:sp>
      <p:sp>
        <p:nvSpPr>
          <p:cNvPr id="25" name="Rettangolo 24">
            <a:extLst>
              <a:ext uri="{FF2B5EF4-FFF2-40B4-BE49-F238E27FC236}">
                <a16:creationId xmlns:a16="http://schemas.microsoft.com/office/drawing/2014/main" id="{15FF0501-9011-5CEF-0F0E-C32A4E74E5D8}"/>
              </a:ext>
            </a:extLst>
          </p:cNvPr>
          <p:cNvSpPr/>
          <p:nvPr/>
        </p:nvSpPr>
        <p:spPr>
          <a:xfrm>
            <a:off x="5220565" y="2155549"/>
            <a:ext cx="1371600" cy="492443"/>
          </a:xfrm>
          <a:prstGeom prst="rect">
            <a:avLst/>
          </a:prstGeom>
        </p:spPr>
        <p:txBody>
          <a:bodyPr wrap="square" lIns="0" tIns="0" rIns="0" bIns="0" rtlCol="0" anchor="ctr">
            <a:spAutoFit/>
          </a:bodyPr>
          <a:lstStyle/>
          <a:p>
            <a:pPr algn="ctr" rtl="0"/>
            <a:r>
              <a:rPr lang="en-US" sz="1600">
                <a:solidFill>
                  <a:schemeClr val="bg1"/>
                </a:solidFill>
                <a:latin typeface="+mj-lt"/>
              </a:rPr>
              <a:t>Dataset 1</a:t>
            </a:r>
          </a:p>
          <a:p>
            <a:pPr algn="ctr" rtl="0"/>
            <a:r>
              <a:rPr lang="en-US" sz="1600">
                <a:solidFill>
                  <a:schemeClr val="bg1"/>
                </a:solidFill>
                <a:latin typeface="+mj-lt"/>
              </a:rPr>
              <a:t>(Bangalore)</a:t>
            </a:r>
            <a:endParaRPr lang="it-IT" sz="1600">
              <a:solidFill>
                <a:schemeClr val="bg1"/>
              </a:solidFill>
              <a:latin typeface="+mj-lt"/>
            </a:endParaRPr>
          </a:p>
        </p:txBody>
      </p:sp>
      <p:sp>
        <p:nvSpPr>
          <p:cNvPr id="26" name="Ovale 25">
            <a:extLst>
              <a:ext uri="{FF2B5EF4-FFF2-40B4-BE49-F238E27FC236}">
                <a16:creationId xmlns:a16="http://schemas.microsoft.com/office/drawing/2014/main" id="{1AA61D27-66E7-9999-0DAD-64E80323CE6B}"/>
              </a:ext>
              <a:ext uri="{C183D7F6-B498-43B3-948B-1728B52AA6E4}">
                <adec:decorative xmlns:adec="http://schemas.microsoft.com/office/drawing/2017/decorative" xmlns="" val="1"/>
              </a:ext>
            </a:extLst>
          </p:cNvPr>
          <p:cNvSpPr/>
          <p:nvPr/>
        </p:nvSpPr>
        <p:spPr>
          <a:xfrm>
            <a:off x="5112615" y="4391430"/>
            <a:ext cx="1587500" cy="1587500"/>
          </a:xfrm>
          <a:prstGeom prst="ellipse">
            <a:avLst/>
          </a:prstGeom>
          <a:solidFill>
            <a:srgbClr val="F9C16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it-IT">
              <a:latin typeface="+mj-lt"/>
            </a:endParaRPr>
          </a:p>
        </p:txBody>
      </p:sp>
      <p:sp>
        <p:nvSpPr>
          <p:cNvPr id="27" name="Rettangolo 26">
            <a:extLst>
              <a:ext uri="{FF2B5EF4-FFF2-40B4-BE49-F238E27FC236}">
                <a16:creationId xmlns:a16="http://schemas.microsoft.com/office/drawing/2014/main" id="{9E7579AE-B91D-574A-6B97-7BB9DB70C618}"/>
              </a:ext>
            </a:extLst>
          </p:cNvPr>
          <p:cNvSpPr/>
          <p:nvPr/>
        </p:nvSpPr>
        <p:spPr>
          <a:xfrm>
            <a:off x="5220565" y="4938958"/>
            <a:ext cx="1371600" cy="492443"/>
          </a:xfrm>
          <a:prstGeom prst="rect">
            <a:avLst/>
          </a:prstGeom>
        </p:spPr>
        <p:txBody>
          <a:bodyPr wrap="square" lIns="0" tIns="0" rIns="0" bIns="0" rtlCol="0" anchor="ctr">
            <a:spAutoFit/>
          </a:bodyPr>
          <a:lstStyle/>
          <a:p>
            <a:pPr algn="ctr" rtl="0"/>
            <a:r>
              <a:rPr lang="en-US" sz="1600">
                <a:solidFill>
                  <a:schemeClr val="bg1"/>
                </a:solidFill>
                <a:latin typeface="+mj-lt"/>
              </a:rPr>
              <a:t>Dataset 2</a:t>
            </a:r>
          </a:p>
          <a:p>
            <a:pPr algn="ctr" rtl="0"/>
            <a:r>
              <a:rPr lang="en-US" sz="1600">
                <a:solidFill>
                  <a:schemeClr val="bg1"/>
                </a:solidFill>
                <a:latin typeface="+mj-lt"/>
              </a:rPr>
              <a:t>(India)</a:t>
            </a:r>
            <a:endParaRPr lang="it-IT" sz="1600">
              <a:solidFill>
                <a:schemeClr val="bg1"/>
              </a:solidFill>
              <a:latin typeface="+mj-lt"/>
            </a:endParaRPr>
          </a:p>
        </p:txBody>
      </p:sp>
      <p:graphicFrame>
        <p:nvGraphicFramePr>
          <p:cNvPr id="28" name="Tabella 27">
            <a:extLst>
              <a:ext uri="{FF2B5EF4-FFF2-40B4-BE49-F238E27FC236}">
                <a16:creationId xmlns:a16="http://schemas.microsoft.com/office/drawing/2014/main" id="{C304D3E2-8656-D9B2-53B3-E4D927D1DB7E}"/>
              </a:ext>
            </a:extLst>
          </p:cNvPr>
          <p:cNvGraphicFramePr>
            <a:graphicFrameLocks noGrp="1"/>
          </p:cNvGraphicFramePr>
          <p:nvPr>
            <p:extLst>
              <p:ext uri="{D42A27DB-BD31-4B8C-83A1-F6EECF244321}">
                <p14:modId xmlns:p14="http://schemas.microsoft.com/office/powerpoint/2010/main" val="2387227856"/>
              </p:ext>
            </p:extLst>
          </p:nvPr>
        </p:nvGraphicFramePr>
        <p:xfrm>
          <a:off x="7240126" y="1918390"/>
          <a:ext cx="4216671" cy="960120"/>
        </p:xfrm>
        <a:graphic>
          <a:graphicData uri="http://schemas.openxmlformats.org/drawingml/2006/table">
            <a:tbl>
              <a:tblPr>
                <a:tableStyleId>{5202B0CA-FC54-4496-8BCA-5EF66A818D29}</a:tableStyleId>
              </a:tblPr>
              <a:tblGrid>
                <a:gridCol w="259315">
                  <a:extLst>
                    <a:ext uri="{9D8B030D-6E8A-4147-A177-3AD203B41FA5}">
                      <a16:colId xmlns:a16="http://schemas.microsoft.com/office/drawing/2014/main" val="862199064"/>
                    </a:ext>
                  </a:extLst>
                </a:gridCol>
                <a:gridCol w="428432">
                  <a:extLst>
                    <a:ext uri="{9D8B030D-6E8A-4147-A177-3AD203B41FA5}">
                      <a16:colId xmlns:a16="http://schemas.microsoft.com/office/drawing/2014/main" val="1900393727"/>
                    </a:ext>
                  </a:extLst>
                </a:gridCol>
                <a:gridCol w="890686">
                  <a:extLst>
                    <a:ext uri="{9D8B030D-6E8A-4147-A177-3AD203B41FA5}">
                      <a16:colId xmlns:a16="http://schemas.microsoft.com/office/drawing/2014/main" val="1686330902"/>
                    </a:ext>
                  </a:extLst>
                </a:gridCol>
                <a:gridCol w="890686">
                  <a:extLst>
                    <a:ext uri="{9D8B030D-6E8A-4147-A177-3AD203B41FA5}">
                      <a16:colId xmlns:a16="http://schemas.microsoft.com/office/drawing/2014/main" val="4001530153"/>
                    </a:ext>
                  </a:extLst>
                </a:gridCol>
                <a:gridCol w="823041">
                  <a:extLst>
                    <a:ext uri="{9D8B030D-6E8A-4147-A177-3AD203B41FA5}">
                      <a16:colId xmlns:a16="http://schemas.microsoft.com/office/drawing/2014/main" val="2021859157"/>
                    </a:ext>
                  </a:extLst>
                </a:gridCol>
                <a:gridCol w="924511">
                  <a:extLst>
                    <a:ext uri="{9D8B030D-6E8A-4147-A177-3AD203B41FA5}">
                      <a16:colId xmlns:a16="http://schemas.microsoft.com/office/drawing/2014/main" val="1322708686"/>
                    </a:ext>
                  </a:extLst>
                </a:gridCol>
              </a:tblGrid>
              <a:tr h="0">
                <a:tc>
                  <a:txBody>
                    <a:bodyPr/>
                    <a:lstStyle/>
                    <a:p>
                      <a:pPr algn="l" fontAlgn="b"/>
                      <a:r>
                        <a:rPr lang="it-IT" sz="1000" b="1" u="none" strike="noStrike">
                          <a:solidFill>
                            <a:srgbClr val="000000"/>
                          </a:solidFill>
                          <a:effectLst/>
                        </a:rPr>
                        <a:t>Age</a:t>
                      </a:r>
                      <a:endParaRPr lang="it-IT" sz="1000" b="1"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1" u="none" strike="noStrike">
                          <a:solidFill>
                            <a:srgbClr val="000000"/>
                          </a:solidFill>
                          <a:effectLst/>
                        </a:rPr>
                        <a:t>Gender</a:t>
                      </a:r>
                      <a:endParaRPr lang="it-IT" sz="1000" b="1"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1" u="none" strike="noStrike" err="1">
                          <a:solidFill>
                            <a:srgbClr val="000000"/>
                          </a:solidFill>
                          <a:effectLst/>
                        </a:rPr>
                        <a:t>Marital</a:t>
                      </a:r>
                      <a:r>
                        <a:rPr lang="it-IT" sz="1000" b="1" u="none" strike="noStrike">
                          <a:solidFill>
                            <a:srgbClr val="000000"/>
                          </a:solidFill>
                          <a:effectLst/>
                        </a:rPr>
                        <a:t> Status</a:t>
                      </a:r>
                      <a:endParaRPr lang="it-IT" sz="1000" b="1"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1" i="0" u="none" strike="noStrike">
                          <a:solidFill>
                            <a:srgbClr val="000000"/>
                          </a:solidFill>
                          <a:effectLst/>
                          <a:latin typeface="Calibri"/>
                        </a:rPr>
                        <a:t>           … </a:t>
                      </a:r>
                      <a:endParaRPr lang="it-IT" sz="1000" b="1"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1" u="none" strike="noStrike">
                          <a:solidFill>
                            <a:srgbClr val="000000"/>
                          </a:solidFill>
                          <a:effectLst/>
                        </a:rPr>
                        <a:t>Output</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6D4EE"/>
                    </a:solidFill>
                  </a:tcPr>
                </a:tc>
                <a:tc>
                  <a:txBody>
                    <a:bodyPr/>
                    <a:lstStyle/>
                    <a:p>
                      <a:pPr algn="l" fontAlgn="b"/>
                      <a:r>
                        <a:rPr lang="it-IT" sz="1000" b="1" u="none" strike="noStrike">
                          <a:solidFill>
                            <a:srgbClr val="000000"/>
                          </a:solidFill>
                          <a:effectLst/>
                        </a:rPr>
                        <a:t>Monthly Income</a:t>
                      </a:r>
                      <a:endParaRPr lang="it-IT" sz="1000" b="1" i="0" u="none" strike="noStrike" err="1">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9461198"/>
                  </a:ext>
                </a:extLst>
              </a:tr>
              <a:tr h="108694">
                <a:tc>
                  <a:txBody>
                    <a:bodyPr/>
                    <a:lstStyle/>
                    <a:p>
                      <a:pPr algn="r" fontAlgn="b"/>
                      <a:r>
                        <a:rPr lang="it-IT" sz="1000" b="0" u="none" strike="noStrike">
                          <a:solidFill>
                            <a:srgbClr val="000000"/>
                          </a:solidFill>
                          <a:effectLst/>
                        </a:rPr>
                        <a:t>20</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Female</a:t>
                      </a:r>
                      <a:endParaRPr lang="it-IT" sz="1000" b="0" i="0" u="none" strike="noStrike" err="1">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Single</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a:solidFill>
                            <a:srgbClr val="000000"/>
                          </a:solidFill>
                          <a:effectLst/>
                          <a:latin typeface="Calibri"/>
                        </a:rPr>
                        <a:t>           …</a:t>
                      </a:r>
                      <a:endParaRPr lang="it-IT" sz="1000" b="0" i="0" u="none" strike="noStrike">
                        <a:solidFill>
                          <a:srgbClr val="000000"/>
                        </a:solidFill>
                        <a:effectLst/>
                        <a:latin typeface="Calibri"/>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Yes</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6D4EE"/>
                    </a:solidFill>
                  </a:tcPr>
                </a:tc>
                <a:tc>
                  <a:txBody>
                    <a:bodyPr/>
                    <a:lstStyle/>
                    <a:p>
                      <a:pPr algn="l" fontAlgn="b"/>
                      <a:r>
                        <a:rPr lang="it-IT" sz="1000" b="0" u="none" strike="noStrike">
                          <a:solidFill>
                            <a:srgbClr val="000000"/>
                          </a:solidFill>
                          <a:effectLst/>
                        </a:rPr>
                        <a:t>No Income</a:t>
                      </a:r>
                      <a:endParaRPr lang="it-IT" sz="1000" b="0" i="0" u="none" strike="noStrike" err="1">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8762008"/>
                  </a:ext>
                </a:extLst>
              </a:tr>
              <a:tr h="98878">
                <a:tc>
                  <a:txBody>
                    <a:bodyPr/>
                    <a:lstStyle/>
                    <a:p>
                      <a:pPr algn="r" fontAlgn="b"/>
                      <a:r>
                        <a:rPr lang="it-IT" sz="1000" b="0" u="none" strike="noStrike">
                          <a:solidFill>
                            <a:srgbClr val="000000"/>
                          </a:solidFill>
                          <a:effectLst/>
                        </a:rPr>
                        <a:t>24</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Female</a:t>
                      </a:r>
                      <a:endParaRPr lang="it-IT" sz="1000" b="0" i="0" u="none" strike="noStrike" err="1">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Single</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a:solidFill>
                            <a:srgbClr val="000000"/>
                          </a:solidFill>
                          <a:effectLst/>
                          <a:latin typeface="Calibri"/>
                        </a:rPr>
                        <a:t>           …</a:t>
                      </a:r>
                      <a:endParaRPr lang="it-IT" sz="1000" b="0" i="0" u="none" strike="noStrike">
                        <a:solidFill>
                          <a:srgbClr val="000000"/>
                        </a:solidFill>
                        <a:effectLst/>
                        <a:latin typeface="Calibri"/>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Yes</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6D4EE"/>
                    </a:solidFill>
                  </a:tcPr>
                </a:tc>
                <a:tc>
                  <a:txBody>
                    <a:bodyPr/>
                    <a:lstStyle/>
                    <a:p>
                      <a:pPr algn="l" fontAlgn="b"/>
                      <a:r>
                        <a:rPr lang="it-IT" sz="1000" b="0" u="none" strike="noStrike">
                          <a:solidFill>
                            <a:srgbClr val="000000"/>
                          </a:solidFill>
                          <a:effectLst/>
                        </a:rPr>
                        <a:t>Below Rs.10000</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3506611"/>
                  </a:ext>
                </a:extLst>
              </a:tr>
              <a:tr h="108694">
                <a:tc>
                  <a:txBody>
                    <a:bodyPr/>
                    <a:lstStyle/>
                    <a:p>
                      <a:pPr algn="r" fontAlgn="b"/>
                      <a:r>
                        <a:rPr lang="it-IT" sz="1000" b="0" u="none" strike="noStrike">
                          <a:solidFill>
                            <a:srgbClr val="000000"/>
                          </a:solidFill>
                          <a:effectLst/>
                        </a:rPr>
                        <a:t>22</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Male</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Single</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a:solidFill>
                            <a:srgbClr val="000000"/>
                          </a:solidFill>
                          <a:effectLst/>
                          <a:latin typeface="Calibri"/>
                        </a:rPr>
                        <a:t>           …</a:t>
                      </a:r>
                      <a:endParaRPr lang="it-IT" sz="1000" b="0" i="0" u="none" strike="noStrike">
                        <a:solidFill>
                          <a:srgbClr val="000000"/>
                        </a:solidFill>
                        <a:effectLst/>
                        <a:latin typeface="Calibri"/>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No</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6D4EE"/>
                    </a:solidFill>
                  </a:tcPr>
                </a:tc>
                <a:tc>
                  <a:txBody>
                    <a:bodyPr/>
                    <a:lstStyle/>
                    <a:p>
                      <a:pPr algn="l" fontAlgn="b"/>
                      <a:r>
                        <a:rPr lang="it-IT" sz="1000" b="0" u="none" strike="noStrike">
                          <a:solidFill>
                            <a:srgbClr val="000000"/>
                          </a:solidFill>
                          <a:effectLst/>
                        </a:rPr>
                        <a:t>Below Rs.10000</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8053470"/>
                  </a:ext>
                </a:extLst>
              </a:tr>
              <a:tr h="108694">
                <a:tc>
                  <a:txBody>
                    <a:bodyPr/>
                    <a:lstStyle/>
                    <a:p>
                      <a:pPr algn="r" fontAlgn="b"/>
                      <a:r>
                        <a:rPr lang="it-IT" sz="1000" b="0" u="none" strike="noStrike">
                          <a:solidFill>
                            <a:srgbClr val="000000"/>
                          </a:solidFill>
                          <a:effectLst/>
                        </a:rPr>
                        <a:t>22</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Female</a:t>
                      </a:r>
                      <a:endParaRPr lang="it-IT" sz="1000" b="0" i="0" u="none" strike="noStrike" err="1">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Single</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a:solidFill>
                            <a:srgbClr val="000000"/>
                          </a:solidFill>
                          <a:effectLst/>
                          <a:latin typeface="Calibri"/>
                        </a:rPr>
                        <a:t>           …</a:t>
                      </a:r>
                      <a:endParaRPr lang="it-IT" sz="1000" b="0" i="0" u="none" strike="noStrike">
                        <a:solidFill>
                          <a:srgbClr val="000000"/>
                        </a:solidFill>
                        <a:effectLst/>
                        <a:latin typeface="Calibri"/>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Yes</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6D4EE"/>
                    </a:solidFill>
                  </a:tcPr>
                </a:tc>
                <a:tc>
                  <a:txBody>
                    <a:bodyPr/>
                    <a:lstStyle/>
                    <a:p>
                      <a:pPr algn="l" fontAlgn="b"/>
                      <a:r>
                        <a:rPr lang="it-IT" sz="1000" b="0" u="none" strike="noStrike">
                          <a:solidFill>
                            <a:srgbClr val="000000"/>
                          </a:solidFill>
                          <a:effectLst/>
                        </a:rPr>
                        <a:t>No Income</a:t>
                      </a:r>
                      <a:endParaRPr lang="it-IT" sz="1000" b="0" i="0" u="none" strike="noStrike" err="1">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4840778"/>
                  </a:ext>
                </a:extLst>
              </a:tr>
              <a:tr h="108694">
                <a:tc>
                  <a:txBody>
                    <a:bodyPr/>
                    <a:lstStyle/>
                    <a:p>
                      <a:pPr algn="r" fontAlgn="b"/>
                      <a:r>
                        <a:rPr lang="it-IT" sz="1000" b="0" u="none" strike="noStrike">
                          <a:solidFill>
                            <a:srgbClr val="000000"/>
                          </a:solidFill>
                          <a:effectLst/>
                        </a:rPr>
                        <a:t>22</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Male</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Single</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0" i="0" u="none" strike="noStrike">
                          <a:solidFill>
                            <a:srgbClr val="000000"/>
                          </a:solidFill>
                          <a:effectLst/>
                          <a:latin typeface="Calibri"/>
                        </a:rPr>
                        <a:t>           …</a:t>
                      </a:r>
                      <a:endParaRPr lang="it-IT" sz="1000" b="0" i="0" u="none" strike="noStrike">
                        <a:solidFill>
                          <a:srgbClr val="000000"/>
                        </a:solidFill>
                        <a:effectLst/>
                        <a:latin typeface="Calibri"/>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it-IT" sz="1000" b="0" u="none" strike="noStrike">
                          <a:solidFill>
                            <a:srgbClr val="000000"/>
                          </a:solidFill>
                          <a:effectLst/>
                        </a:rPr>
                        <a:t>No</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6D4EE"/>
                    </a:solidFill>
                  </a:tcPr>
                </a:tc>
                <a:tc>
                  <a:txBody>
                    <a:bodyPr/>
                    <a:lstStyle/>
                    <a:p>
                      <a:pPr algn="l" fontAlgn="b"/>
                      <a:r>
                        <a:rPr lang="it-IT" sz="1000" b="0" u="none" strike="noStrike" err="1">
                          <a:solidFill>
                            <a:srgbClr val="000000"/>
                          </a:solidFill>
                          <a:effectLst/>
                        </a:rPr>
                        <a:t>Below</a:t>
                      </a:r>
                      <a:r>
                        <a:rPr lang="it-IT" sz="1000" b="0" u="none" strike="noStrike">
                          <a:solidFill>
                            <a:srgbClr val="000000"/>
                          </a:solidFill>
                          <a:effectLst/>
                        </a:rPr>
                        <a:t> Rs.10000</a:t>
                      </a:r>
                      <a:endParaRPr lang="it-IT" sz="1000" b="0" i="0" u="none" strike="noStrike">
                        <a:solidFill>
                          <a:srgbClr val="000000"/>
                        </a:solidFill>
                        <a:effectLst/>
                        <a:latin typeface="Calibri" panose="020F0502020204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5678994"/>
                  </a:ext>
                </a:extLst>
              </a:tr>
            </a:tbl>
          </a:graphicData>
        </a:graphic>
      </p:graphicFrame>
      <p:graphicFrame>
        <p:nvGraphicFramePr>
          <p:cNvPr id="14" name="Tabella 13">
            <a:extLst>
              <a:ext uri="{FF2B5EF4-FFF2-40B4-BE49-F238E27FC236}">
                <a16:creationId xmlns:a16="http://schemas.microsoft.com/office/drawing/2014/main" id="{59318ABD-C1E6-FAE4-F2DC-C29AD31CD65C}"/>
              </a:ext>
            </a:extLst>
          </p:cNvPr>
          <p:cNvGraphicFramePr>
            <a:graphicFrameLocks noGrp="1"/>
          </p:cNvGraphicFramePr>
          <p:nvPr>
            <p:extLst>
              <p:ext uri="{D42A27DB-BD31-4B8C-83A1-F6EECF244321}">
                <p14:modId xmlns:p14="http://schemas.microsoft.com/office/powerpoint/2010/main" val="2462557718"/>
              </p:ext>
            </p:extLst>
          </p:nvPr>
        </p:nvGraphicFramePr>
        <p:xfrm>
          <a:off x="7240126" y="4550942"/>
          <a:ext cx="4353084" cy="1252224"/>
        </p:xfrm>
        <a:graphic>
          <a:graphicData uri="http://schemas.openxmlformats.org/drawingml/2006/table">
            <a:tbl>
              <a:tblPr>
                <a:tableStyleId>{073A0DAA-6AF3-43AB-8588-CEC1D06C72B9}</a:tableStyleId>
              </a:tblPr>
              <a:tblGrid>
                <a:gridCol w="655765">
                  <a:extLst>
                    <a:ext uri="{9D8B030D-6E8A-4147-A177-3AD203B41FA5}">
                      <a16:colId xmlns:a16="http://schemas.microsoft.com/office/drawing/2014/main" val="1840526569"/>
                    </a:ext>
                  </a:extLst>
                </a:gridCol>
                <a:gridCol w="649216">
                  <a:extLst>
                    <a:ext uri="{9D8B030D-6E8A-4147-A177-3AD203B41FA5}">
                      <a16:colId xmlns:a16="http://schemas.microsoft.com/office/drawing/2014/main" val="2978340388"/>
                    </a:ext>
                  </a:extLst>
                </a:gridCol>
                <a:gridCol w="1009892">
                  <a:extLst>
                    <a:ext uri="{9D8B030D-6E8A-4147-A177-3AD203B41FA5}">
                      <a16:colId xmlns:a16="http://schemas.microsoft.com/office/drawing/2014/main" val="3675541423"/>
                    </a:ext>
                  </a:extLst>
                </a:gridCol>
                <a:gridCol w="566775">
                  <a:extLst>
                    <a:ext uri="{9D8B030D-6E8A-4147-A177-3AD203B41FA5}">
                      <a16:colId xmlns:a16="http://schemas.microsoft.com/office/drawing/2014/main" val="1512047095"/>
                    </a:ext>
                  </a:extLst>
                </a:gridCol>
                <a:gridCol w="741962">
                  <a:extLst>
                    <a:ext uri="{9D8B030D-6E8A-4147-A177-3AD203B41FA5}">
                      <a16:colId xmlns:a16="http://schemas.microsoft.com/office/drawing/2014/main" val="2297968034"/>
                    </a:ext>
                  </a:extLst>
                </a:gridCol>
                <a:gridCol w="729474">
                  <a:extLst>
                    <a:ext uri="{9D8B030D-6E8A-4147-A177-3AD203B41FA5}">
                      <a16:colId xmlns:a16="http://schemas.microsoft.com/office/drawing/2014/main" val="1314511220"/>
                    </a:ext>
                  </a:extLst>
                </a:gridCol>
              </a:tblGrid>
              <a:tr h="338905">
                <a:tc>
                  <a:txBody>
                    <a:bodyPr/>
                    <a:lstStyle/>
                    <a:p>
                      <a:pPr algn="l" fontAlgn="b"/>
                      <a:r>
                        <a:rPr lang="it-IT" sz="1000" b="1" u="none" strike="noStrike" baseline="0" err="1">
                          <a:solidFill>
                            <a:schemeClr val="tx1"/>
                          </a:solidFill>
                          <a:effectLst/>
                        </a:rPr>
                        <a:t>Restaurant</a:t>
                      </a:r>
                      <a:r>
                        <a:rPr lang="it-IT" sz="1000" b="1" u="none" strike="noStrike" baseline="0">
                          <a:solidFill>
                            <a:schemeClr val="tx1"/>
                          </a:solidFill>
                          <a:effectLst/>
                        </a:rPr>
                        <a:t>_</a:t>
                      </a:r>
                    </a:p>
                    <a:p>
                      <a:pPr algn="l" fontAlgn="b"/>
                      <a:r>
                        <a:rPr lang="it-IT" sz="1000" b="1" u="none" strike="noStrike" baseline="0" err="1">
                          <a:solidFill>
                            <a:schemeClr val="tx1"/>
                          </a:solidFill>
                          <a:effectLst/>
                        </a:rPr>
                        <a:t>latitude</a:t>
                      </a:r>
                      <a:endParaRPr lang="it-IT" sz="1000" b="1" i="0" u="none" strike="noStrike" baseline="0">
                        <a:solidFill>
                          <a:schemeClr val="tx1"/>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1" u="none" strike="noStrike" baseline="0" err="1">
                          <a:solidFill>
                            <a:schemeClr val="tx1"/>
                          </a:solidFill>
                          <a:effectLst/>
                        </a:rPr>
                        <a:t>Restaurant</a:t>
                      </a:r>
                      <a:r>
                        <a:rPr lang="it-IT" sz="1000" b="1" u="none" strike="noStrike" baseline="0">
                          <a:solidFill>
                            <a:schemeClr val="tx1"/>
                          </a:solidFill>
                          <a:effectLst/>
                        </a:rPr>
                        <a:t>_</a:t>
                      </a:r>
                    </a:p>
                    <a:p>
                      <a:pPr algn="l" fontAlgn="b"/>
                      <a:r>
                        <a:rPr lang="it-IT" sz="1000" b="1" u="none" strike="noStrike" baseline="0" err="1">
                          <a:solidFill>
                            <a:schemeClr val="tx1"/>
                          </a:solidFill>
                          <a:effectLst/>
                        </a:rPr>
                        <a:t>longitude</a:t>
                      </a:r>
                      <a:endParaRPr lang="it-IT" sz="1000" b="1" i="0" u="none" strike="noStrike" baseline="0">
                        <a:solidFill>
                          <a:schemeClr val="tx1"/>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1" u="none" strike="noStrike" baseline="0" err="1">
                          <a:solidFill>
                            <a:schemeClr val="tx1"/>
                          </a:solidFill>
                          <a:effectLst/>
                        </a:rPr>
                        <a:t>Delivery_location</a:t>
                      </a:r>
                      <a:r>
                        <a:rPr lang="it-IT" sz="1000" b="1" u="none" strike="noStrike" baseline="0">
                          <a:solidFill>
                            <a:schemeClr val="tx1"/>
                          </a:solidFill>
                          <a:effectLst/>
                        </a:rPr>
                        <a:t>_</a:t>
                      </a:r>
                    </a:p>
                    <a:p>
                      <a:pPr algn="l" fontAlgn="b"/>
                      <a:r>
                        <a:rPr lang="it-IT" sz="1000" b="1" u="none" strike="noStrike" baseline="0" err="1">
                          <a:solidFill>
                            <a:schemeClr val="tx1"/>
                          </a:solidFill>
                          <a:effectLst/>
                        </a:rPr>
                        <a:t>latitude</a:t>
                      </a:r>
                      <a:endParaRPr lang="it-IT" sz="1000" b="1" i="0" u="none" strike="noStrike" baseline="0">
                        <a:solidFill>
                          <a:schemeClr val="tx1"/>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it-IT" sz="1000" b="1" u="none" strike="noStrike" baseline="0">
                          <a:solidFill>
                            <a:schemeClr val="tx1"/>
                          </a:solidFill>
                          <a:effectLst/>
                        </a:rPr>
                        <a:t>…</a:t>
                      </a:r>
                      <a:endParaRPr lang="it-IT" sz="1000" b="1" i="0" u="none" strike="noStrike" baseline="0">
                        <a:solidFill>
                          <a:schemeClr val="tx1"/>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1" u="none" strike="noStrike" baseline="0">
                          <a:solidFill>
                            <a:schemeClr val="tx1"/>
                          </a:solidFill>
                          <a:effectLst/>
                        </a:rPr>
                        <a:t>Time_Orderd</a:t>
                      </a:r>
                      <a:endParaRPr lang="it-IT" sz="1000" b="1" i="0" u="none" strike="noStrike" baseline="0">
                        <a:solidFill>
                          <a:schemeClr val="tx1"/>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1" u="none" strike="noStrike" baseline="0">
                          <a:solidFill>
                            <a:schemeClr val="tx1"/>
                          </a:solidFill>
                          <a:effectLst/>
                        </a:rPr>
                        <a:t>Time_taken</a:t>
                      </a:r>
                      <a:endParaRPr lang="it-IT" sz="1000" b="1" i="0" u="none" strike="noStrike" baseline="0">
                        <a:solidFill>
                          <a:schemeClr val="tx1"/>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C16F"/>
                    </a:solidFill>
                  </a:tcPr>
                </a:tc>
                <a:extLst>
                  <a:ext uri="{0D108BD9-81ED-4DB2-BD59-A6C34878D82A}">
                    <a16:rowId xmlns:a16="http://schemas.microsoft.com/office/drawing/2014/main" val="3961689185"/>
                  </a:ext>
                </a:extLst>
              </a:tr>
              <a:tr h="183533">
                <a:tc>
                  <a:txBody>
                    <a:bodyPr/>
                    <a:lstStyle/>
                    <a:p>
                      <a:pPr algn="r" fontAlgn="b"/>
                      <a:r>
                        <a:rPr lang="it-IT" sz="1000" b="0" u="none" strike="noStrike" baseline="0">
                          <a:solidFill>
                            <a:srgbClr val="000000"/>
                          </a:solidFill>
                          <a:effectLst/>
                        </a:rPr>
                        <a:t>22745049</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75892471</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22765049</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it-IT" sz="1000" b="0" u="none" strike="noStrike" baseline="0">
                          <a:solidFill>
                            <a:srgbClr val="000000"/>
                          </a:solidFill>
                          <a:effectLst/>
                        </a:rPr>
                        <a:t>…</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11:30:00</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(min) 24</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C16F"/>
                    </a:solidFill>
                  </a:tcPr>
                </a:tc>
                <a:extLst>
                  <a:ext uri="{0D108BD9-81ED-4DB2-BD59-A6C34878D82A}">
                    <a16:rowId xmlns:a16="http://schemas.microsoft.com/office/drawing/2014/main" val="1824945810"/>
                  </a:ext>
                </a:extLst>
              </a:tr>
              <a:tr h="193260">
                <a:tc>
                  <a:txBody>
                    <a:bodyPr/>
                    <a:lstStyle/>
                    <a:p>
                      <a:pPr algn="r" fontAlgn="b"/>
                      <a:r>
                        <a:rPr lang="it-IT" sz="1000" b="0" u="none" strike="noStrike" baseline="0">
                          <a:solidFill>
                            <a:srgbClr val="000000"/>
                          </a:solidFill>
                          <a:effectLst/>
                        </a:rPr>
                        <a:t>12913041</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77683237</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13043041</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it-IT" sz="1000" b="0" u="none" strike="noStrike" baseline="0">
                          <a:solidFill>
                            <a:srgbClr val="000000"/>
                          </a:solidFill>
                          <a:effectLst/>
                        </a:rPr>
                        <a:t>…</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19:45:00</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(min) 33</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C16F"/>
                    </a:solidFill>
                  </a:tcPr>
                </a:tc>
                <a:extLst>
                  <a:ext uri="{0D108BD9-81ED-4DB2-BD59-A6C34878D82A}">
                    <a16:rowId xmlns:a16="http://schemas.microsoft.com/office/drawing/2014/main" val="331790426"/>
                  </a:ext>
                </a:extLst>
              </a:tr>
              <a:tr h="184057">
                <a:tc>
                  <a:txBody>
                    <a:bodyPr/>
                    <a:lstStyle/>
                    <a:p>
                      <a:pPr algn="r" fontAlgn="b"/>
                      <a:r>
                        <a:rPr lang="it-IT" sz="1000" b="0" u="none" strike="noStrike" baseline="0">
                          <a:solidFill>
                            <a:srgbClr val="000000"/>
                          </a:solidFill>
                          <a:effectLst/>
                        </a:rPr>
                        <a:t>12914264</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776784</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12924264</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it-IT" sz="1000" b="0" u="none" strike="noStrike" baseline="0">
                          <a:solidFill>
                            <a:srgbClr val="000000"/>
                          </a:solidFill>
                          <a:effectLst/>
                        </a:rPr>
                        <a:t>…</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08:30:00</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(min) 26</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C16F"/>
                    </a:solidFill>
                  </a:tcPr>
                </a:tc>
                <a:extLst>
                  <a:ext uri="{0D108BD9-81ED-4DB2-BD59-A6C34878D82A}">
                    <a16:rowId xmlns:a16="http://schemas.microsoft.com/office/drawing/2014/main" val="2722469384"/>
                  </a:ext>
                </a:extLst>
              </a:tr>
              <a:tr h="174855">
                <a:tc>
                  <a:txBody>
                    <a:bodyPr/>
                    <a:lstStyle/>
                    <a:p>
                      <a:pPr algn="r" fontAlgn="b"/>
                      <a:r>
                        <a:rPr lang="it-IT" sz="1000" b="0" u="none" strike="noStrike" baseline="0">
                          <a:solidFill>
                            <a:srgbClr val="000000"/>
                          </a:solidFill>
                          <a:effectLst/>
                        </a:rPr>
                        <a:t>11003669</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76976494</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11053669</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it-IT" sz="1000" b="0" u="none" strike="noStrike" baseline="0">
                          <a:solidFill>
                            <a:srgbClr val="000000"/>
                          </a:solidFill>
                          <a:effectLst/>
                        </a:rPr>
                        <a:t>…</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18:00:00</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(min) 21</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C16F"/>
                    </a:solidFill>
                  </a:tcPr>
                </a:tc>
                <a:extLst>
                  <a:ext uri="{0D108BD9-81ED-4DB2-BD59-A6C34878D82A}">
                    <a16:rowId xmlns:a16="http://schemas.microsoft.com/office/drawing/2014/main" val="2089698371"/>
                  </a:ext>
                </a:extLst>
              </a:tr>
              <a:tr h="177614">
                <a:tc>
                  <a:txBody>
                    <a:bodyPr/>
                    <a:lstStyle/>
                    <a:p>
                      <a:pPr algn="r" fontAlgn="b"/>
                      <a:r>
                        <a:rPr lang="it-IT" sz="1000" b="0" u="none" strike="noStrike" baseline="0">
                          <a:solidFill>
                            <a:srgbClr val="000000"/>
                          </a:solidFill>
                          <a:effectLst/>
                        </a:rPr>
                        <a:t>12972793</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80249982</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it-IT" sz="1000" b="0" u="none" strike="noStrike" baseline="0">
                          <a:solidFill>
                            <a:srgbClr val="000000"/>
                          </a:solidFill>
                          <a:effectLst/>
                        </a:rPr>
                        <a:t>13012793</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it-IT" sz="1000" b="0" u="none" strike="noStrike" baseline="0">
                          <a:solidFill>
                            <a:srgbClr val="000000"/>
                          </a:solidFill>
                          <a:effectLst/>
                        </a:rPr>
                        <a:t>…</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13:30:00</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000" b="0" u="none" strike="noStrike" baseline="0">
                          <a:solidFill>
                            <a:srgbClr val="000000"/>
                          </a:solidFill>
                          <a:effectLst/>
                        </a:rPr>
                        <a:t>(min) 30</a:t>
                      </a:r>
                      <a:endParaRPr lang="it-IT" sz="1000" b="0" i="0" u="none" strike="noStrike" baseline="0">
                        <a:solidFill>
                          <a:srgbClr val="000000"/>
                        </a:solidFill>
                        <a:effectLst/>
                        <a:latin typeface="Calibri" panose="020F0502020204030204" pitchFamily="34" charset="0"/>
                      </a:endParaRPr>
                    </a:p>
                  </a:txBody>
                  <a:tcPr marL="3870" marR="3870" marT="3870"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C16F"/>
                    </a:solidFill>
                  </a:tcPr>
                </a:tc>
                <a:extLst>
                  <a:ext uri="{0D108BD9-81ED-4DB2-BD59-A6C34878D82A}">
                    <a16:rowId xmlns:a16="http://schemas.microsoft.com/office/drawing/2014/main" val="1357967596"/>
                  </a:ext>
                </a:extLst>
              </a:tr>
            </a:tbl>
          </a:graphicData>
        </a:graphic>
      </p:graphicFrame>
      <p:cxnSp>
        <p:nvCxnSpPr>
          <p:cNvPr id="15" name="Connettore diritto 14">
            <a:extLst>
              <a:ext uri="{FF2B5EF4-FFF2-40B4-BE49-F238E27FC236}">
                <a16:creationId xmlns:a16="http://schemas.microsoft.com/office/drawing/2014/main" id="{7CBE6F66-A7CA-62B5-17C1-1E39F62CA62D}"/>
              </a:ext>
              <a:ext uri="{C183D7F6-B498-43B3-948B-1728B52AA6E4}">
                <adec:decorative xmlns:adec="http://schemas.microsoft.com/office/drawing/2017/decorative" xmlns="" val="1"/>
              </a:ext>
            </a:extLst>
          </p:cNvPr>
          <p:cNvCxnSpPr>
            <a:cxnSpLocks/>
          </p:cNvCxnSpPr>
          <p:nvPr/>
        </p:nvCxnSpPr>
        <p:spPr>
          <a:xfrm>
            <a:off x="6933363" y="484093"/>
            <a:ext cx="541134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6" name="Titolo 1">
            <a:extLst>
              <a:ext uri="{FF2B5EF4-FFF2-40B4-BE49-F238E27FC236}">
                <a16:creationId xmlns:a16="http://schemas.microsoft.com/office/drawing/2014/main" id="{C29CF298-7981-B1D4-31FD-C702941E3839}"/>
              </a:ext>
            </a:extLst>
          </p:cNvPr>
          <p:cNvSpPr txBox="1">
            <a:spLocks/>
          </p:cNvSpPr>
          <p:nvPr/>
        </p:nvSpPr>
        <p:spPr>
          <a:xfrm>
            <a:off x="-1208483" y="220128"/>
            <a:ext cx="11203493"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a:solidFill>
                  <a:schemeClr val="tx1">
                    <a:lumMod val="75000"/>
                    <a:lumOff val="25000"/>
                  </a:schemeClr>
                </a:solidFill>
              </a:rPr>
              <a:t>Domande di Business</a:t>
            </a:r>
            <a:r>
              <a:rPr lang="it-IT" sz="2800"/>
              <a:t/>
            </a:r>
            <a:br>
              <a:rPr lang="it-IT" sz="2800"/>
            </a:br>
            <a:endParaRPr lang="it-IT" sz="2800">
              <a:solidFill>
                <a:schemeClr val="tx1">
                  <a:lumMod val="75000"/>
                  <a:lumOff val="25000"/>
                </a:schemeClr>
              </a:solidFill>
            </a:endParaRPr>
          </a:p>
        </p:txBody>
      </p:sp>
      <p:cxnSp>
        <p:nvCxnSpPr>
          <p:cNvPr id="17" name="Connettore diritto 16">
            <a:extLst>
              <a:ext uri="{FF2B5EF4-FFF2-40B4-BE49-F238E27FC236}">
                <a16:creationId xmlns:a16="http://schemas.microsoft.com/office/drawing/2014/main" id="{49B13459-B66E-795C-669F-2757A79917A1}"/>
              </a:ext>
              <a:ext uri="{C183D7F6-B498-43B3-948B-1728B52AA6E4}">
                <adec:decorative xmlns:adec="http://schemas.microsoft.com/office/drawing/2017/decorative" xmlns="" val="1"/>
              </a:ext>
            </a:extLst>
          </p:cNvPr>
          <p:cNvCxnSpPr>
            <a:cxnSpLocks/>
          </p:cNvCxnSpPr>
          <p:nvPr/>
        </p:nvCxnSpPr>
        <p:spPr>
          <a:xfrm>
            <a:off x="-340963" y="484093"/>
            <a:ext cx="20994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5188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4"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4"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par>
                          <p:cTn id="54" fill="hold">
                            <p:stCondLst>
                              <p:cond delay="3000"/>
                            </p:stCondLst>
                            <p:childTnLst>
                              <p:par>
                                <p:cTn id="55" presetID="42"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anim calcmode="lin" valueType="num">
                                      <p:cBhvr>
                                        <p:cTn id="63" dur="1000" fill="hold"/>
                                        <p:tgtEl>
                                          <p:spTgt spid="25"/>
                                        </p:tgtEl>
                                        <p:attrNameLst>
                                          <p:attrName>ppt_x</p:attrName>
                                        </p:attrNameLst>
                                      </p:cBhvr>
                                      <p:tavLst>
                                        <p:tav tm="0">
                                          <p:val>
                                            <p:strVal val="#ppt_x"/>
                                          </p:val>
                                        </p:tav>
                                        <p:tav tm="100000">
                                          <p:val>
                                            <p:strVal val="#ppt_x"/>
                                          </p:val>
                                        </p:tav>
                                      </p:tavLst>
                                    </p:anim>
                                    <p:anim calcmode="lin" valueType="num">
                                      <p:cBhvr>
                                        <p:cTn id="64" dur="1000" fill="hold"/>
                                        <p:tgtEl>
                                          <p:spTgt spid="25"/>
                                        </p:tgtEl>
                                        <p:attrNameLst>
                                          <p:attrName>ppt_y</p:attrName>
                                        </p:attrNameLst>
                                      </p:cBhvr>
                                      <p:tavLst>
                                        <p:tav tm="0">
                                          <p:val>
                                            <p:strVal val="#ppt_y+.1"/>
                                          </p:val>
                                        </p:tav>
                                        <p:tav tm="100000">
                                          <p:val>
                                            <p:strVal val="#ppt_y"/>
                                          </p:val>
                                        </p:tav>
                                      </p:tavLst>
                                    </p:anim>
                                  </p:childTnLst>
                                </p:cTn>
                              </p:par>
                            </p:childTnLst>
                          </p:cTn>
                        </p:par>
                        <p:par>
                          <p:cTn id="65" fill="hold">
                            <p:stCondLst>
                              <p:cond delay="4000"/>
                            </p:stCondLst>
                            <p:childTnLst>
                              <p:par>
                                <p:cTn id="66" presetID="53" presetClass="entr" presetSubtype="16"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animEffect transition="in" filter="fade">
                                      <p:cBhvr>
                                        <p:cTn id="70" dur="500"/>
                                        <p:tgtEl>
                                          <p:spTgt spid="28"/>
                                        </p:tgtEl>
                                      </p:cBhvr>
                                    </p:animEffect>
                                  </p:childTnLst>
                                </p:cTn>
                              </p:par>
                            </p:childTnLst>
                          </p:cTn>
                        </p:par>
                        <p:par>
                          <p:cTn id="71" fill="hold">
                            <p:stCondLst>
                              <p:cond delay="4500"/>
                            </p:stCondLst>
                            <p:childTnLst>
                              <p:par>
                                <p:cTn id="72" presetID="22" presetClass="entr" presetSubtype="4"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down)">
                                      <p:cBhvr>
                                        <p:cTn id="74" dur="500"/>
                                        <p:tgtEl>
                                          <p:spTgt spid="21"/>
                                        </p:tgtEl>
                                      </p:cBhvr>
                                    </p:animEffect>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ppt_x"/>
                                          </p:val>
                                        </p:tav>
                                        <p:tav tm="100000">
                                          <p:val>
                                            <p:strVal val="#ppt_x"/>
                                          </p:val>
                                        </p:tav>
                                      </p:tavLst>
                                    </p:anim>
                                    <p:anim calcmode="lin" valueType="num">
                                      <p:cBhvr additive="base">
                                        <p:cTn id="82" dur="500" fill="hold"/>
                                        <p:tgtEl>
                                          <p:spTgt spid="27"/>
                                        </p:tgtEl>
                                        <p:attrNameLst>
                                          <p:attrName>ppt_y</p:attrName>
                                        </p:attrNameLst>
                                      </p:cBhvr>
                                      <p:tavLst>
                                        <p:tav tm="0">
                                          <p:val>
                                            <p:strVal val="1+#ppt_h/2"/>
                                          </p:val>
                                        </p:tav>
                                        <p:tav tm="100000">
                                          <p:val>
                                            <p:strVal val="#ppt_y"/>
                                          </p:val>
                                        </p:tav>
                                      </p:tavLst>
                                    </p:anim>
                                  </p:childTnLst>
                                </p:cTn>
                              </p:par>
                            </p:childTnLst>
                          </p:cTn>
                        </p:par>
                        <p:par>
                          <p:cTn id="83" fill="hold">
                            <p:stCondLst>
                              <p:cond delay="5000"/>
                            </p:stCondLst>
                            <p:childTnLst>
                              <p:par>
                                <p:cTn id="84" presetID="53" presetClass="entr" presetSubtype="16"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p:cTn id="86" dur="500" fill="hold"/>
                                        <p:tgtEl>
                                          <p:spTgt spid="14"/>
                                        </p:tgtEl>
                                        <p:attrNameLst>
                                          <p:attrName>ppt_w</p:attrName>
                                        </p:attrNameLst>
                                      </p:cBhvr>
                                      <p:tavLst>
                                        <p:tav tm="0">
                                          <p:val>
                                            <p:fltVal val="0"/>
                                          </p:val>
                                        </p:tav>
                                        <p:tav tm="100000">
                                          <p:val>
                                            <p:strVal val="#ppt_w"/>
                                          </p:val>
                                        </p:tav>
                                      </p:tavLst>
                                    </p:anim>
                                    <p:anim calcmode="lin" valueType="num">
                                      <p:cBhvr>
                                        <p:cTn id="87" dur="500" fill="hold"/>
                                        <p:tgtEl>
                                          <p:spTgt spid="14"/>
                                        </p:tgtEl>
                                        <p:attrNameLst>
                                          <p:attrName>ppt_h</p:attrName>
                                        </p:attrNameLst>
                                      </p:cBhvr>
                                      <p:tavLst>
                                        <p:tav tm="0">
                                          <p:val>
                                            <p:fltVal val="0"/>
                                          </p:val>
                                        </p:tav>
                                        <p:tav tm="100000">
                                          <p:val>
                                            <p:strVal val="#ppt_h"/>
                                          </p:val>
                                        </p:tav>
                                      </p:tavLst>
                                    </p:anim>
                                    <p:animEffect transition="in" filter="fade">
                                      <p:cBhvr>
                                        <p:cTn id="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11" grpId="0"/>
      <p:bldP spid="12" grpId="0"/>
      <p:bldP spid="13" grpId="0"/>
      <p:bldP spid="24" grpId="0" animBg="1"/>
      <p:bldP spid="25" grpId="0"/>
      <p:bldP spid="26"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165D4299-B04C-C515-E67C-942827F3CF7D}"/>
              </a:ext>
            </a:extLst>
          </p:cNvPr>
          <p:cNvSpPr>
            <a:spLocks noGrp="1"/>
          </p:cNvSpPr>
          <p:nvPr>
            <p:ph type="ftr" sz="quarter" idx="11"/>
          </p:nvPr>
        </p:nvSpPr>
        <p:spPr/>
        <p:txBody>
          <a:bodyPr/>
          <a:lstStyle/>
          <a:p>
            <a:pPr rtl="0"/>
            <a:r>
              <a:rPr lang="it-IT" noProof="0"/>
              <a:t>Daniele </a:t>
            </a:r>
            <a:r>
              <a:rPr lang="it-IT" noProof="0" err="1"/>
              <a:t>Cugnigni</a:t>
            </a:r>
            <a:r>
              <a:rPr lang="it-IT" noProof="0"/>
              <a:t>, Simone Meneghello, Gaia Penta</a:t>
            </a:r>
          </a:p>
        </p:txBody>
      </p:sp>
      <p:sp>
        <p:nvSpPr>
          <p:cNvPr id="3" name="Segnaposto numero diapositiva 2">
            <a:extLst>
              <a:ext uri="{FF2B5EF4-FFF2-40B4-BE49-F238E27FC236}">
                <a16:creationId xmlns:a16="http://schemas.microsoft.com/office/drawing/2014/main" id="{707D9438-65B4-8A36-D770-47FC6013F4F3}"/>
              </a:ext>
            </a:extLst>
          </p:cNvPr>
          <p:cNvSpPr>
            <a:spLocks noGrp="1"/>
          </p:cNvSpPr>
          <p:nvPr>
            <p:ph type="sldNum" sz="quarter" idx="12"/>
          </p:nvPr>
        </p:nvSpPr>
        <p:spPr/>
        <p:txBody>
          <a:bodyPr/>
          <a:lstStyle/>
          <a:p>
            <a:pPr rtl="0"/>
            <a:fld id="{06FEDF93-2BFD-41CA-ABC7-B039102F3792}" type="slidenum">
              <a:rPr lang="it-IT" noProof="0" smtClean="0"/>
              <a:t>9</a:t>
            </a:fld>
            <a:endParaRPr lang="it-IT" noProof="0"/>
          </a:p>
        </p:txBody>
      </p:sp>
      <p:cxnSp>
        <p:nvCxnSpPr>
          <p:cNvPr id="4" name="Connettore diritto 3">
            <a:extLst>
              <a:ext uri="{FF2B5EF4-FFF2-40B4-BE49-F238E27FC236}">
                <a16:creationId xmlns:a16="http://schemas.microsoft.com/office/drawing/2014/main" id="{84828AB6-8A4F-4132-19F7-08146748DA7E}"/>
              </a:ext>
              <a:ext uri="{C183D7F6-B498-43B3-948B-1728B52AA6E4}">
                <adec:decorative xmlns:adec="http://schemas.microsoft.com/office/drawing/2017/decorative" xmlns="" val="1"/>
              </a:ext>
            </a:extLst>
          </p:cNvPr>
          <p:cNvCxnSpPr>
            <a:cxnSpLocks/>
          </p:cNvCxnSpPr>
          <p:nvPr/>
        </p:nvCxnSpPr>
        <p:spPr>
          <a:xfrm>
            <a:off x="7562850" y="484093"/>
            <a:ext cx="478186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 name="Titolo 1">
            <a:extLst>
              <a:ext uri="{FF2B5EF4-FFF2-40B4-BE49-F238E27FC236}">
                <a16:creationId xmlns:a16="http://schemas.microsoft.com/office/drawing/2014/main" id="{858D939C-8029-9177-746D-9EA2E8962E10}"/>
              </a:ext>
            </a:extLst>
          </p:cNvPr>
          <p:cNvSpPr txBox="1">
            <a:spLocks/>
          </p:cNvSpPr>
          <p:nvPr/>
        </p:nvSpPr>
        <p:spPr>
          <a:xfrm>
            <a:off x="-1208483" y="220128"/>
            <a:ext cx="11203493"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it-IT" sz="2800" b="1">
                <a:solidFill>
                  <a:schemeClr val="tx1">
                    <a:lumMod val="75000"/>
                    <a:lumOff val="25000"/>
                  </a:schemeClr>
                </a:solidFill>
              </a:rPr>
              <a:t>Prima Domanda di Business</a:t>
            </a:r>
            <a:r>
              <a:rPr lang="it-IT" sz="2800">
                <a:solidFill>
                  <a:schemeClr val="tx1">
                    <a:lumMod val="75000"/>
                    <a:lumOff val="25000"/>
                  </a:schemeClr>
                </a:solidFill>
              </a:rPr>
              <a:t/>
            </a:r>
            <a:br>
              <a:rPr lang="it-IT" sz="2800">
                <a:solidFill>
                  <a:schemeClr val="tx1">
                    <a:lumMod val="75000"/>
                    <a:lumOff val="25000"/>
                  </a:schemeClr>
                </a:solidFill>
              </a:rPr>
            </a:br>
            <a:endParaRPr lang="it-IT" sz="2800">
              <a:solidFill>
                <a:schemeClr val="tx1">
                  <a:lumMod val="75000"/>
                  <a:lumOff val="25000"/>
                </a:schemeClr>
              </a:solidFill>
            </a:endParaRPr>
          </a:p>
        </p:txBody>
      </p:sp>
      <p:cxnSp>
        <p:nvCxnSpPr>
          <p:cNvPr id="6" name="Connettore diritto 5">
            <a:extLst>
              <a:ext uri="{FF2B5EF4-FFF2-40B4-BE49-F238E27FC236}">
                <a16:creationId xmlns:a16="http://schemas.microsoft.com/office/drawing/2014/main" id="{80BF8D39-8125-433C-0AC0-5F4CA1641B29}"/>
              </a:ext>
              <a:ext uri="{C183D7F6-B498-43B3-948B-1728B52AA6E4}">
                <adec:decorative xmlns:adec="http://schemas.microsoft.com/office/drawing/2017/decorative" xmlns="" val="1"/>
              </a:ext>
            </a:extLst>
          </p:cNvPr>
          <p:cNvCxnSpPr>
            <a:cxnSpLocks/>
          </p:cNvCxnSpPr>
          <p:nvPr/>
        </p:nvCxnSpPr>
        <p:spPr>
          <a:xfrm>
            <a:off x="-340963" y="484093"/>
            <a:ext cx="156464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Rettangolo: Angoli arrotondati 15">
            <a:extLst>
              <a:ext uri="{FF2B5EF4-FFF2-40B4-BE49-F238E27FC236}">
                <a16:creationId xmlns:a16="http://schemas.microsoft.com/office/drawing/2014/main" id="{498080E3-3398-8049-72E5-2845F9170014}"/>
              </a:ext>
              <a:ext uri="{C183D7F6-B498-43B3-948B-1728B52AA6E4}">
                <adec:decorative xmlns:adec="http://schemas.microsoft.com/office/drawing/2017/decorative" xmlns="" val="1"/>
              </a:ext>
            </a:extLst>
          </p:cNvPr>
          <p:cNvSpPr/>
          <p:nvPr/>
        </p:nvSpPr>
        <p:spPr>
          <a:xfrm>
            <a:off x="2393529" y="1239682"/>
            <a:ext cx="8428143" cy="1602099"/>
          </a:xfrm>
          <a:prstGeom prst="roundRect">
            <a:avLst>
              <a:gd name="adj" fmla="val 50000"/>
            </a:avLst>
          </a:prstGeom>
          <a:solidFill>
            <a:srgbClr val="11A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800" b="1">
                <a:latin typeface="+mj-lt"/>
              </a:rPr>
              <a:t>FIDELIZZAZIONE DEL CLIENTE</a:t>
            </a:r>
            <a:endParaRPr lang="it-IT" sz="2800" b="1">
              <a:latin typeface="+mj-lt"/>
            </a:endParaRPr>
          </a:p>
        </p:txBody>
      </p:sp>
      <p:pic>
        <p:nvPicPr>
          <p:cNvPr id="70" name="Elemento grafico 69" descr="Faccina bavetta con riempimento a tinta unita">
            <a:extLst>
              <a:ext uri="{FF2B5EF4-FFF2-40B4-BE49-F238E27FC236}">
                <a16:creationId xmlns:a16="http://schemas.microsoft.com/office/drawing/2014/main" id="{B6B854DF-E392-92D0-8F8B-91D8DF56540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537002" y="3661908"/>
            <a:ext cx="742931" cy="742931"/>
          </a:xfrm>
          <a:prstGeom prst="rect">
            <a:avLst/>
          </a:prstGeom>
        </p:spPr>
      </p:pic>
      <p:pic>
        <p:nvPicPr>
          <p:cNvPr id="74" name="Elemento grafico 73" descr="Persona che mangia con riempimento a tinta unita">
            <a:extLst>
              <a:ext uri="{FF2B5EF4-FFF2-40B4-BE49-F238E27FC236}">
                <a16:creationId xmlns:a16="http://schemas.microsoft.com/office/drawing/2014/main" id="{A6CDD0E1-76C6-7565-6BE0-84652CB5E05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565026" y="4720921"/>
            <a:ext cx="803801" cy="803801"/>
          </a:xfrm>
          <a:prstGeom prst="rect">
            <a:avLst/>
          </a:prstGeom>
        </p:spPr>
      </p:pic>
      <p:pic>
        <p:nvPicPr>
          <p:cNvPr id="76" name="Elemento grafico 75" descr="Faccina arrabbiata con riempimento a tinta unita">
            <a:extLst>
              <a:ext uri="{FF2B5EF4-FFF2-40B4-BE49-F238E27FC236}">
                <a16:creationId xmlns:a16="http://schemas.microsoft.com/office/drawing/2014/main" id="{CE2DEDEF-739C-B120-5631-A64D89739D8B}"/>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655562" y="3661907"/>
            <a:ext cx="742931" cy="742931"/>
          </a:xfrm>
          <a:prstGeom prst="rect">
            <a:avLst/>
          </a:prstGeom>
        </p:spPr>
      </p:pic>
      <p:pic>
        <p:nvPicPr>
          <p:cNvPr id="81" name="Elemento grafico 80" descr="Nuvoletta contorno">
            <a:extLst>
              <a:ext uri="{FF2B5EF4-FFF2-40B4-BE49-F238E27FC236}">
                <a16:creationId xmlns:a16="http://schemas.microsoft.com/office/drawing/2014/main" id="{41A40A2C-5479-D89A-549A-0673831AB283}"/>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t="64280" r="62134"/>
          <a:stretch/>
        </p:blipFill>
        <p:spPr>
          <a:xfrm rot="20611695" flipH="1">
            <a:off x="4872358" y="4090686"/>
            <a:ext cx="772235" cy="554822"/>
          </a:xfrm>
          <a:prstGeom prst="rect">
            <a:avLst/>
          </a:prstGeom>
        </p:spPr>
      </p:pic>
      <p:grpSp>
        <p:nvGrpSpPr>
          <p:cNvPr id="83" name="Gruppo 82">
            <a:extLst>
              <a:ext uri="{FF2B5EF4-FFF2-40B4-BE49-F238E27FC236}">
                <a16:creationId xmlns:a16="http://schemas.microsoft.com/office/drawing/2014/main" id="{CD0615E2-57BD-2019-04B6-BD2A57F6D9F5}"/>
              </a:ext>
            </a:extLst>
          </p:cNvPr>
          <p:cNvGrpSpPr/>
          <p:nvPr/>
        </p:nvGrpSpPr>
        <p:grpSpPr>
          <a:xfrm>
            <a:off x="2660425" y="3264403"/>
            <a:ext cx="2499878" cy="1344525"/>
            <a:chOff x="623424" y="3265575"/>
            <a:chExt cx="2499878" cy="1344525"/>
          </a:xfrm>
          <a:solidFill>
            <a:srgbClr val="0D8295"/>
          </a:solidFill>
        </p:grpSpPr>
        <p:pic>
          <p:nvPicPr>
            <p:cNvPr id="78" name="Elemento grafico 77" descr="Nuvoletta contorno">
              <a:extLst>
                <a:ext uri="{FF2B5EF4-FFF2-40B4-BE49-F238E27FC236}">
                  <a16:creationId xmlns:a16="http://schemas.microsoft.com/office/drawing/2014/main" id="{BCD46444-3FA8-56B5-E9D4-C73F4E0AD839}"/>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b="29383"/>
            <a:stretch/>
          </p:blipFill>
          <p:spPr>
            <a:xfrm flipH="1">
              <a:off x="623424" y="3265575"/>
              <a:ext cx="2499878" cy="1344525"/>
            </a:xfrm>
            <a:prstGeom prst="ellipse">
              <a:avLst/>
            </a:prstGeom>
          </p:spPr>
        </p:pic>
        <mc:AlternateContent xmlns:mc="http://schemas.openxmlformats.org/markup-compatibility/2006" xmlns:p14="http://schemas.microsoft.com/office/powerpoint/2010/main">
          <mc:Choice Requires="p14">
            <p:contentPart p14:bwMode="auto" r:id="rId11">
              <p14:nvContentPartPr>
                <p14:cNvPr id="82" name="Input penna 81">
                  <a:extLst>
                    <a:ext uri="{FF2B5EF4-FFF2-40B4-BE49-F238E27FC236}">
                      <a16:creationId xmlns:a16="http://schemas.microsoft.com/office/drawing/2014/main" id="{F454C6DD-4EED-DD87-EFEB-244305D334EA}"/>
                    </a:ext>
                  </a:extLst>
                </p14:cNvPr>
                <p14:cNvContentPartPr/>
                <p14:nvPr/>
              </p14:nvContentPartPr>
              <p14:xfrm>
                <a:off x="2284960" y="4536780"/>
                <a:ext cx="115560" cy="68040"/>
              </p14:xfrm>
            </p:contentPart>
          </mc:Choice>
          <mc:Fallback xmlns="">
            <p:pic>
              <p:nvPicPr>
                <p:cNvPr id="82" name="Input penna 81">
                  <a:extLst>
                    <a:ext uri="{FF2B5EF4-FFF2-40B4-BE49-F238E27FC236}">
                      <a16:creationId xmlns:a16="http://schemas.microsoft.com/office/drawing/2014/main" id="{F454C6DD-4EED-DD87-EFEB-244305D334EA}"/>
                    </a:ext>
                  </a:extLst>
                </p:cNvPr>
                <p:cNvPicPr/>
                <p:nvPr/>
              </p:nvPicPr>
              <p:blipFill>
                <a:blip r:embed="rId12"/>
                <a:stretch>
                  <a:fillRect/>
                </a:stretch>
              </p:blipFill>
              <p:spPr>
                <a:xfrm>
                  <a:off x="2222156" y="4473445"/>
                  <a:ext cx="240810" cy="194348"/>
                </a:xfrm>
                <a:prstGeom prst="rect">
                  <a:avLst/>
                </a:prstGeom>
              </p:spPr>
            </p:pic>
          </mc:Fallback>
        </mc:AlternateContent>
      </p:grpSp>
      <p:grpSp>
        <p:nvGrpSpPr>
          <p:cNvPr id="84" name="Gruppo 83">
            <a:extLst>
              <a:ext uri="{FF2B5EF4-FFF2-40B4-BE49-F238E27FC236}">
                <a16:creationId xmlns:a16="http://schemas.microsoft.com/office/drawing/2014/main" id="{71A36C8D-F0C6-1C0B-83C8-E74C33012A2C}"/>
              </a:ext>
            </a:extLst>
          </p:cNvPr>
          <p:cNvGrpSpPr/>
          <p:nvPr/>
        </p:nvGrpSpPr>
        <p:grpSpPr>
          <a:xfrm flipH="1">
            <a:off x="6796300" y="3257042"/>
            <a:ext cx="2461454" cy="1344525"/>
            <a:chOff x="623424" y="3265575"/>
            <a:chExt cx="2499878" cy="1344525"/>
          </a:xfrm>
          <a:solidFill>
            <a:srgbClr val="0D8295"/>
          </a:solidFill>
        </p:grpSpPr>
        <p:pic>
          <p:nvPicPr>
            <p:cNvPr id="85" name="Elemento grafico 84" descr="Nuvoletta contorno">
              <a:extLst>
                <a:ext uri="{FF2B5EF4-FFF2-40B4-BE49-F238E27FC236}">
                  <a16:creationId xmlns:a16="http://schemas.microsoft.com/office/drawing/2014/main" id="{3A348AF1-3693-E373-B6FE-294B53AABDC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b="29383"/>
            <a:stretch/>
          </p:blipFill>
          <p:spPr>
            <a:xfrm flipH="1">
              <a:off x="623424" y="3265575"/>
              <a:ext cx="2499878" cy="1344525"/>
            </a:xfrm>
            <a:prstGeom prst="ellipse">
              <a:avLst/>
            </a:prstGeom>
          </p:spPr>
        </p:pic>
        <mc:AlternateContent xmlns:mc="http://schemas.openxmlformats.org/markup-compatibility/2006" xmlns:p14="http://schemas.microsoft.com/office/powerpoint/2010/main">
          <mc:Choice Requires="p14">
            <p:contentPart p14:bwMode="auto" r:id="rId13">
              <p14:nvContentPartPr>
                <p14:cNvPr id="86" name="Input penna 85">
                  <a:extLst>
                    <a:ext uri="{FF2B5EF4-FFF2-40B4-BE49-F238E27FC236}">
                      <a16:creationId xmlns:a16="http://schemas.microsoft.com/office/drawing/2014/main" id="{BE4CB63A-16FD-EB6B-C4B8-1ADEC7B0139D}"/>
                    </a:ext>
                  </a:extLst>
                </p14:cNvPr>
                <p14:cNvContentPartPr/>
                <p14:nvPr/>
              </p14:nvContentPartPr>
              <p14:xfrm>
                <a:off x="2284960" y="4536780"/>
                <a:ext cx="115560" cy="68040"/>
              </p14:xfrm>
            </p:contentPart>
          </mc:Choice>
          <mc:Fallback xmlns="">
            <p:pic>
              <p:nvPicPr>
                <p:cNvPr id="86" name="Input penna 85">
                  <a:extLst>
                    <a:ext uri="{FF2B5EF4-FFF2-40B4-BE49-F238E27FC236}">
                      <a16:creationId xmlns:a16="http://schemas.microsoft.com/office/drawing/2014/main" id="{BE4CB63A-16FD-EB6B-C4B8-1ADEC7B0139D}"/>
                    </a:ext>
                  </a:extLst>
                </p:cNvPr>
                <p:cNvPicPr/>
                <p:nvPr/>
              </p:nvPicPr>
              <p:blipFill>
                <a:blip r:embed="rId14"/>
                <a:stretch>
                  <a:fillRect/>
                </a:stretch>
              </p:blipFill>
              <p:spPr>
                <a:xfrm>
                  <a:off x="2221165" y="4473445"/>
                  <a:ext cx="242785" cy="194348"/>
                </a:xfrm>
                <a:prstGeom prst="rect">
                  <a:avLst/>
                </a:prstGeom>
              </p:spPr>
            </p:pic>
          </mc:Fallback>
        </mc:AlternateContent>
      </p:grpSp>
      <p:pic>
        <p:nvPicPr>
          <p:cNvPr id="87" name="Elemento grafico 86" descr="Nuvoletta contorno">
            <a:extLst>
              <a:ext uri="{FF2B5EF4-FFF2-40B4-BE49-F238E27FC236}">
                <a16:creationId xmlns:a16="http://schemas.microsoft.com/office/drawing/2014/main" id="{609320C7-E1ED-B5C1-FA1E-997AB6E7DFE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t="64280" r="62134"/>
          <a:stretch/>
        </p:blipFill>
        <p:spPr>
          <a:xfrm rot="477790">
            <a:off x="6260575" y="4117528"/>
            <a:ext cx="763361" cy="565641"/>
          </a:xfrm>
          <a:prstGeom prst="rect">
            <a:avLst/>
          </a:prstGeom>
        </p:spPr>
      </p:pic>
      <p:grpSp>
        <p:nvGrpSpPr>
          <p:cNvPr id="16" name="Gruppo 15">
            <a:extLst>
              <a:ext uri="{FF2B5EF4-FFF2-40B4-BE49-F238E27FC236}">
                <a16:creationId xmlns:a16="http://schemas.microsoft.com/office/drawing/2014/main" id="{C36118D3-E23D-4E95-AE0E-27152BF5DEAE}"/>
              </a:ext>
            </a:extLst>
          </p:cNvPr>
          <p:cNvGrpSpPr/>
          <p:nvPr/>
        </p:nvGrpSpPr>
        <p:grpSpPr>
          <a:xfrm>
            <a:off x="958963" y="1184423"/>
            <a:ext cx="1828800" cy="1801474"/>
            <a:chOff x="958963" y="1184423"/>
            <a:chExt cx="1828800" cy="1801474"/>
          </a:xfrm>
        </p:grpSpPr>
        <p:sp>
          <p:nvSpPr>
            <p:cNvPr id="8" name="Ovale 7">
              <a:extLst>
                <a:ext uri="{FF2B5EF4-FFF2-40B4-BE49-F238E27FC236}">
                  <a16:creationId xmlns:a16="http://schemas.microsoft.com/office/drawing/2014/main" id="{4A6BC852-9D90-B223-A57C-1AC96D318469}"/>
                </a:ext>
                <a:ext uri="{C183D7F6-B498-43B3-948B-1728B52AA6E4}">
                  <adec:decorative xmlns:adec="http://schemas.microsoft.com/office/drawing/2017/decorative" xmlns="" val="1"/>
                </a:ext>
              </a:extLst>
            </p:cNvPr>
            <p:cNvSpPr/>
            <p:nvPr/>
          </p:nvSpPr>
          <p:spPr>
            <a:xfrm>
              <a:off x="958963" y="1184423"/>
              <a:ext cx="1828800" cy="1801474"/>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12" name="Elemento grafico 11" descr="Faccia triste con riempimento a tinta unita con riempimento a tinta unita">
              <a:extLst>
                <a:ext uri="{FF2B5EF4-FFF2-40B4-BE49-F238E27FC236}">
                  <a16:creationId xmlns:a16="http://schemas.microsoft.com/office/drawing/2014/main" id="{7D449669-7D32-8831-9D21-327E55226348}"/>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1219046" y="1431091"/>
              <a:ext cx="914400" cy="914400"/>
            </a:xfrm>
            <a:prstGeom prst="rect">
              <a:avLst/>
            </a:prstGeom>
          </p:spPr>
        </p:pic>
        <p:sp>
          <p:nvSpPr>
            <p:cNvPr id="15" name="Ovale 14">
              <a:extLst>
                <a:ext uri="{FF2B5EF4-FFF2-40B4-BE49-F238E27FC236}">
                  <a16:creationId xmlns:a16="http://schemas.microsoft.com/office/drawing/2014/main" id="{BBF7F73C-54DD-620E-9F16-55D0C56AED81}"/>
                </a:ext>
              </a:extLst>
            </p:cNvPr>
            <p:cNvSpPr/>
            <p:nvPr/>
          </p:nvSpPr>
          <p:spPr>
            <a:xfrm>
              <a:off x="1637256" y="1963000"/>
              <a:ext cx="728187" cy="728187"/>
            </a:xfrm>
            <a:prstGeom prst="ellipse">
              <a:avLst/>
            </a:prstGeom>
            <a:solidFill>
              <a:srgbClr val="0D8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Elemento grafico 9" descr="Faccia sorridente con riempimento a tinta unita con riempimento a tinta unita">
              <a:extLst>
                <a:ext uri="{FF2B5EF4-FFF2-40B4-BE49-F238E27FC236}">
                  <a16:creationId xmlns:a16="http://schemas.microsoft.com/office/drawing/2014/main" id="{4B64A14F-7C3C-5DC1-7737-3F27F6F0D38F}"/>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591925" y="1913461"/>
              <a:ext cx="914400" cy="914400"/>
            </a:xfrm>
            <a:prstGeom prst="rect">
              <a:avLst/>
            </a:prstGeom>
          </p:spPr>
        </p:pic>
      </p:grpSp>
    </p:spTree>
    <p:extLst>
      <p:ext uri="{BB962C8B-B14F-4D97-AF65-F5344CB8AC3E}">
        <p14:creationId xmlns:p14="http://schemas.microsoft.com/office/powerpoint/2010/main" val="28391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74"/>
                                        </p:tgtEl>
                                      </p:cBhvr>
                                      <p:by x="150000" y="150000"/>
                                    </p:animScale>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25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childTnLst>
                          </p:cTn>
                        </p:par>
                        <p:par>
                          <p:cTn id="14" fill="hold">
                            <p:stCondLst>
                              <p:cond delay="2750"/>
                            </p:stCondLst>
                            <p:childTnLst>
                              <p:par>
                                <p:cTn id="15" presetID="10" presetClass="entr" presetSubtype="0" fill="hold" nodeType="after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500"/>
                                        <p:tgtEl>
                                          <p:spTgt spid="83"/>
                                        </p:tgtEl>
                                      </p:cBhvr>
                                    </p:animEffect>
                                  </p:childTnLst>
                                </p:cTn>
                              </p:par>
                              <p:par>
                                <p:cTn id="18" presetID="10" presetClass="entr" presetSubtype="0" fill="hold" nodeType="with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500"/>
                                        <p:tgtEl>
                                          <p:spTgt spid="84"/>
                                        </p:tgtEl>
                                      </p:cBhvr>
                                    </p:animEffect>
                                  </p:childTnLst>
                                </p:cTn>
                              </p:par>
                            </p:childTnLst>
                          </p:cTn>
                        </p:par>
                        <p:par>
                          <p:cTn id="21" fill="hold">
                            <p:stCondLst>
                              <p:cond delay="3250"/>
                            </p:stCondLst>
                            <p:childTnLst>
                              <p:par>
                                <p:cTn id="22" presetID="14" presetClass="entr" presetSubtype="10"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randombar(horizontal)">
                                      <p:cBhvr>
                                        <p:cTn id="24" dur="500"/>
                                        <p:tgtEl>
                                          <p:spTgt spid="76"/>
                                        </p:tgtEl>
                                      </p:cBhvr>
                                    </p:animEffect>
                                  </p:childTnLst>
                                </p:cTn>
                              </p:par>
                            </p:childTnLst>
                          </p:cTn>
                        </p:par>
                        <p:par>
                          <p:cTn id="25" fill="hold">
                            <p:stCondLst>
                              <p:cond delay="3750"/>
                            </p:stCondLst>
                            <p:childTnLst>
                              <p:par>
                                <p:cTn id="26" presetID="14" presetClass="entr" presetSubtype="10" fill="hold"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randombar(horizontal)">
                                      <p:cBhvr>
                                        <p:cTn id="28" dur="500"/>
                                        <p:tgtEl>
                                          <p:spTgt spid="70"/>
                                        </p:tgtEl>
                                      </p:cBhvr>
                                    </p:animEffect>
                                  </p:childTnLst>
                                </p:cTn>
                              </p:par>
                            </p:childTnLst>
                          </p:cTn>
                        </p:par>
                        <p:par>
                          <p:cTn id="29" fill="hold">
                            <p:stCondLst>
                              <p:cond delay="4250"/>
                            </p:stCondLst>
                            <p:childTnLst>
                              <p:par>
                                <p:cTn id="30" presetID="26" presetClass="emph" presetSubtype="0" fill="hold" nodeType="afterEffect">
                                  <p:stCondLst>
                                    <p:cond delay="0"/>
                                  </p:stCondLst>
                                  <p:childTnLst>
                                    <p:animEffect transition="out" filter="fade">
                                      <p:cBhvr>
                                        <p:cTn id="31" dur="500" tmFilter="0, 0; .2, .5; .8, .5; 1, 0"/>
                                        <p:tgtEl>
                                          <p:spTgt spid="76"/>
                                        </p:tgtEl>
                                      </p:cBhvr>
                                    </p:animEffect>
                                    <p:animScale>
                                      <p:cBhvr>
                                        <p:cTn id="32" dur="250" autoRev="1" fill="hold"/>
                                        <p:tgtEl>
                                          <p:spTgt spid="76"/>
                                        </p:tgtEl>
                                      </p:cBhvr>
                                      <p:by x="105000" y="105000"/>
                                    </p:animScale>
                                  </p:childTnLst>
                                </p:cTn>
                              </p:par>
                            </p:childTnLst>
                          </p:cTn>
                        </p:par>
                        <p:par>
                          <p:cTn id="33" fill="hold">
                            <p:stCondLst>
                              <p:cond delay="4750"/>
                            </p:stCondLst>
                            <p:childTnLst>
                              <p:par>
                                <p:cTn id="34" presetID="26" presetClass="emph" presetSubtype="0" fill="hold" nodeType="afterEffect">
                                  <p:stCondLst>
                                    <p:cond delay="0"/>
                                  </p:stCondLst>
                                  <p:childTnLst>
                                    <p:animEffect transition="out" filter="fade">
                                      <p:cBhvr>
                                        <p:cTn id="35" dur="500" tmFilter="0, 0; .2, .5; .8, .5; 1, 0"/>
                                        <p:tgtEl>
                                          <p:spTgt spid="76"/>
                                        </p:tgtEl>
                                      </p:cBhvr>
                                    </p:animEffect>
                                    <p:animScale>
                                      <p:cBhvr>
                                        <p:cTn id="36" dur="250" autoRev="1" fill="hold"/>
                                        <p:tgtEl>
                                          <p:spTgt spid="76"/>
                                        </p:tgtEl>
                                      </p:cBhvr>
                                      <p:by x="105000" y="105000"/>
                                    </p:animScale>
                                  </p:childTnLst>
                                </p:cTn>
                              </p:par>
                            </p:childTnLst>
                          </p:cTn>
                        </p:par>
                        <p:par>
                          <p:cTn id="37" fill="hold">
                            <p:stCondLst>
                              <p:cond delay="5250"/>
                            </p:stCondLst>
                            <p:childTnLst>
                              <p:par>
                                <p:cTn id="38" presetID="32" presetClass="emph" presetSubtype="0" fill="hold" nodeType="afterEffect">
                                  <p:stCondLst>
                                    <p:cond delay="0"/>
                                  </p:stCondLst>
                                  <p:childTnLst>
                                    <p:animRot by="120000">
                                      <p:cBhvr>
                                        <p:cTn id="39" dur="100" fill="hold">
                                          <p:stCondLst>
                                            <p:cond delay="0"/>
                                          </p:stCondLst>
                                        </p:cTn>
                                        <p:tgtEl>
                                          <p:spTgt spid="70"/>
                                        </p:tgtEl>
                                        <p:attrNameLst>
                                          <p:attrName>r</p:attrName>
                                        </p:attrNameLst>
                                      </p:cBhvr>
                                    </p:animRot>
                                    <p:animRot by="-240000">
                                      <p:cBhvr>
                                        <p:cTn id="40" dur="200" fill="hold">
                                          <p:stCondLst>
                                            <p:cond delay="200"/>
                                          </p:stCondLst>
                                        </p:cTn>
                                        <p:tgtEl>
                                          <p:spTgt spid="70"/>
                                        </p:tgtEl>
                                        <p:attrNameLst>
                                          <p:attrName>r</p:attrName>
                                        </p:attrNameLst>
                                      </p:cBhvr>
                                    </p:animRot>
                                    <p:animRot by="240000">
                                      <p:cBhvr>
                                        <p:cTn id="41" dur="200" fill="hold">
                                          <p:stCondLst>
                                            <p:cond delay="400"/>
                                          </p:stCondLst>
                                        </p:cTn>
                                        <p:tgtEl>
                                          <p:spTgt spid="70"/>
                                        </p:tgtEl>
                                        <p:attrNameLst>
                                          <p:attrName>r</p:attrName>
                                        </p:attrNameLst>
                                      </p:cBhvr>
                                    </p:animRot>
                                    <p:animRot by="-240000">
                                      <p:cBhvr>
                                        <p:cTn id="42" dur="200" fill="hold">
                                          <p:stCondLst>
                                            <p:cond delay="600"/>
                                          </p:stCondLst>
                                        </p:cTn>
                                        <p:tgtEl>
                                          <p:spTgt spid="70"/>
                                        </p:tgtEl>
                                        <p:attrNameLst>
                                          <p:attrName>r</p:attrName>
                                        </p:attrNameLst>
                                      </p:cBhvr>
                                    </p:animRot>
                                    <p:animRot by="120000">
                                      <p:cBhvr>
                                        <p:cTn id="43" dur="200" fill="hold">
                                          <p:stCondLst>
                                            <p:cond delay="800"/>
                                          </p:stCondLst>
                                        </p:cTn>
                                        <p:tgtEl>
                                          <p:spTgt spid="70"/>
                                        </p:tgtEl>
                                        <p:attrNameLst>
                                          <p:attrName>r</p:attrName>
                                        </p:attrNameLst>
                                      </p:cBhvr>
                                    </p:animRot>
                                  </p:childTnLst>
                                </p:cTn>
                              </p:par>
                            </p:childTnLst>
                          </p:cTn>
                        </p:par>
                        <p:par>
                          <p:cTn id="44" fill="hold">
                            <p:stCondLst>
                              <p:cond delay="6250"/>
                            </p:stCondLst>
                            <p:childTnLst>
                              <p:par>
                                <p:cTn id="45" presetID="32" presetClass="emph" presetSubtype="0" fill="hold" nodeType="afterEffect">
                                  <p:stCondLst>
                                    <p:cond delay="0"/>
                                  </p:stCondLst>
                                  <p:childTnLst>
                                    <p:animRot by="120000">
                                      <p:cBhvr>
                                        <p:cTn id="46" dur="100" fill="hold">
                                          <p:stCondLst>
                                            <p:cond delay="0"/>
                                          </p:stCondLst>
                                        </p:cTn>
                                        <p:tgtEl>
                                          <p:spTgt spid="70"/>
                                        </p:tgtEl>
                                        <p:attrNameLst>
                                          <p:attrName>r</p:attrName>
                                        </p:attrNameLst>
                                      </p:cBhvr>
                                    </p:animRot>
                                    <p:animRot by="-240000">
                                      <p:cBhvr>
                                        <p:cTn id="47" dur="200" fill="hold">
                                          <p:stCondLst>
                                            <p:cond delay="200"/>
                                          </p:stCondLst>
                                        </p:cTn>
                                        <p:tgtEl>
                                          <p:spTgt spid="70"/>
                                        </p:tgtEl>
                                        <p:attrNameLst>
                                          <p:attrName>r</p:attrName>
                                        </p:attrNameLst>
                                      </p:cBhvr>
                                    </p:animRot>
                                    <p:animRot by="240000">
                                      <p:cBhvr>
                                        <p:cTn id="48" dur="200" fill="hold">
                                          <p:stCondLst>
                                            <p:cond delay="400"/>
                                          </p:stCondLst>
                                        </p:cTn>
                                        <p:tgtEl>
                                          <p:spTgt spid="70"/>
                                        </p:tgtEl>
                                        <p:attrNameLst>
                                          <p:attrName>r</p:attrName>
                                        </p:attrNameLst>
                                      </p:cBhvr>
                                    </p:animRot>
                                    <p:animRot by="-240000">
                                      <p:cBhvr>
                                        <p:cTn id="49" dur="200" fill="hold">
                                          <p:stCondLst>
                                            <p:cond delay="600"/>
                                          </p:stCondLst>
                                        </p:cTn>
                                        <p:tgtEl>
                                          <p:spTgt spid="70"/>
                                        </p:tgtEl>
                                        <p:attrNameLst>
                                          <p:attrName>r</p:attrName>
                                        </p:attrNameLst>
                                      </p:cBhvr>
                                    </p:animRot>
                                    <p:animRot by="120000">
                                      <p:cBhvr>
                                        <p:cTn id="50" dur="200" fill="hold">
                                          <p:stCondLst>
                                            <p:cond delay="80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i Offic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442_TF78455520.potx" id="{18B1944C-1E7D-43C4-975E-E50ACFFDB4A4}" vid="{83F0D432-2B92-4580-B168-71CC71A93FA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Analisi di progetto, da 24Slides</Template>
  <TotalTime>0</TotalTime>
  <Words>3639</Words>
  <Application>Microsoft Office PowerPoint</Application>
  <PresentationFormat>Widescreen</PresentationFormat>
  <Paragraphs>876</Paragraphs>
  <Slides>60</Slides>
  <Notes>16</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60</vt:i4>
      </vt:variant>
    </vt:vector>
  </HeadingPairs>
  <TitlesOfParts>
    <vt:vector size="72" baseType="lpstr">
      <vt:lpstr>Arial</vt:lpstr>
      <vt:lpstr>Arial,Sans-Serif</vt:lpstr>
      <vt:lpstr>Calibri</vt:lpstr>
      <vt:lpstr>Cambria Math</vt:lpstr>
      <vt:lpstr>Century Gothic</vt:lpstr>
      <vt:lpstr>Century Gothic (Titoli)</vt:lpstr>
      <vt:lpstr>Consolas</vt:lpstr>
      <vt:lpstr>MS Shell Dlg 2</vt:lpstr>
      <vt:lpstr>Segoe UI</vt:lpstr>
      <vt:lpstr>Segoe UI Light</vt:lpstr>
      <vt:lpstr>Wingdings</vt:lpstr>
      <vt:lpstr>Tema di Office</vt:lpstr>
      <vt:lpstr>Presentazione standard di PowerPoint</vt:lpstr>
      <vt:lpstr>Analisi progetto diapositiva 2</vt:lpstr>
      <vt:lpstr>Presentazione standard di PowerPoint</vt:lpstr>
      <vt:lpstr>Analisi progetto diapositiva 3</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progetto diapositiva 5</vt:lpstr>
      <vt:lpstr>Analisi progetto diapositiva 5</vt:lpstr>
      <vt:lpstr>Presentazione standard di PowerPoint</vt:lpstr>
      <vt:lpstr>Presentazione standard di PowerPoint</vt:lpstr>
      <vt:lpstr>Analisi progetto diapositiva 5</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Analisi progetto diapositiva 2</vt:lpstr>
      <vt:lpstr>Analisi progetto diapositiva 2</vt:lpstr>
      <vt:lpstr>Analisi progetto diapositiva 2</vt:lpstr>
      <vt:lpstr>Analisi progetto diapositiva 2</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Deliveries in India Daniele Cugnigni, Simone Meneghello, Gaia Penta</dc:title>
  <dc:creator>Gaia Penta</dc:creator>
  <cp:lastModifiedBy>Utente</cp:lastModifiedBy>
  <cp:revision>3</cp:revision>
  <cp:lastPrinted>2023-05-10T12:49:46Z</cp:lastPrinted>
  <dcterms:created xsi:type="dcterms:W3CDTF">2023-05-02T20:40:47Z</dcterms:created>
  <dcterms:modified xsi:type="dcterms:W3CDTF">2023-07-25T07:29:44Z</dcterms:modified>
</cp:coreProperties>
</file>